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8" r:id="rId2"/>
    <p:sldId id="259" r:id="rId3"/>
    <p:sldId id="261" r:id="rId4"/>
    <p:sldId id="263" r:id="rId5"/>
    <p:sldId id="264" r:id="rId6"/>
    <p:sldId id="279" r:id="rId7"/>
    <p:sldId id="280" r:id="rId8"/>
    <p:sldId id="281" r:id="rId9"/>
    <p:sldId id="282" r:id="rId10"/>
    <p:sldId id="283" r:id="rId11"/>
    <p:sldId id="284" r:id="rId12"/>
    <p:sldId id="271" r:id="rId13"/>
    <p:sldId id="272" r:id="rId14"/>
    <p:sldId id="278" r:id="rId15"/>
    <p:sldId id="274" r:id="rId16"/>
  </p:sldIdLst>
  <p:sldSz cx="9144000" cy="6858000" type="screen4x3"/>
  <p:notesSz cx="6669088" cy="9926638"/>
  <p:defaultTextStyle>
    <a:defPPr>
      <a:defRPr lang="it-IT"/>
    </a:defPPr>
    <a:lvl1pPr algn="l" defTabSz="457200" rtl="0" fontAlgn="base">
      <a:spcBef>
        <a:spcPct val="0"/>
      </a:spcBef>
      <a:spcAft>
        <a:spcPct val="0"/>
      </a:spcAft>
      <a:defRPr kern="1200">
        <a:solidFill>
          <a:schemeClr val="tx1"/>
        </a:solidFill>
        <a:latin typeface="Calibri"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Calibri"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Calibri"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Calibri"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Calibri" pitchFamily="34" charset="0"/>
        <a:ea typeface="MS PGothic" pitchFamily="34" charset="-128"/>
        <a:cs typeface="+mn-cs"/>
      </a:defRPr>
    </a:lvl5pPr>
    <a:lvl6pPr marL="2286000" algn="l" defTabSz="914400" rtl="0" eaLnBrk="1" latinLnBrk="0" hangingPunct="1">
      <a:defRPr kern="1200">
        <a:solidFill>
          <a:schemeClr val="tx1"/>
        </a:solidFill>
        <a:latin typeface="Calibri" pitchFamily="34" charset="0"/>
        <a:ea typeface="MS PGothic" pitchFamily="34" charset="-128"/>
        <a:cs typeface="+mn-cs"/>
      </a:defRPr>
    </a:lvl6pPr>
    <a:lvl7pPr marL="2743200" algn="l" defTabSz="914400" rtl="0" eaLnBrk="1" latinLnBrk="0" hangingPunct="1">
      <a:defRPr kern="1200">
        <a:solidFill>
          <a:schemeClr val="tx1"/>
        </a:solidFill>
        <a:latin typeface="Calibri" pitchFamily="34" charset="0"/>
        <a:ea typeface="MS PGothic" pitchFamily="34" charset="-128"/>
        <a:cs typeface="+mn-cs"/>
      </a:defRPr>
    </a:lvl7pPr>
    <a:lvl8pPr marL="3200400" algn="l" defTabSz="914400" rtl="0" eaLnBrk="1" latinLnBrk="0" hangingPunct="1">
      <a:defRPr kern="1200">
        <a:solidFill>
          <a:schemeClr val="tx1"/>
        </a:solidFill>
        <a:latin typeface="Calibri" pitchFamily="34" charset="0"/>
        <a:ea typeface="MS PGothic" pitchFamily="34" charset="-128"/>
        <a:cs typeface="+mn-cs"/>
      </a:defRPr>
    </a:lvl8pPr>
    <a:lvl9pPr marL="3657600" algn="l" defTabSz="914400" rtl="0" eaLnBrk="1" latinLnBrk="0" hangingPunct="1">
      <a:defRPr kern="1200">
        <a:solidFill>
          <a:schemeClr val="tx1"/>
        </a:solidFill>
        <a:latin typeface="Calibri"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D8E8"/>
    <a:srgbClr val="D0EDF4"/>
    <a:srgbClr val="E9EDF4"/>
    <a:srgbClr val="4F81BD"/>
    <a:srgbClr val="D0ECE8"/>
    <a:srgbClr val="1104BE"/>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7391" autoAdjust="0"/>
  </p:normalViewPr>
  <p:slideViewPr>
    <p:cSldViewPr snapToGrid="0" snapToObjects="1" showGuides="1">
      <p:cViewPr varScale="1">
        <p:scale>
          <a:sx n="56" d="100"/>
          <a:sy n="56" d="100"/>
        </p:scale>
        <p:origin x="-2280" y="-96"/>
      </p:cViewPr>
      <p:guideLst>
        <p:guide orient="horz" pos="666"/>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777607" y="0"/>
            <a:ext cx="2889938" cy="496332"/>
          </a:xfrm>
          <a:prstGeom prst="rect">
            <a:avLst/>
          </a:prstGeom>
        </p:spPr>
        <p:txBody>
          <a:bodyPr vert="horz" lIns="91440" tIns="45720" rIns="91440" bIns="45720" rtlCol="0"/>
          <a:lstStyle>
            <a:lvl1pPr algn="r">
              <a:defRPr sz="1200"/>
            </a:lvl1pPr>
          </a:lstStyle>
          <a:p>
            <a:fld id="{35A66363-5FB8-4623-B126-FA8E13F3EDE7}" type="datetimeFigureOut">
              <a:rPr lang="it-IT" smtClean="0"/>
              <a:pPr/>
              <a:t>22/03/2018</a:t>
            </a:fld>
            <a:endParaRPr lang="it-IT"/>
          </a:p>
        </p:txBody>
      </p:sp>
      <p:sp>
        <p:nvSpPr>
          <p:cNvPr id="4" name="Segnaposto immagine diapositiva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66909" y="4715153"/>
            <a:ext cx="5335270" cy="4466987"/>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9428583"/>
            <a:ext cx="2889938" cy="496332"/>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777607" y="9428583"/>
            <a:ext cx="2889938" cy="496332"/>
          </a:xfrm>
          <a:prstGeom prst="rect">
            <a:avLst/>
          </a:prstGeom>
        </p:spPr>
        <p:txBody>
          <a:bodyPr vert="horz" lIns="91440" tIns="45720" rIns="91440" bIns="45720" rtlCol="0" anchor="b"/>
          <a:lstStyle>
            <a:lvl1pPr algn="r">
              <a:defRPr sz="1200"/>
            </a:lvl1pPr>
          </a:lstStyle>
          <a:p>
            <a:fld id="{7B0AA894-F063-4565-889B-79BED2AEA374}" type="slidenum">
              <a:rPr lang="it-IT" smtClean="0"/>
              <a:pPr/>
              <a:t>‹N›</a:t>
            </a:fld>
            <a:endParaRPr lang="it-IT"/>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B0AA894-F063-4565-889B-79BED2AEA374}" type="slidenum">
              <a:rPr lang="it-IT" smtClean="0"/>
              <a:pPr/>
              <a:t>1</a:t>
            </a:fld>
            <a:endParaRPr lang="it-IT"/>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it-IT" dirty="0" smtClean="0">
                <a:solidFill>
                  <a:schemeClr val="tx1"/>
                </a:solidFill>
              </a:rPr>
              <a:t>Le nostre proposte:</a:t>
            </a:r>
          </a:p>
          <a:p>
            <a:endParaRPr lang="it-IT" dirty="0" smtClean="0">
              <a:solidFill>
                <a:schemeClr val="tx1"/>
              </a:solidFill>
            </a:endParaRPr>
          </a:p>
          <a:p>
            <a:pPr marL="358775" indent="-358775">
              <a:buFont typeface="Wingdings" pitchFamily="2" charset="2"/>
              <a:buChar char="Ø"/>
            </a:pPr>
            <a:r>
              <a:rPr lang="it-IT" sz="1400" dirty="0" smtClean="0">
                <a:solidFill>
                  <a:schemeClr val="tx1"/>
                </a:solidFill>
                <a:latin typeface="Century" pitchFamily="18" charset="0"/>
                <a:cs typeface="Arial" pitchFamily="34" charset="0"/>
              </a:rPr>
              <a:t>Premiare l’impresa che investe, assume, innova</a:t>
            </a:r>
            <a:endParaRPr lang="it-IT" sz="1600" dirty="0" smtClean="0">
              <a:solidFill>
                <a:schemeClr val="tx1"/>
              </a:solidFill>
              <a:latin typeface="Century" pitchFamily="18" charset="0"/>
              <a:cs typeface="Arial" pitchFamily="34" charset="0"/>
            </a:endParaRPr>
          </a:p>
          <a:p>
            <a:pPr marL="358775" indent="-358775">
              <a:buFont typeface="Wingdings" pitchFamily="2" charset="2"/>
              <a:buNone/>
            </a:pPr>
            <a:r>
              <a:rPr lang="it-IT" sz="1200" dirty="0" smtClean="0">
                <a:solidFill>
                  <a:schemeClr val="tx1"/>
                </a:solidFill>
                <a:latin typeface="Century" pitchFamily="18" charset="0"/>
                <a:cs typeface="Arial" pitchFamily="34" charset="0"/>
              </a:rPr>
              <a:t>	(</a:t>
            </a:r>
            <a:r>
              <a:rPr lang="it-IT" sz="1200" baseline="0" dirty="0" smtClean="0">
                <a:solidFill>
                  <a:schemeClr val="tx1"/>
                </a:solidFill>
                <a:latin typeface="Century" pitchFamily="18" charset="0"/>
                <a:cs typeface="Arial" pitchFamily="34" charset="0"/>
              </a:rPr>
              <a:t>12 miliardi a regime per la </a:t>
            </a:r>
            <a:r>
              <a:rPr lang="it-IT" sz="1200" dirty="0" smtClean="0">
                <a:solidFill>
                  <a:schemeClr val="tx1"/>
                </a:solidFill>
                <a:latin typeface="Century" pitchFamily="18" charset="0"/>
                <a:cs typeface="Arial" pitchFamily="34" charset="0"/>
              </a:rPr>
              <a:t>riduzione del cuneo fiscale e azzeramento per i</a:t>
            </a:r>
            <a:r>
              <a:rPr lang="it-IT" sz="1200" baseline="0" dirty="0" smtClean="0">
                <a:solidFill>
                  <a:schemeClr val="tx1"/>
                </a:solidFill>
                <a:latin typeface="Century" pitchFamily="18" charset="0"/>
                <a:cs typeface="Arial" pitchFamily="34" charset="0"/>
              </a:rPr>
              <a:t> neo-assunti under 30; 2 miliardi per l’azzeramento degli oneri fiscali e contributivi sui premi di risultato) </a:t>
            </a:r>
            <a:endParaRPr lang="it-IT" sz="1200" dirty="0" smtClean="0">
              <a:solidFill>
                <a:schemeClr val="tx1"/>
              </a:solidFill>
              <a:latin typeface="Century" pitchFamily="18" charset="0"/>
              <a:cs typeface="Arial" pitchFamily="34" charset="0"/>
            </a:endParaRPr>
          </a:p>
          <a:p>
            <a:pPr marL="358775" indent="-358775">
              <a:buFont typeface="Wingdings" pitchFamily="2" charset="2"/>
              <a:buChar char="Ø"/>
            </a:pPr>
            <a:endParaRPr lang="it-IT" sz="1200" dirty="0" smtClean="0">
              <a:solidFill>
                <a:schemeClr val="tx1"/>
              </a:solidFill>
              <a:latin typeface="Century" pitchFamily="18" charset="0"/>
              <a:cs typeface="Arial" pitchFamily="34" charset="0"/>
            </a:endParaRPr>
          </a:p>
          <a:p>
            <a:pPr marL="358775" indent="-358775">
              <a:buFont typeface="Wingdings" pitchFamily="2" charset="2"/>
              <a:buChar char="Ø"/>
            </a:pPr>
            <a:r>
              <a:rPr lang="it-IT" sz="1400" dirty="0" smtClean="0">
                <a:solidFill>
                  <a:schemeClr val="tx1"/>
                </a:solidFill>
                <a:latin typeface="Century" pitchFamily="18" charset="0"/>
                <a:cs typeface="Arial" pitchFamily="34" charset="0"/>
              </a:rPr>
              <a:t>Destinare alla riduzione della pressione fiscale parte delle maggiori risorse derivanti dalla più elevata compartecipazione alla spesa per i servizi pubblici</a:t>
            </a:r>
            <a:endParaRPr lang="it-IT" sz="1600" dirty="0" smtClean="0">
              <a:solidFill>
                <a:schemeClr val="tx1"/>
              </a:solidFill>
              <a:latin typeface="Century" pitchFamily="18" charset="0"/>
              <a:cs typeface="Arial" pitchFamily="34" charset="0"/>
            </a:endParaRPr>
          </a:p>
          <a:p>
            <a:pPr marL="358775" indent="-358775">
              <a:buFont typeface="Wingdings" pitchFamily="2" charset="2"/>
              <a:buChar char="Ø"/>
            </a:pPr>
            <a:endParaRPr lang="it-IT" sz="1200" dirty="0" smtClean="0">
              <a:solidFill>
                <a:schemeClr val="tx1"/>
              </a:solidFill>
              <a:latin typeface="Century" pitchFamily="18" charset="0"/>
              <a:cs typeface="Arial" pitchFamily="34" charset="0"/>
            </a:endParaRPr>
          </a:p>
          <a:p>
            <a:pPr marL="358775" indent="-358775">
              <a:buFont typeface="Wingdings" pitchFamily="2" charset="2"/>
              <a:buChar char="Ø"/>
            </a:pPr>
            <a:r>
              <a:rPr lang="it-IT" sz="1400" dirty="0" smtClean="0">
                <a:solidFill>
                  <a:schemeClr val="tx1"/>
                </a:solidFill>
                <a:latin typeface="Century" pitchFamily="18" charset="0"/>
                <a:cs typeface="Arial" pitchFamily="34" charset="0"/>
              </a:rPr>
              <a:t>Modernizzare il sistema fiscale e rendere più efficiente l’azione amministrativa</a:t>
            </a:r>
            <a:endParaRPr lang="it-IT" sz="1600" dirty="0" smtClean="0">
              <a:solidFill>
                <a:schemeClr val="tx1"/>
              </a:solidFill>
              <a:latin typeface="Century" pitchFamily="18" charset="0"/>
              <a:cs typeface="Arial" pitchFamily="34" charset="0"/>
            </a:endParaRPr>
          </a:p>
          <a:p>
            <a:pPr marL="358775" indent="-358775">
              <a:buFont typeface="Wingdings" pitchFamily="2" charset="2"/>
              <a:buNone/>
            </a:pPr>
            <a:r>
              <a:rPr lang="it-IT" sz="1200" dirty="0" smtClean="0">
                <a:solidFill>
                  <a:schemeClr val="tx1"/>
                </a:solidFill>
                <a:latin typeface="Century" pitchFamily="18" charset="0"/>
                <a:cs typeface="Arial" pitchFamily="34" charset="0"/>
              </a:rPr>
              <a:t>	(semplificare, rendere certo e stabile il sistema fiscale; razionalizzare gli adempimenti fiscali che riguardano l’IVA aumentando la soglia di compensazione,</a:t>
            </a:r>
            <a:r>
              <a:rPr lang="it-IT" sz="1200" baseline="0" dirty="0" smtClean="0">
                <a:solidFill>
                  <a:schemeClr val="tx1"/>
                </a:solidFill>
                <a:latin typeface="Century" pitchFamily="18" charset="0"/>
                <a:cs typeface="Arial" pitchFamily="34" charset="0"/>
              </a:rPr>
              <a:t> riducendo i tempi di rimborso, ripristinando termine congruo per la detrazione dell’IVA; non tassare i fattori di produzione)</a:t>
            </a:r>
            <a:endParaRPr lang="it-IT" sz="1200" dirty="0" smtClean="0">
              <a:solidFill>
                <a:schemeClr val="tx1"/>
              </a:solidFill>
              <a:latin typeface="Century" pitchFamily="18" charset="0"/>
              <a:cs typeface="Arial" pitchFamily="34" charset="0"/>
            </a:endParaRPr>
          </a:p>
          <a:p>
            <a:endParaRPr lang="it-IT" dirty="0"/>
          </a:p>
        </p:txBody>
      </p:sp>
      <p:sp>
        <p:nvSpPr>
          <p:cNvPr id="4" name="Segnaposto numero diapositiva 3"/>
          <p:cNvSpPr>
            <a:spLocks noGrp="1"/>
          </p:cNvSpPr>
          <p:nvPr>
            <p:ph type="sldNum" sz="quarter" idx="10"/>
          </p:nvPr>
        </p:nvSpPr>
        <p:spPr/>
        <p:txBody>
          <a:bodyPr/>
          <a:lstStyle/>
          <a:p>
            <a:fld id="{916746DC-C016-463A-AD02-56B8C8054054}" type="slidenum">
              <a:rPr lang="it-IT" smtClean="0"/>
              <a:pPr/>
              <a:t>10</a:t>
            </a:fld>
            <a:endParaRPr lang="it-IT"/>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pPr marL="358775" marR="0" indent="-358775" algn="l" defTabSz="914400" rtl="0" eaLnBrk="1" fontAlgn="auto" latinLnBrk="0" hangingPunct="1">
              <a:lnSpc>
                <a:spcPct val="100000"/>
              </a:lnSpc>
              <a:spcBef>
                <a:spcPts val="0"/>
              </a:spcBef>
              <a:spcAft>
                <a:spcPts val="0"/>
              </a:spcAft>
              <a:buClrTx/>
              <a:buSzTx/>
              <a:buFont typeface="Wingdings" pitchFamily="2" charset="2"/>
              <a:buNone/>
              <a:tabLst/>
              <a:defRPr/>
            </a:pPr>
            <a:r>
              <a:rPr lang="it-IT" dirty="0" smtClean="0">
                <a:solidFill>
                  <a:schemeClr val="tx1"/>
                </a:solidFill>
              </a:rPr>
              <a:t>Le nostre proposte:</a:t>
            </a:r>
            <a:endParaRPr lang="it-IT" sz="1200" dirty="0" smtClean="0">
              <a:solidFill>
                <a:schemeClr val="tx1"/>
              </a:solidFill>
              <a:latin typeface="Century" pitchFamily="18" charset="0"/>
              <a:cs typeface="Arial" pitchFamily="34" charset="0"/>
            </a:endParaRPr>
          </a:p>
          <a:p>
            <a:pPr marL="358775" indent="-358775">
              <a:buFont typeface="Wingdings" pitchFamily="2" charset="2"/>
              <a:buChar char="Ø"/>
            </a:pPr>
            <a:endParaRPr lang="it-IT" sz="1200" dirty="0" smtClean="0">
              <a:solidFill>
                <a:schemeClr val="tx1"/>
              </a:solidFill>
              <a:latin typeface="Century" pitchFamily="18" charset="0"/>
              <a:cs typeface="Arial" pitchFamily="34" charset="0"/>
            </a:endParaRPr>
          </a:p>
          <a:p>
            <a:pPr marL="358775" indent="-358775">
              <a:buFont typeface="Wingdings" pitchFamily="2" charset="2"/>
              <a:buChar char="Ø"/>
            </a:pPr>
            <a:r>
              <a:rPr lang="it-IT" sz="1400" dirty="0" smtClean="0">
                <a:solidFill>
                  <a:schemeClr val="tx1"/>
                </a:solidFill>
                <a:latin typeface="Century" pitchFamily="18" charset="0"/>
                <a:cs typeface="Arial" pitchFamily="34" charset="0"/>
              </a:rPr>
              <a:t>Una </a:t>
            </a:r>
            <a:r>
              <a:rPr lang="it-IT" sz="1400" dirty="0" err="1" smtClean="0">
                <a:solidFill>
                  <a:schemeClr val="tx1"/>
                </a:solidFill>
                <a:latin typeface="Century" pitchFamily="18" charset="0"/>
                <a:cs typeface="Arial" pitchFamily="34" charset="0"/>
              </a:rPr>
              <a:t>governance</a:t>
            </a:r>
            <a:r>
              <a:rPr lang="it-IT" sz="1400" dirty="0" smtClean="0">
                <a:solidFill>
                  <a:schemeClr val="tx1"/>
                </a:solidFill>
                <a:latin typeface="Century" pitchFamily="18" charset="0"/>
                <a:cs typeface="Arial" pitchFamily="34" charset="0"/>
              </a:rPr>
              <a:t> dell’Eurozona orientata all’integrazione. </a:t>
            </a:r>
            <a:r>
              <a:rPr lang="it-IT" sz="1600" dirty="0" smtClean="0">
                <a:solidFill>
                  <a:schemeClr val="tx1"/>
                </a:solidFill>
                <a:latin typeface="Century" pitchFamily="18" charset="0"/>
                <a:cs typeface="Arial" pitchFamily="34" charset="0"/>
              </a:rPr>
              <a:t>Istituire un Ministro delle finanze indipendente dagli Stati membri, che risponda ai cittadini europei </a:t>
            </a:r>
          </a:p>
          <a:p>
            <a:pPr marL="358775" indent="-358775">
              <a:buFont typeface="Wingdings" pitchFamily="2" charset="2"/>
              <a:buNone/>
            </a:pPr>
            <a:r>
              <a:rPr lang="it-IT" sz="1200" dirty="0" smtClean="0">
                <a:solidFill>
                  <a:schemeClr val="tx1"/>
                </a:solidFill>
                <a:latin typeface="Century" pitchFamily="18" charset="0"/>
                <a:cs typeface="Arial" pitchFamily="34" charset="0"/>
              </a:rPr>
              <a:t>	(che</a:t>
            </a:r>
            <a:r>
              <a:rPr lang="it-IT" sz="1200" baseline="0" dirty="0" smtClean="0">
                <a:solidFill>
                  <a:schemeClr val="tx1"/>
                </a:solidFill>
                <a:latin typeface="Century" pitchFamily="18" charset="0"/>
                <a:cs typeface="Arial" pitchFamily="34" charset="0"/>
              </a:rPr>
              <a:t> gestisca un budget dell’Eurozona finalizzato alla stabilizzazione del ciclo, abbia la responsabilità delle emissioni di </a:t>
            </a:r>
            <a:r>
              <a:rPr lang="it-IT" sz="1200" baseline="0" dirty="0" err="1" smtClean="0">
                <a:solidFill>
                  <a:schemeClr val="tx1"/>
                </a:solidFill>
                <a:latin typeface="Century" pitchFamily="18" charset="0"/>
                <a:cs typeface="Arial" pitchFamily="34" charset="0"/>
              </a:rPr>
              <a:t>Eurobond</a:t>
            </a:r>
            <a:r>
              <a:rPr lang="it-IT" sz="1200" baseline="0" dirty="0" smtClean="0">
                <a:solidFill>
                  <a:schemeClr val="tx1"/>
                </a:solidFill>
                <a:latin typeface="Century" pitchFamily="18" charset="0"/>
                <a:cs typeface="Arial" pitchFamily="34" charset="0"/>
              </a:rPr>
              <a:t>, possa incidere sui Disegni di legge di bilancio nazionali se non in linea con gli obiettivi concordati)</a:t>
            </a:r>
            <a:endParaRPr lang="it-IT" sz="1200" dirty="0" smtClean="0">
              <a:solidFill>
                <a:schemeClr val="tx1"/>
              </a:solidFill>
              <a:latin typeface="Century" pitchFamily="18" charset="0"/>
              <a:cs typeface="Arial" pitchFamily="34" charset="0"/>
            </a:endParaRPr>
          </a:p>
          <a:p>
            <a:pPr marL="358775" indent="-358775">
              <a:buFont typeface="Wingdings" pitchFamily="2" charset="2"/>
              <a:buChar char="Ø"/>
            </a:pPr>
            <a:endParaRPr lang="it-IT" sz="1200" dirty="0" smtClean="0">
              <a:solidFill>
                <a:schemeClr val="tx1"/>
              </a:solidFill>
              <a:latin typeface="Century" pitchFamily="18" charset="0"/>
              <a:cs typeface="Arial" pitchFamily="34" charset="0"/>
            </a:endParaRPr>
          </a:p>
          <a:p>
            <a:pPr marL="358775" indent="-358775">
              <a:buFont typeface="Wingdings" pitchFamily="2" charset="2"/>
              <a:buChar char="Ø"/>
            </a:pPr>
            <a:r>
              <a:rPr lang="it-IT" sz="1400" dirty="0" err="1" smtClean="0">
                <a:solidFill>
                  <a:schemeClr val="tx1"/>
                </a:solidFill>
                <a:latin typeface="Century" pitchFamily="18" charset="0"/>
                <a:cs typeface="Arial" pitchFamily="34" charset="0"/>
              </a:rPr>
              <a:t>Riorientare</a:t>
            </a:r>
            <a:r>
              <a:rPr lang="it-IT" sz="1400" dirty="0" smtClean="0">
                <a:solidFill>
                  <a:schemeClr val="tx1"/>
                </a:solidFill>
                <a:latin typeface="Century" pitchFamily="18" charset="0"/>
                <a:cs typeface="Arial" pitchFamily="34" charset="0"/>
              </a:rPr>
              <a:t> la politica europea ai fattori più che ai settori e rafforzare la politica di coesione, portando industria e competitività al centro</a:t>
            </a:r>
          </a:p>
          <a:p>
            <a:pPr marL="358775" indent="-358775">
              <a:buFont typeface="Wingdings" pitchFamily="2" charset="2"/>
              <a:buNone/>
            </a:pPr>
            <a:endParaRPr lang="it-IT" sz="1200" dirty="0" smtClean="0">
              <a:solidFill>
                <a:schemeClr val="tx1"/>
              </a:solidFill>
              <a:latin typeface="Century" pitchFamily="18" charset="0"/>
              <a:cs typeface="Arial" pitchFamily="34" charset="0"/>
            </a:endParaRPr>
          </a:p>
          <a:p>
            <a:pPr marL="358775" indent="-358775">
              <a:buFont typeface="Wingdings" pitchFamily="2" charset="2"/>
              <a:buChar char="Ø"/>
            </a:pPr>
            <a:r>
              <a:rPr lang="it-IT" sz="1400" dirty="0" smtClean="0">
                <a:solidFill>
                  <a:schemeClr val="tx1"/>
                </a:solidFill>
                <a:latin typeface="Century" pitchFamily="18" charset="0"/>
                <a:cs typeface="Arial" pitchFamily="34" charset="0"/>
              </a:rPr>
              <a:t>Un’Italia coprotagonista in un’Europa più integrata</a:t>
            </a:r>
          </a:p>
          <a:p>
            <a:pPr marL="358775" indent="-358775">
              <a:buFont typeface="Wingdings" pitchFamily="2" charset="2"/>
              <a:buNone/>
            </a:pPr>
            <a:r>
              <a:rPr lang="it-IT" sz="1200" dirty="0" smtClean="0">
                <a:solidFill>
                  <a:schemeClr val="tx1"/>
                </a:solidFill>
                <a:latin typeface="Century" pitchFamily="18" charset="0"/>
                <a:cs typeface="Arial" pitchFamily="34" charset="0"/>
              </a:rPr>
              <a:t>	(promuovere</a:t>
            </a:r>
            <a:r>
              <a:rPr lang="it-IT" sz="1200" baseline="0" dirty="0" smtClean="0">
                <a:solidFill>
                  <a:schemeClr val="tx1"/>
                </a:solidFill>
                <a:latin typeface="Century" pitchFamily="18" charset="0"/>
                <a:cs typeface="Arial" pitchFamily="34" charset="0"/>
              </a:rPr>
              <a:t> progetti di maggiore integrazione anche se riguardano un nucleo ristretto di Paesi; favorire politica commerciale orientata verso accordi di libero scambio; maggior coordinamento a livello politico, ministeriale e tecnico per la tutela degli interessi nazionali; assicurare una presenza coerente e strutturata a livello politico e tecnico in sede UE)</a:t>
            </a:r>
            <a:endParaRPr lang="it-IT" sz="1200" dirty="0" smtClean="0">
              <a:solidFill>
                <a:schemeClr val="tx1"/>
              </a:solidFill>
              <a:latin typeface="Century" pitchFamily="18" charset="0"/>
              <a:cs typeface="Arial" pitchFamily="34" charset="0"/>
            </a:endParaRPr>
          </a:p>
          <a:p>
            <a:endParaRPr lang="it-IT" dirty="0">
              <a:solidFill>
                <a:schemeClr val="tx1"/>
              </a:solidFill>
            </a:endParaRPr>
          </a:p>
        </p:txBody>
      </p:sp>
      <p:sp>
        <p:nvSpPr>
          <p:cNvPr id="4" name="Segnaposto numero diapositiva 3"/>
          <p:cNvSpPr>
            <a:spLocks noGrp="1"/>
          </p:cNvSpPr>
          <p:nvPr>
            <p:ph type="sldNum" sz="quarter" idx="10"/>
          </p:nvPr>
        </p:nvSpPr>
        <p:spPr/>
        <p:txBody>
          <a:bodyPr/>
          <a:lstStyle/>
          <a:p>
            <a:fld id="{916746DC-C016-463A-AD02-56B8C8054054}" type="slidenum">
              <a:rPr lang="it-IT" smtClean="0"/>
              <a:pPr/>
              <a:t>11</a:t>
            </a:fld>
            <a:endParaRPr lang="it-IT"/>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916746DC-C016-463A-AD02-56B8C8054054}" type="slidenum">
              <a:rPr lang="it-IT" smtClean="0"/>
              <a:pPr/>
              <a:t>12</a:t>
            </a:fld>
            <a:endParaRPr lang="it-IT"/>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916746DC-C016-463A-AD02-56B8C8054054}" type="slidenum">
              <a:rPr lang="it-IT" smtClean="0"/>
              <a:pPr/>
              <a:t>13</a:t>
            </a:fld>
            <a:endParaRPr lang="it-IT"/>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916746DC-C016-463A-AD02-56B8C8054054}" type="slidenum">
              <a:rPr lang="it-IT" smtClean="0"/>
              <a:pPr/>
              <a:t>14</a:t>
            </a:fld>
            <a:endParaRPr lang="it-IT"/>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916746DC-C016-463A-AD02-56B8C8054054}" type="slidenum">
              <a:rPr lang="it-IT" smtClean="0"/>
              <a:pPr/>
              <a:t>15</a:t>
            </a:fld>
            <a:endParaRPr lang="it-I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B0AA894-F063-4565-889B-79BED2AEA374}" type="slidenum">
              <a:rPr lang="it-IT" smtClean="0"/>
              <a:pPr/>
              <a:t>2</a:t>
            </a:fld>
            <a:endParaRPr lang="it-IT"/>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B0AA894-F063-4565-889B-79BED2AEA374}" type="slidenum">
              <a:rPr lang="it-IT" smtClean="0"/>
              <a:pPr/>
              <a:t>3</a:t>
            </a:fld>
            <a:endParaRPr lang="it-IT"/>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it-IT" dirty="0" smtClean="0"/>
              <a:t>Non sono stati temi da campagna elettorale, ma lo diventano nel post campagna elettorale: creare</a:t>
            </a:r>
            <a:r>
              <a:rPr lang="it-IT" baseline="0" dirty="0" smtClean="0"/>
              <a:t> lavoro o assistenza? Come rassicurare i mercati? Come accompagnare la crescita che c’è?</a:t>
            </a:r>
            <a:endParaRPr lang="it-IT" dirty="0"/>
          </a:p>
        </p:txBody>
      </p:sp>
      <p:sp>
        <p:nvSpPr>
          <p:cNvPr id="4" name="Segnaposto numero diapositiva 3"/>
          <p:cNvSpPr>
            <a:spLocks noGrp="1"/>
          </p:cNvSpPr>
          <p:nvPr>
            <p:ph type="sldNum" sz="quarter" idx="10"/>
          </p:nvPr>
        </p:nvSpPr>
        <p:spPr/>
        <p:txBody>
          <a:bodyPr/>
          <a:lstStyle/>
          <a:p>
            <a:fld id="{916746DC-C016-463A-AD02-56B8C8054054}" type="slidenum">
              <a:rPr lang="it-IT" smtClean="0"/>
              <a:pPr/>
              <a:t>4</a:t>
            </a:fld>
            <a:endParaRPr lang="it-IT"/>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it-IT" dirty="0" smtClean="0"/>
              <a:t>Anche qui da post campagna elettorale. Cosa deve fare l’Europa? Oggi c’è il consiglio europeo che discute di questo. Qual è la posizione dell’Italia?</a:t>
            </a:r>
          </a:p>
          <a:p>
            <a:r>
              <a:rPr lang="it-IT" dirty="0" smtClean="0"/>
              <a:t>Cosa ragionevolmente potrà fare un governo a valle del voto?</a:t>
            </a:r>
          </a:p>
          <a:p>
            <a:endParaRPr lang="it-IT" dirty="0"/>
          </a:p>
        </p:txBody>
      </p:sp>
      <p:sp>
        <p:nvSpPr>
          <p:cNvPr id="4" name="Segnaposto numero diapositiva 3"/>
          <p:cNvSpPr>
            <a:spLocks noGrp="1"/>
          </p:cNvSpPr>
          <p:nvPr>
            <p:ph type="sldNum" sz="quarter" idx="10"/>
          </p:nvPr>
        </p:nvSpPr>
        <p:spPr/>
        <p:txBody>
          <a:bodyPr/>
          <a:lstStyle/>
          <a:p>
            <a:fld id="{916746DC-C016-463A-AD02-56B8C8054054}" type="slidenum">
              <a:rPr lang="it-IT" smtClean="0"/>
              <a:pPr/>
              <a:t>5</a:t>
            </a:fld>
            <a:endParaRPr lang="it-IT"/>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it-IT" dirty="0" smtClean="0">
                <a:solidFill>
                  <a:schemeClr val="tx1"/>
                </a:solidFill>
              </a:rPr>
              <a:t>Le nostre proposte:</a:t>
            </a:r>
          </a:p>
          <a:p>
            <a:endParaRPr lang="it-IT" dirty="0" smtClean="0">
              <a:solidFill>
                <a:schemeClr val="tx1"/>
              </a:solidFill>
            </a:endParaRPr>
          </a:p>
          <a:p>
            <a:pPr marL="358775" indent="-358775">
              <a:buFont typeface="Wingdings" pitchFamily="2" charset="2"/>
              <a:buChar char="Ø"/>
            </a:pPr>
            <a:r>
              <a:rPr lang="it-IT" sz="1400" dirty="0" err="1" smtClean="0">
                <a:solidFill>
                  <a:schemeClr val="tx1"/>
                </a:solidFill>
                <a:latin typeface="Century" pitchFamily="18" charset="0"/>
                <a:cs typeface="Arial" pitchFamily="34" charset="0"/>
              </a:rPr>
              <a:t>Riorientare</a:t>
            </a:r>
            <a:r>
              <a:rPr lang="it-IT" sz="1400" dirty="0" smtClean="0">
                <a:solidFill>
                  <a:schemeClr val="tx1"/>
                </a:solidFill>
                <a:latin typeface="Century" pitchFamily="18" charset="0"/>
                <a:cs typeface="Arial" pitchFamily="34" charset="0"/>
              </a:rPr>
              <a:t> regole e istituzioni pubbliche per favorire la crescita e modernizzare l’Italia</a:t>
            </a:r>
          </a:p>
          <a:p>
            <a:pPr marL="358775" indent="-358775"/>
            <a:r>
              <a:rPr lang="it-IT" dirty="0" smtClean="0">
                <a:solidFill>
                  <a:schemeClr val="tx1"/>
                </a:solidFill>
                <a:latin typeface="Century" pitchFamily="18" charset="0"/>
                <a:cs typeface="Arial" pitchFamily="34" charset="0"/>
              </a:rPr>
              <a:t>	(ampliare le competenze esclusive dello Stato, innovare la PA, legiferare meno e meglio, modernizzare il sistema dei controlli sulle imprese, rivedere il Codice dei Contratti pubblici, qualificare la domanda pubblica come strumento di politica industriale, istituire una sessione legislativa ad hoc per la Legge annuale per la concorrenza, rafforzare la </a:t>
            </a:r>
            <a:r>
              <a:rPr lang="it-IT" i="1" dirty="0" err="1" smtClean="0">
                <a:solidFill>
                  <a:schemeClr val="tx1"/>
                </a:solidFill>
                <a:latin typeface="Century" pitchFamily="18" charset="0"/>
                <a:cs typeface="Arial" pitchFamily="34" charset="0"/>
              </a:rPr>
              <a:t>retention</a:t>
            </a:r>
            <a:r>
              <a:rPr lang="it-IT" i="1" dirty="0" smtClean="0">
                <a:solidFill>
                  <a:schemeClr val="tx1"/>
                </a:solidFill>
                <a:latin typeface="Century" pitchFamily="18" charset="0"/>
                <a:cs typeface="Arial" pitchFamily="34" charset="0"/>
              </a:rPr>
              <a:t> </a:t>
            </a:r>
            <a:r>
              <a:rPr lang="it-IT" dirty="0" smtClean="0">
                <a:solidFill>
                  <a:schemeClr val="tx1"/>
                </a:solidFill>
                <a:latin typeface="Century" pitchFamily="18" charset="0"/>
                <a:cs typeface="Arial" pitchFamily="34" charset="0"/>
              </a:rPr>
              <a:t>degli investimenti strategici)</a:t>
            </a:r>
          </a:p>
          <a:p>
            <a:pPr marL="358775" indent="-358775"/>
            <a:endParaRPr lang="it-IT" sz="1600" dirty="0" smtClean="0">
              <a:solidFill>
                <a:schemeClr val="tx1"/>
              </a:solidFill>
              <a:latin typeface="Century" pitchFamily="18" charset="0"/>
              <a:cs typeface="Arial" pitchFamily="34" charset="0"/>
            </a:endParaRPr>
          </a:p>
          <a:p>
            <a:pPr marL="358775" indent="-358775">
              <a:buFont typeface="Wingdings" pitchFamily="2" charset="2"/>
              <a:buChar char="Ø"/>
            </a:pPr>
            <a:r>
              <a:rPr lang="it-IT" sz="1400" dirty="0" smtClean="0">
                <a:solidFill>
                  <a:schemeClr val="tx1"/>
                </a:solidFill>
                <a:latin typeface="Century" pitchFamily="18" charset="0"/>
                <a:cs typeface="Arial" pitchFamily="34" charset="0"/>
              </a:rPr>
              <a:t>Sviluppare la sanità complementare</a:t>
            </a:r>
          </a:p>
          <a:p>
            <a:pPr marL="358775" indent="-358775">
              <a:buFont typeface="Wingdings" pitchFamily="2" charset="2"/>
              <a:buNone/>
            </a:pPr>
            <a:r>
              <a:rPr lang="it-IT" sz="1600" dirty="0" smtClean="0">
                <a:solidFill>
                  <a:schemeClr val="tx1"/>
                </a:solidFill>
                <a:latin typeface="Century" pitchFamily="18" charset="0"/>
                <a:cs typeface="Arial" pitchFamily="34" charset="0"/>
              </a:rPr>
              <a:t>	</a:t>
            </a:r>
            <a:r>
              <a:rPr lang="it-IT" sz="1200" dirty="0" smtClean="0">
                <a:solidFill>
                  <a:schemeClr val="tx1"/>
                </a:solidFill>
                <a:latin typeface="Century" pitchFamily="18" charset="0"/>
                <a:cs typeface="Arial" pitchFamily="34" charset="0"/>
              </a:rPr>
              <a:t>(a partire quella contrattuale mediante incentivi fiscali e contributivi)</a:t>
            </a:r>
            <a:endParaRPr lang="it-IT" sz="1600" dirty="0" smtClean="0">
              <a:solidFill>
                <a:schemeClr val="tx1"/>
              </a:solidFill>
              <a:latin typeface="Century" pitchFamily="18" charset="0"/>
              <a:cs typeface="Arial" pitchFamily="34" charset="0"/>
            </a:endParaRPr>
          </a:p>
          <a:p>
            <a:pPr marL="358775" indent="-358775"/>
            <a:endParaRPr lang="it-IT" sz="1600" dirty="0" smtClean="0">
              <a:solidFill>
                <a:schemeClr val="tx1"/>
              </a:solidFill>
              <a:latin typeface="Century" pitchFamily="18" charset="0"/>
              <a:cs typeface="Arial" pitchFamily="34" charset="0"/>
            </a:endParaRPr>
          </a:p>
          <a:p>
            <a:pPr marL="358775" indent="-358775">
              <a:buFont typeface="Wingdings" pitchFamily="2" charset="2"/>
              <a:buChar char="Ø"/>
            </a:pPr>
            <a:r>
              <a:rPr lang="it-IT" sz="1400" dirty="0" smtClean="0">
                <a:solidFill>
                  <a:schemeClr val="tx1"/>
                </a:solidFill>
                <a:latin typeface="Century" pitchFamily="18" charset="0"/>
                <a:cs typeface="Arial" pitchFamily="34" charset="0"/>
              </a:rPr>
              <a:t>Risolvere la questione temporale nella PA </a:t>
            </a:r>
            <a:r>
              <a:rPr lang="it-IT" sz="1200" dirty="0" smtClean="0">
                <a:solidFill>
                  <a:schemeClr val="tx1"/>
                </a:solidFill>
                <a:latin typeface="Century" pitchFamily="18" charset="0"/>
                <a:cs typeface="Arial" pitchFamily="34" charset="0"/>
              </a:rPr>
              <a:t>nella giustizia </a:t>
            </a:r>
            <a:r>
              <a:rPr lang="it-IT" dirty="0" smtClean="0">
                <a:solidFill>
                  <a:schemeClr val="tx1"/>
                </a:solidFill>
                <a:latin typeface="Century" pitchFamily="18" charset="0"/>
                <a:cs typeface="Arial" pitchFamily="34" charset="0"/>
              </a:rPr>
              <a:t>(civile, penale, tributaria), nella realizzazione delle infrastrutture, negli ambiti più “problematici” per le imprese</a:t>
            </a:r>
          </a:p>
          <a:p>
            <a:endParaRPr lang="it-IT" dirty="0"/>
          </a:p>
        </p:txBody>
      </p:sp>
      <p:sp>
        <p:nvSpPr>
          <p:cNvPr id="4" name="Segnaposto numero diapositiva 3"/>
          <p:cNvSpPr>
            <a:spLocks noGrp="1"/>
          </p:cNvSpPr>
          <p:nvPr>
            <p:ph type="sldNum" sz="quarter" idx="10"/>
          </p:nvPr>
        </p:nvSpPr>
        <p:spPr/>
        <p:txBody>
          <a:bodyPr/>
          <a:lstStyle/>
          <a:p>
            <a:fld id="{916746DC-C016-463A-AD02-56B8C8054054}" type="slidenum">
              <a:rPr lang="it-IT" smtClean="0"/>
              <a:pPr/>
              <a:t>6</a:t>
            </a:fld>
            <a:endParaRPr lang="it-IT"/>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it-IT" dirty="0" smtClean="0">
                <a:solidFill>
                  <a:schemeClr val="tx1"/>
                </a:solidFill>
              </a:rPr>
              <a:t>Le nostre</a:t>
            </a:r>
            <a:r>
              <a:rPr lang="it-IT" baseline="0" dirty="0" smtClean="0">
                <a:solidFill>
                  <a:schemeClr val="tx1"/>
                </a:solidFill>
              </a:rPr>
              <a:t> proposte:</a:t>
            </a:r>
          </a:p>
          <a:p>
            <a:endParaRPr lang="it-IT" baseline="0" dirty="0" smtClean="0">
              <a:solidFill>
                <a:schemeClr val="tx1"/>
              </a:solidFill>
            </a:endParaRPr>
          </a:p>
          <a:p>
            <a:pPr marL="358775" indent="-358775">
              <a:buFont typeface="Wingdings" pitchFamily="2" charset="2"/>
              <a:buChar char="Ø"/>
            </a:pPr>
            <a:r>
              <a:rPr lang="it-IT" sz="1400" dirty="0" smtClean="0">
                <a:solidFill>
                  <a:schemeClr val="tx1"/>
                </a:solidFill>
                <a:latin typeface="Century" pitchFamily="18" charset="0"/>
                <a:cs typeface="Arial" pitchFamily="34" charset="0"/>
              </a:rPr>
              <a:t>Scuole e università più autonome per migliorare la qualità dell’istruzione</a:t>
            </a:r>
          </a:p>
          <a:p>
            <a:pPr marL="358775" indent="-358775">
              <a:buFont typeface="Wingdings" pitchFamily="2" charset="2"/>
              <a:buChar char="Ø"/>
            </a:pPr>
            <a:endParaRPr lang="it-IT" sz="1600" dirty="0" smtClean="0">
              <a:solidFill>
                <a:schemeClr val="tx1"/>
              </a:solidFill>
              <a:latin typeface="Century" pitchFamily="18" charset="0"/>
              <a:cs typeface="Arial" pitchFamily="34" charset="0"/>
            </a:endParaRPr>
          </a:p>
          <a:p>
            <a:pPr marL="358775" indent="-358775">
              <a:buFont typeface="Wingdings" pitchFamily="2" charset="2"/>
              <a:buChar char="Ø"/>
            </a:pPr>
            <a:r>
              <a:rPr lang="it-IT" sz="1400" dirty="0" smtClean="0">
                <a:solidFill>
                  <a:schemeClr val="tx1"/>
                </a:solidFill>
                <a:latin typeface="Century" pitchFamily="18" charset="0"/>
                <a:cs typeface="Arial" pitchFamily="34" charset="0"/>
              </a:rPr>
              <a:t>Rendere più attrattivi gli Istituti Tecnici Superiori</a:t>
            </a:r>
          </a:p>
          <a:p>
            <a:pPr marL="358775" indent="-358775"/>
            <a:r>
              <a:rPr lang="it-IT" sz="1600" dirty="0" smtClean="0">
                <a:solidFill>
                  <a:schemeClr val="tx1"/>
                </a:solidFill>
                <a:latin typeface="Century" pitchFamily="18" charset="0"/>
              </a:rPr>
              <a:t>	(</a:t>
            </a:r>
            <a:r>
              <a:rPr lang="it-IT" dirty="0" smtClean="0">
                <a:solidFill>
                  <a:schemeClr val="tx1"/>
                </a:solidFill>
                <a:latin typeface="Century" pitchFamily="18" charset="0"/>
                <a:cs typeface="Arial" pitchFamily="34" charset="0"/>
              </a:rPr>
              <a:t>trasformare le Fondazioni ITS in “</a:t>
            </a:r>
            <a:r>
              <a:rPr lang="it-IT" i="1" dirty="0" smtClean="0">
                <a:solidFill>
                  <a:schemeClr val="tx1"/>
                </a:solidFill>
                <a:latin typeface="Century" pitchFamily="18" charset="0"/>
                <a:cs typeface="Arial" pitchFamily="34" charset="0"/>
              </a:rPr>
              <a:t>Smart </a:t>
            </a:r>
            <a:r>
              <a:rPr lang="it-IT" i="1" dirty="0" err="1" smtClean="0">
                <a:solidFill>
                  <a:schemeClr val="tx1"/>
                </a:solidFill>
                <a:latin typeface="Century" pitchFamily="18" charset="0"/>
                <a:cs typeface="Arial" pitchFamily="34" charset="0"/>
              </a:rPr>
              <a:t>Academy</a:t>
            </a:r>
            <a:r>
              <a:rPr lang="it-IT" dirty="0" smtClean="0">
                <a:solidFill>
                  <a:schemeClr val="tx1"/>
                </a:solidFill>
                <a:latin typeface="Century" pitchFamily="18" charset="0"/>
                <a:cs typeface="Arial" pitchFamily="34" charset="0"/>
              </a:rPr>
              <a:t>”, valorizzare le imprese che potrebbero “adottare” gli ITS di cui fanno parte, includere percorsi brevi di formazione continua per aggiornare le competenze alle nuove tecnologie)</a:t>
            </a:r>
          </a:p>
          <a:p>
            <a:pPr marL="358775" indent="-358775"/>
            <a:endParaRPr lang="it-IT" dirty="0" smtClean="0">
              <a:solidFill>
                <a:schemeClr val="tx1"/>
              </a:solidFill>
              <a:latin typeface="Century" pitchFamily="18" charset="0"/>
              <a:cs typeface="Arial" pitchFamily="34" charset="0"/>
            </a:endParaRPr>
          </a:p>
          <a:p>
            <a:pPr marL="358775" indent="-358775">
              <a:buFont typeface="Wingdings" pitchFamily="2" charset="2"/>
              <a:buNone/>
            </a:pPr>
            <a:r>
              <a:rPr lang="it-IT" dirty="0" smtClean="0">
                <a:solidFill>
                  <a:schemeClr val="tx1"/>
                </a:solidFill>
                <a:latin typeface="Century" pitchFamily="18" charset="0"/>
                <a:cs typeface="Arial" pitchFamily="34" charset="0"/>
              </a:rPr>
              <a:t>	Consentire alle imprese di costruire un percorso di filiera formativa (alternanza scuola-lavoro e apprendistato) riconoscendogli l’azzeramento degli oneri fiscali e contributivi sul lavoro</a:t>
            </a:r>
          </a:p>
          <a:p>
            <a:pPr marL="358775" indent="-358775"/>
            <a:endParaRPr lang="it-IT" sz="1600" dirty="0" smtClean="0">
              <a:solidFill>
                <a:schemeClr val="tx1"/>
              </a:solidFill>
              <a:latin typeface="Century" pitchFamily="18" charset="0"/>
              <a:cs typeface="Arial" pitchFamily="34" charset="0"/>
            </a:endParaRPr>
          </a:p>
          <a:p>
            <a:pPr marL="358775" indent="-358775">
              <a:spcAft>
                <a:spcPts val="0"/>
              </a:spcAft>
              <a:buFont typeface="Wingdings" pitchFamily="2" charset="2"/>
              <a:buChar char="Ø"/>
            </a:pPr>
            <a:r>
              <a:rPr lang="it-IT" sz="1400" dirty="0" smtClean="0">
                <a:solidFill>
                  <a:schemeClr val="tx1"/>
                </a:solidFill>
                <a:latin typeface="Century" pitchFamily="18" charset="0"/>
                <a:cs typeface="Arial" pitchFamily="34" charset="0"/>
              </a:rPr>
              <a:t>Favorire l’apertura delle imprese al lavoro straniero</a:t>
            </a:r>
            <a:r>
              <a:rPr lang="it-IT" sz="1400" baseline="0" dirty="0" smtClean="0">
                <a:solidFill>
                  <a:schemeClr val="tx1"/>
                </a:solidFill>
                <a:latin typeface="Century" pitchFamily="18" charset="0"/>
                <a:cs typeface="Arial" pitchFamily="34" charset="0"/>
              </a:rPr>
              <a:t> </a:t>
            </a:r>
            <a:r>
              <a:rPr lang="it-IT" dirty="0" smtClean="0">
                <a:solidFill>
                  <a:schemeClr val="tx1"/>
                </a:solidFill>
                <a:latin typeface="Century" pitchFamily="18" charset="0"/>
                <a:cs typeface="Arial" pitchFamily="34" charset="0"/>
              </a:rPr>
              <a:t>stimolando l’ingresso di lavoratori stranieri altamente qualificati e utilizzando parte delle risorse oggi spese per i migranti per un piano di formazione finalizzato all’inserimento nelle imprese</a:t>
            </a:r>
          </a:p>
          <a:p>
            <a:endParaRPr lang="it-IT" dirty="0"/>
          </a:p>
        </p:txBody>
      </p:sp>
      <p:sp>
        <p:nvSpPr>
          <p:cNvPr id="4" name="Segnaposto numero diapositiva 3"/>
          <p:cNvSpPr>
            <a:spLocks noGrp="1"/>
          </p:cNvSpPr>
          <p:nvPr>
            <p:ph type="sldNum" sz="quarter" idx="10"/>
          </p:nvPr>
        </p:nvSpPr>
        <p:spPr/>
        <p:txBody>
          <a:bodyPr/>
          <a:lstStyle/>
          <a:p>
            <a:fld id="{916746DC-C016-463A-AD02-56B8C8054054}" type="slidenum">
              <a:rPr lang="it-IT" smtClean="0"/>
              <a:pPr/>
              <a:t>7</a:t>
            </a:fld>
            <a:endParaRPr lang="it-IT"/>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it-IT" dirty="0" smtClean="0">
                <a:solidFill>
                  <a:schemeClr val="tx1"/>
                </a:solidFill>
              </a:rPr>
              <a:t>Le nostre proposte:</a:t>
            </a:r>
          </a:p>
          <a:p>
            <a:endParaRPr lang="it-IT" dirty="0" smtClean="0">
              <a:solidFill>
                <a:schemeClr val="tx1"/>
              </a:solidFill>
            </a:endParaRPr>
          </a:p>
          <a:p>
            <a:pPr marL="358775" indent="-358775">
              <a:buFont typeface="Wingdings" pitchFamily="2" charset="2"/>
              <a:buChar char="Ø"/>
            </a:pPr>
            <a:r>
              <a:rPr lang="it-IT" sz="1400" dirty="0" smtClean="0">
                <a:solidFill>
                  <a:schemeClr val="tx1"/>
                </a:solidFill>
                <a:latin typeface="Century" pitchFamily="18" charset="0"/>
                <a:cs typeface="Arial" pitchFamily="34" charset="0"/>
              </a:rPr>
              <a:t>Investire su ambiente, territorio e cultura</a:t>
            </a:r>
          </a:p>
          <a:p>
            <a:pPr marL="358775" indent="-358775"/>
            <a:r>
              <a:rPr lang="it-IT" sz="1600" dirty="0" smtClean="0">
                <a:solidFill>
                  <a:schemeClr val="tx1"/>
                </a:solidFill>
                <a:latin typeface="Century" pitchFamily="18" charset="0"/>
                <a:cs typeface="Arial" pitchFamily="34" charset="0"/>
              </a:rPr>
              <a:t>	(</a:t>
            </a:r>
            <a:r>
              <a:rPr lang="it-IT" dirty="0" smtClean="0">
                <a:solidFill>
                  <a:schemeClr val="tx1"/>
                </a:solidFill>
                <a:latin typeface="Century" pitchFamily="18" charset="0"/>
                <a:cs typeface="Arial" pitchFamily="34" charset="0"/>
              </a:rPr>
              <a:t>completare la transizione verso l’economia circolare, favorire le bonifiche dei siti contaminati per </a:t>
            </a:r>
            <a:r>
              <a:rPr lang="it-IT" dirty="0" err="1" smtClean="0">
                <a:solidFill>
                  <a:schemeClr val="tx1"/>
                </a:solidFill>
                <a:latin typeface="Century" pitchFamily="18" charset="0"/>
                <a:cs typeface="Arial" pitchFamily="34" charset="0"/>
              </a:rPr>
              <a:t>reindustrializzarli</a:t>
            </a:r>
            <a:r>
              <a:rPr lang="it-IT" dirty="0" smtClean="0">
                <a:solidFill>
                  <a:schemeClr val="tx1"/>
                </a:solidFill>
                <a:latin typeface="Century" pitchFamily="18" charset="0"/>
                <a:cs typeface="Arial" pitchFamily="34" charset="0"/>
              </a:rPr>
              <a:t>, la rigenerazione e riqualificazione del territorio, la mobilità sostenibile e lo sviluppo di tecnologie nazionali per lo sviluppo delle rinnovabili, estendere l’Art Bonus ai beni privati di pregio)</a:t>
            </a:r>
          </a:p>
          <a:p>
            <a:pPr marL="358775" indent="-358775">
              <a:buFont typeface="Wingdings" pitchFamily="2" charset="2"/>
              <a:buChar char="Ø"/>
            </a:pPr>
            <a:endParaRPr lang="it-IT" sz="1600" dirty="0" smtClean="0">
              <a:solidFill>
                <a:schemeClr val="tx1"/>
              </a:solidFill>
              <a:latin typeface="Century" pitchFamily="18" charset="0"/>
              <a:cs typeface="Arial" pitchFamily="34" charset="0"/>
            </a:endParaRPr>
          </a:p>
          <a:p>
            <a:pPr marL="358775" indent="-358775">
              <a:buFont typeface="Wingdings" pitchFamily="2" charset="2"/>
              <a:buChar char="Ø"/>
            </a:pPr>
            <a:r>
              <a:rPr lang="it-IT" sz="1400" dirty="0" smtClean="0">
                <a:solidFill>
                  <a:schemeClr val="tx1"/>
                </a:solidFill>
                <a:latin typeface="Century" pitchFamily="18" charset="0"/>
                <a:cs typeface="Arial" pitchFamily="34" charset="0"/>
              </a:rPr>
              <a:t>Sviluppare mobilità, logistica e comunicazioni</a:t>
            </a:r>
          </a:p>
          <a:p>
            <a:pPr marL="358775" indent="-358775"/>
            <a:r>
              <a:rPr lang="it-IT" sz="1600" dirty="0" smtClean="0">
                <a:solidFill>
                  <a:schemeClr val="tx1"/>
                </a:solidFill>
                <a:latin typeface="Century" pitchFamily="18" charset="0"/>
                <a:cs typeface="Arial" pitchFamily="34" charset="0"/>
              </a:rPr>
              <a:t>	(</a:t>
            </a:r>
            <a:r>
              <a:rPr lang="it-IT" dirty="0" smtClean="0">
                <a:solidFill>
                  <a:schemeClr val="tx1"/>
                </a:solidFill>
                <a:latin typeface="Century" pitchFamily="18" charset="0"/>
                <a:cs typeface="Arial" pitchFamily="34" charset="0"/>
              </a:rPr>
              <a:t>potenziare i collegamenti stradali/ferroviari di porti, centri intermodali, interporti e aeroporti; dare certezza sulle Zone Economiche Speciali, completare l’infrastruttura per la banda ultralarga e il 5G)</a:t>
            </a:r>
          </a:p>
          <a:p>
            <a:pPr marL="358775" indent="-358775">
              <a:buFont typeface="Wingdings" pitchFamily="2" charset="2"/>
              <a:buChar char="Ø"/>
            </a:pPr>
            <a:endParaRPr lang="it-IT" sz="1600" dirty="0" smtClean="0">
              <a:solidFill>
                <a:schemeClr val="tx1"/>
              </a:solidFill>
              <a:latin typeface="Century" pitchFamily="18" charset="0"/>
              <a:cs typeface="Arial" pitchFamily="34" charset="0"/>
            </a:endParaRPr>
          </a:p>
          <a:p>
            <a:pPr marL="358775" indent="-358775">
              <a:spcAft>
                <a:spcPts val="600"/>
              </a:spcAft>
              <a:buFont typeface="Wingdings" pitchFamily="2" charset="2"/>
              <a:buChar char="Ø"/>
            </a:pPr>
            <a:r>
              <a:rPr lang="it-IT" sz="1400" dirty="0" smtClean="0">
                <a:solidFill>
                  <a:schemeClr val="tx1"/>
                </a:solidFill>
                <a:latin typeface="Century" pitchFamily="18" charset="0"/>
                <a:cs typeface="Arial" pitchFamily="34" charset="0"/>
              </a:rPr>
              <a:t>Allineare i costi dell’energia a quelli medi europei</a:t>
            </a:r>
          </a:p>
          <a:p>
            <a:pPr marL="358775" indent="-358775"/>
            <a:r>
              <a:rPr lang="it-IT" dirty="0" smtClean="0">
                <a:solidFill>
                  <a:schemeClr val="tx1"/>
                </a:solidFill>
                <a:latin typeface="Century" pitchFamily="18" charset="0"/>
                <a:cs typeface="Arial" pitchFamily="34" charset="0"/>
              </a:rPr>
              <a:t>	(creando un mercato competitivo per le fonti rinnovabili, </a:t>
            </a:r>
            <a:r>
              <a:rPr lang="it-IT" i="1" dirty="0" err="1" smtClean="0">
                <a:solidFill>
                  <a:schemeClr val="tx1"/>
                </a:solidFill>
                <a:latin typeface="Century" pitchFamily="18" charset="0"/>
                <a:cs typeface="Arial" pitchFamily="34" charset="0"/>
              </a:rPr>
              <a:t>smart</a:t>
            </a:r>
            <a:r>
              <a:rPr lang="it-IT" i="1" dirty="0" smtClean="0">
                <a:solidFill>
                  <a:schemeClr val="tx1"/>
                </a:solidFill>
                <a:latin typeface="Century" pitchFamily="18" charset="0"/>
                <a:cs typeface="Arial" pitchFamily="34" charset="0"/>
              </a:rPr>
              <a:t> </a:t>
            </a:r>
            <a:r>
              <a:rPr lang="it-IT" i="1" dirty="0" err="1" smtClean="0">
                <a:solidFill>
                  <a:schemeClr val="tx1"/>
                </a:solidFill>
                <a:latin typeface="Century" pitchFamily="18" charset="0"/>
                <a:cs typeface="Arial" pitchFamily="34" charset="0"/>
              </a:rPr>
              <a:t>energy</a:t>
            </a:r>
            <a:r>
              <a:rPr lang="it-IT" i="1" dirty="0" smtClean="0">
                <a:solidFill>
                  <a:schemeClr val="tx1"/>
                </a:solidFill>
                <a:latin typeface="Century" pitchFamily="18" charset="0"/>
                <a:cs typeface="Arial" pitchFamily="34" charset="0"/>
              </a:rPr>
              <a:t> community</a:t>
            </a:r>
            <a:r>
              <a:rPr lang="it-IT" dirty="0" smtClean="0">
                <a:solidFill>
                  <a:schemeClr val="tx1"/>
                </a:solidFill>
                <a:latin typeface="Century" pitchFamily="18" charset="0"/>
                <a:cs typeface="Arial" pitchFamily="34" charset="0"/>
              </a:rPr>
              <a:t> industriali e un </a:t>
            </a:r>
            <a:r>
              <a:rPr lang="it-IT" i="1" dirty="0" err="1" smtClean="0">
                <a:solidFill>
                  <a:schemeClr val="tx1"/>
                </a:solidFill>
                <a:latin typeface="Century" pitchFamily="18" charset="0"/>
                <a:cs typeface="Arial" pitchFamily="34" charset="0"/>
              </a:rPr>
              <a:t>hub</a:t>
            </a:r>
            <a:r>
              <a:rPr lang="it-IT" dirty="0" smtClean="0">
                <a:solidFill>
                  <a:schemeClr val="tx1"/>
                </a:solidFill>
                <a:latin typeface="Century" pitchFamily="18" charset="0"/>
                <a:cs typeface="Arial" pitchFamily="34" charset="0"/>
              </a:rPr>
              <a:t> del gas)</a:t>
            </a:r>
          </a:p>
          <a:p>
            <a:endParaRPr lang="it-IT" dirty="0"/>
          </a:p>
        </p:txBody>
      </p:sp>
      <p:sp>
        <p:nvSpPr>
          <p:cNvPr id="4" name="Segnaposto numero diapositiva 3"/>
          <p:cNvSpPr>
            <a:spLocks noGrp="1"/>
          </p:cNvSpPr>
          <p:nvPr>
            <p:ph type="sldNum" sz="quarter" idx="10"/>
          </p:nvPr>
        </p:nvSpPr>
        <p:spPr/>
        <p:txBody>
          <a:bodyPr/>
          <a:lstStyle/>
          <a:p>
            <a:fld id="{916746DC-C016-463A-AD02-56B8C8054054}" type="slidenum">
              <a:rPr lang="it-IT" smtClean="0"/>
              <a:pPr/>
              <a:t>8</a:t>
            </a:fld>
            <a:endParaRPr lang="it-IT"/>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it-IT" dirty="0" smtClean="0">
                <a:solidFill>
                  <a:schemeClr val="tx1"/>
                </a:solidFill>
              </a:rPr>
              <a:t>Le nostre proposte:</a:t>
            </a:r>
          </a:p>
          <a:p>
            <a:pPr marL="358775" indent="-358775">
              <a:buFont typeface="Wingdings" pitchFamily="2" charset="2"/>
              <a:buChar char="Ø"/>
            </a:pPr>
            <a:r>
              <a:rPr lang="it-IT" sz="1400" dirty="0" smtClean="0">
                <a:solidFill>
                  <a:schemeClr val="tx1"/>
                </a:solidFill>
                <a:latin typeface="Century" pitchFamily="18" charset="0"/>
                <a:cs typeface="Arial" pitchFamily="34" charset="0"/>
              </a:rPr>
              <a:t>Agevolare la crescita dimensionale e il rafforzamento della struttura finanziaria delle imprese</a:t>
            </a:r>
          </a:p>
          <a:p>
            <a:pPr marL="358775" indent="-358775">
              <a:spcAft>
                <a:spcPts val="1200"/>
              </a:spcAft>
              <a:buFont typeface="Wingdings" pitchFamily="2" charset="2"/>
              <a:buNone/>
            </a:pPr>
            <a:r>
              <a:rPr lang="it-IT" sz="1200" dirty="0" smtClean="0">
                <a:solidFill>
                  <a:schemeClr val="tx1"/>
                </a:solidFill>
                <a:latin typeface="Century" pitchFamily="18" charset="0"/>
                <a:cs typeface="Arial" pitchFamily="34" charset="0"/>
              </a:rPr>
              <a:t>	(piattaforma per favorire l’incontro tra investitori e imprese non quotate e favorire l’afflusso verso le PMI del risparmio familiare attraverso i PIR; incentivare i </a:t>
            </a:r>
            <a:r>
              <a:rPr lang="it-IT" sz="1200" i="1" dirty="0" err="1" smtClean="0">
                <a:solidFill>
                  <a:schemeClr val="tx1"/>
                </a:solidFill>
                <a:latin typeface="Century" pitchFamily="18" charset="0"/>
                <a:cs typeface="Arial" pitchFamily="34" charset="0"/>
              </a:rPr>
              <a:t>Temporary</a:t>
            </a:r>
            <a:r>
              <a:rPr lang="it-IT" sz="1200" i="1" dirty="0" smtClean="0">
                <a:solidFill>
                  <a:schemeClr val="tx1"/>
                </a:solidFill>
                <a:latin typeface="Century" pitchFamily="18" charset="0"/>
                <a:cs typeface="Arial" pitchFamily="34" charset="0"/>
              </a:rPr>
              <a:t> </a:t>
            </a:r>
            <a:r>
              <a:rPr lang="it-IT" sz="1200" i="1" dirty="0" err="1" smtClean="0">
                <a:solidFill>
                  <a:schemeClr val="tx1"/>
                </a:solidFill>
                <a:latin typeface="Century" pitchFamily="18" charset="0"/>
                <a:cs typeface="Arial" pitchFamily="34" charset="0"/>
              </a:rPr>
              <a:t>Chief</a:t>
            </a:r>
            <a:r>
              <a:rPr lang="it-IT" sz="1200" i="1" dirty="0" smtClean="0">
                <a:solidFill>
                  <a:schemeClr val="tx1"/>
                </a:solidFill>
                <a:latin typeface="Century" pitchFamily="18" charset="0"/>
                <a:cs typeface="Arial" pitchFamily="34" charset="0"/>
              </a:rPr>
              <a:t> Financial </a:t>
            </a:r>
            <a:r>
              <a:rPr lang="it-IT" sz="1200" i="1" dirty="0" err="1" smtClean="0">
                <a:solidFill>
                  <a:schemeClr val="tx1"/>
                </a:solidFill>
                <a:latin typeface="Century" pitchFamily="18" charset="0"/>
                <a:cs typeface="Arial" pitchFamily="34" charset="0"/>
              </a:rPr>
              <a:t>Officer</a:t>
            </a:r>
            <a:r>
              <a:rPr lang="it-IT" sz="1200" i="1" dirty="0" smtClean="0">
                <a:solidFill>
                  <a:schemeClr val="tx1"/>
                </a:solidFill>
                <a:latin typeface="Century" pitchFamily="18" charset="0"/>
                <a:cs typeface="Arial" pitchFamily="34" charset="0"/>
              </a:rPr>
              <a:t>; </a:t>
            </a:r>
            <a:r>
              <a:rPr lang="it-IT" sz="1200" i="0" dirty="0" smtClean="0">
                <a:solidFill>
                  <a:schemeClr val="tx1"/>
                </a:solidFill>
                <a:latin typeface="Century" pitchFamily="18" charset="0"/>
                <a:cs typeface="Arial" pitchFamily="34" charset="0"/>
              </a:rPr>
              <a:t>ampliare il perimetro del fondo di</a:t>
            </a:r>
            <a:r>
              <a:rPr lang="it-IT" sz="1200" i="0" baseline="0" dirty="0" smtClean="0">
                <a:solidFill>
                  <a:schemeClr val="tx1"/>
                </a:solidFill>
                <a:latin typeface="Century" pitchFamily="18" charset="0"/>
                <a:cs typeface="Arial" pitchFamily="34" charset="0"/>
              </a:rPr>
              <a:t> garanzia PMI a imprese fino a 500 dipendenti</a:t>
            </a:r>
            <a:r>
              <a:rPr lang="it-IT" sz="1200" dirty="0" smtClean="0">
                <a:solidFill>
                  <a:schemeClr val="tx1"/>
                </a:solidFill>
                <a:latin typeface="Century" pitchFamily="18" charset="0"/>
                <a:cs typeface="Arial" pitchFamily="34" charset="0"/>
              </a:rPr>
              <a:t>)</a:t>
            </a:r>
          </a:p>
          <a:p>
            <a:pPr marL="358775" indent="-358775">
              <a:spcAft>
                <a:spcPts val="1200"/>
              </a:spcAft>
              <a:buFont typeface="Wingdings" pitchFamily="2" charset="2"/>
              <a:buNone/>
            </a:pPr>
            <a:endParaRPr lang="it-IT" sz="1200" dirty="0" smtClean="0">
              <a:solidFill>
                <a:schemeClr val="tx1"/>
              </a:solidFill>
              <a:latin typeface="Century" pitchFamily="18" charset="0"/>
              <a:cs typeface="Arial" pitchFamily="34" charset="0"/>
            </a:endParaRPr>
          </a:p>
          <a:p>
            <a:pPr marL="358775" indent="-358775">
              <a:buFont typeface="Wingdings" pitchFamily="2" charset="2"/>
              <a:buChar char="Ø"/>
            </a:pPr>
            <a:r>
              <a:rPr lang="it-IT" sz="1400" dirty="0" smtClean="0">
                <a:solidFill>
                  <a:schemeClr val="tx1"/>
                </a:solidFill>
                <a:latin typeface="Century" pitchFamily="18" charset="0"/>
                <a:cs typeface="Arial" pitchFamily="34" charset="0"/>
              </a:rPr>
              <a:t>Potenziare ricerca e innovazione e garantire continuità al piano nazionale industria 4.0</a:t>
            </a:r>
          </a:p>
          <a:p>
            <a:pPr marL="358775" indent="-358775">
              <a:buFont typeface="Wingdings" pitchFamily="2" charset="2"/>
              <a:buNone/>
            </a:pPr>
            <a:r>
              <a:rPr lang="it-IT" sz="1200" dirty="0" smtClean="0">
                <a:solidFill>
                  <a:schemeClr val="tx1"/>
                </a:solidFill>
                <a:latin typeface="Century" pitchFamily="18" charset="0"/>
                <a:cs typeface="Arial" pitchFamily="34" charset="0"/>
              </a:rPr>
              <a:t>	(rendere strutturale credito d’imposta </a:t>
            </a:r>
            <a:r>
              <a:rPr lang="it-IT" sz="1200" dirty="0" err="1" smtClean="0">
                <a:solidFill>
                  <a:schemeClr val="tx1"/>
                </a:solidFill>
                <a:latin typeface="Century" pitchFamily="18" charset="0"/>
                <a:cs typeface="Arial" pitchFamily="34" charset="0"/>
              </a:rPr>
              <a:t>R&amp;I</a:t>
            </a:r>
            <a:r>
              <a:rPr lang="it-IT" sz="1200" dirty="0" smtClean="0">
                <a:solidFill>
                  <a:schemeClr val="tx1"/>
                </a:solidFill>
                <a:latin typeface="Century" pitchFamily="18" charset="0"/>
                <a:cs typeface="Arial" pitchFamily="34" charset="0"/>
              </a:rPr>
              <a:t> </a:t>
            </a:r>
            <a:r>
              <a:rPr lang="it-IT" sz="1200" baseline="0" dirty="0" smtClean="0">
                <a:solidFill>
                  <a:schemeClr val="tx1"/>
                </a:solidFill>
                <a:latin typeface="Century" pitchFamily="18" charset="0"/>
                <a:cs typeface="Arial" pitchFamily="34" charset="0"/>
              </a:rPr>
              <a:t>non incrementale per alcune spese e il credito d’imposta per gli investimenti nel Mezzogiorno; </a:t>
            </a:r>
            <a:r>
              <a:rPr lang="it-IT" sz="1200" dirty="0" smtClean="0">
                <a:solidFill>
                  <a:schemeClr val="tx1"/>
                </a:solidFill>
                <a:latin typeface="Century" pitchFamily="18" charset="0"/>
                <a:cs typeface="Arial" pitchFamily="34" charset="0"/>
              </a:rPr>
              <a:t>avviare i piani operativi della strategia nazionale di specializzazione intelligente e definire la strategia per il 2020-30; credito d’imposta 4.0 per</a:t>
            </a:r>
            <a:r>
              <a:rPr lang="it-IT" sz="1200" baseline="0" dirty="0" smtClean="0">
                <a:solidFill>
                  <a:schemeClr val="tx1"/>
                </a:solidFill>
                <a:latin typeface="Century" pitchFamily="18" charset="0"/>
                <a:cs typeface="Arial" pitchFamily="34" charset="0"/>
              </a:rPr>
              <a:t> digitalizzazione e integrazione processi lungo la catena del valore; nuovo  apprendistato “</a:t>
            </a:r>
            <a:r>
              <a:rPr lang="it-IT" sz="1200" i="1" baseline="0" dirty="0" smtClean="0">
                <a:solidFill>
                  <a:schemeClr val="tx1"/>
                </a:solidFill>
                <a:latin typeface="Century" pitchFamily="18" charset="0"/>
                <a:cs typeface="Arial" pitchFamily="34" charset="0"/>
              </a:rPr>
              <a:t>work up 4-0</a:t>
            </a:r>
            <a:r>
              <a:rPr lang="it-IT" sz="1200" baseline="0" dirty="0" smtClean="0">
                <a:solidFill>
                  <a:schemeClr val="tx1"/>
                </a:solidFill>
                <a:latin typeface="Century" pitchFamily="18" charset="0"/>
                <a:cs typeface="Arial" pitchFamily="34" charset="0"/>
              </a:rPr>
              <a:t>” per giovani qualificati, definire i coefficienti di ammortamento per impresa 4.0, riconoscere i </a:t>
            </a:r>
            <a:r>
              <a:rPr lang="it-IT" sz="1200" i="1" baseline="0" dirty="0" err="1" smtClean="0">
                <a:solidFill>
                  <a:schemeClr val="tx1"/>
                </a:solidFill>
                <a:latin typeface="Century" pitchFamily="18" charset="0"/>
                <a:cs typeface="Arial" pitchFamily="34" charset="0"/>
              </a:rPr>
              <a:t>digital</a:t>
            </a:r>
            <a:r>
              <a:rPr lang="it-IT" sz="1200" i="1" baseline="0" dirty="0" smtClean="0">
                <a:solidFill>
                  <a:schemeClr val="tx1"/>
                </a:solidFill>
                <a:latin typeface="Century" pitchFamily="18" charset="0"/>
                <a:cs typeface="Arial" pitchFamily="34" charset="0"/>
              </a:rPr>
              <a:t> </a:t>
            </a:r>
            <a:r>
              <a:rPr lang="it-IT" sz="1200" i="1" baseline="0" dirty="0" err="1" smtClean="0">
                <a:solidFill>
                  <a:schemeClr val="tx1"/>
                </a:solidFill>
                <a:latin typeface="Century" pitchFamily="18" charset="0"/>
                <a:cs typeface="Arial" pitchFamily="34" charset="0"/>
              </a:rPr>
              <a:t>innovation</a:t>
            </a:r>
            <a:r>
              <a:rPr lang="it-IT" sz="1200" i="1" baseline="0" dirty="0" smtClean="0">
                <a:solidFill>
                  <a:schemeClr val="tx1"/>
                </a:solidFill>
                <a:latin typeface="Century" pitchFamily="18" charset="0"/>
                <a:cs typeface="Arial" pitchFamily="34" charset="0"/>
              </a:rPr>
              <a:t> </a:t>
            </a:r>
            <a:r>
              <a:rPr lang="it-IT" sz="1200" i="1" baseline="0" dirty="0" err="1" smtClean="0">
                <a:solidFill>
                  <a:schemeClr val="tx1"/>
                </a:solidFill>
                <a:latin typeface="Century" pitchFamily="18" charset="0"/>
                <a:cs typeface="Arial" pitchFamily="34" charset="0"/>
              </a:rPr>
              <a:t>hub</a:t>
            </a:r>
            <a:r>
              <a:rPr lang="it-IT" sz="1200" baseline="0" dirty="0" smtClean="0">
                <a:solidFill>
                  <a:schemeClr val="tx1"/>
                </a:solidFill>
                <a:latin typeface="Century" pitchFamily="18" charset="0"/>
                <a:cs typeface="Arial" pitchFamily="34" charset="0"/>
              </a:rPr>
              <a:t>; estendere il modello sviluppato dal cluster tecnologico Fabbrica Intelligente e da Confindustria)</a:t>
            </a:r>
          </a:p>
          <a:p>
            <a:pPr marL="358775" indent="-358775">
              <a:buFont typeface="Wingdings" pitchFamily="2" charset="2"/>
              <a:buNone/>
            </a:pPr>
            <a:endParaRPr lang="it-IT" sz="1100" i="1" dirty="0" smtClean="0">
              <a:solidFill>
                <a:schemeClr val="tx1"/>
              </a:solidFill>
              <a:latin typeface="Century" pitchFamily="18" charset="0"/>
              <a:cs typeface="Arial" pitchFamily="34" charset="0"/>
            </a:endParaRPr>
          </a:p>
          <a:p>
            <a:pPr marL="358775" indent="-358775">
              <a:buFont typeface="Wingdings" pitchFamily="2" charset="2"/>
              <a:buChar char="Ø"/>
            </a:pPr>
            <a:r>
              <a:rPr lang="it-IT" sz="1400" dirty="0" smtClean="0">
                <a:solidFill>
                  <a:schemeClr val="tx1"/>
                </a:solidFill>
                <a:latin typeface="Century" pitchFamily="18" charset="0"/>
                <a:cs typeface="Arial" pitchFamily="34" charset="0"/>
              </a:rPr>
              <a:t>Potenziare gli strumenti per la promozione dell’export</a:t>
            </a:r>
            <a:endParaRPr lang="it-IT" sz="1400" dirty="0">
              <a:solidFill>
                <a:schemeClr val="tx1"/>
              </a:solidFill>
              <a:latin typeface="+mn-lt"/>
              <a:cs typeface="+mn-cs"/>
            </a:endParaRPr>
          </a:p>
          <a:p>
            <a:pPr marL="358775" indent="-358775">
              <a:buFont typeface="Wingdings" pitchFamily="2" charset="2"/>
              <a:buNone/>
            </a:pPr>
            <a:r>
              <a:rPr lang="it-IT" sz="1200" dirty="0">
                <a:solidFill>
                  <a:schemeClr val="tx1"/>
                </a:solidFill>
                <a:latin typeface="+mn-lt"/>
                <a:cs typeface="+mn-cs"/>
              </a:rPr>
              <a:t>	</a:t>
            </a:r>
            <a:r>
              <a:rPr lang="it-IT" sz="1200" dirty="0" smtClean="0">
                <a:solidFill>
                  <a:schemeClr val="tx1"/>
                </a:solidFill>
                <a:latin typeface="+mn-lt"/>
                <a:cs typeface="+mn-cs"/>
              </a:rPr>
              <a:t>(mantenere</a:t>
            </a:r>
            <a:r>
              <a:rPr lang="it-IT" sz="1200" baseline="0" dirty="0" smtClean="0">
                <a:solidFill>
                  <a:schemeClr val="tx1"/>
                </a:solidFill>
                <a:latin typeface="+mn-lt"/>
                <a:cs typeface="+mn-cs"/>
              </a:rPr>
              <a:t> il Piano di promozione del </a:t>
            </a:r>
            <a:r>
              <a:rPr lang="it-IT" sz="1200" i="1" baseline="0" dirty="0" err="1" smtClean="0">
                <a:solidFill>
                  <a:schemeClr val="tx1"/>
                </a:solidFill>
                <a:latin typeface="+mn-lt"/>
                <a:cs typeface="+mn-cs"/>
              </a:rPr>
              <a:t>Made</a:t>
            </a:r>
            <a:r>
              <a:rPr lang="it-IT" sz="1200" i="1" baseline="0" dirty="0" smtClean="0">
                <a:solidFill>
                  <a:schemeClr val="tx1"/>
                </a:solidFill>
                <a:latin typeface="+mn-lt"/>
                <a:cs typeface="+mn-cs"/>
              </a:rPr>
              <a:t> in Italy</a:t>
            </a:r>
            <a:r>
              <a:rPr lang="it-IT" sz="1200" i="0" baseline="0" dirty="0" smtClean="0">
                <a:solidFill>
                  <a:schemeClr val="tx1"/>
                </a:solidFill>
                <a:latin typeface="+mn-lt"/>
                <a:cs typeface="+mn-cs"/>
              </a:rPr>
              <a:t>; incentivare la partecipazione alle </a:t>
            </a:r>
            <a:r>
              <a:rPr lang="it-IT" sz="1200" i="0" baseline="0" smtClean="0">
                <a:solidFill>
                  <a:schemeClr val="tx1"/>
                </a:solidFill>
                <a:latin typeface="+mn-lt"/>
                <a:cs typeface="+mn-cs"/>
              </a:rPr>
              <a:t>fiere internazionali; </a:t>
            </a:r>
            <a:r>
              <a:rPr lang="it-IT" sz="1200" i="0" baseline="0" dirty="0" smtClean="0">
                <a:solidFill>
                  <a:schemeClr val="tx1"/>
                </a:solidFill>
                <a:latin typeface="+mn-lt"/>
                <a:cs typeface="+mn-cs"/>
              </a:rPr>
              <a:t>confermare la misura Alti potenziali e incentivare la realizzazione di marchi propri)</a:t>
            </a:r>
            <a:endParaRPr lang="it-IT" sz="1200" i="0" dirty="0" smtClean="0">
              <a:solidFill>
                <a:schemeClr val="tx1"/>
              </a:solidFill>
              <a:latin typeface="Century" pitchFamily="18" charset="0"/>
              <a:cs typeface="Arial" pitchFamily="34" charset="0"/>
            </a:endParaRPr>
          </a:p>
        </p:txBody>
      </p:sp>
      <p:sp>
        <p:nvSpPr>
          <p:cNvPr id="4" name="Segnaposto numero diapositiva 3"/>
          <p:cNvSpPr>
            <a:spLocks noGrp="1"/>
          </p:cNvSpPr>
          <p:nvPr>
            <p:ph type="sldNum" sz="quarter" idx="10"/>
          </p:nvPr>
        </p:nvSpPr>
        <p:spPr/>
        <p:txBody>
          <a:bodyPr/>
          <a:lstStyle/>
          <a:p>
            <a:fld id="{916746DC-C016-463A-AD02-56B8C8054054}" type="slidenum">
              <a:rPr lang="it-IT" smtClean="0"/>
              <a:pPr/>
              <a:t>9</a:t>
            </a:fld>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stile</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lvl1pPr>
              <a:defRPr/>
            </a:lvl1pPr>
          </a:lstStyle>
          <a:p>
            <a:fld id="{1DC07D76-43E2-4149-A3CE-14DFA612CBB7}" type="datetimeFigureOut">
              <a:rPr lang="it-IT"/>
              <a:pPr/>
              <a:t>22/03/2018</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fld id="{321DE817-3399-44A7-9713-DA0084236F14}" type="slidenum">
              <a:rPr lang="it-IT"/>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fld id="{F30EAFD9-A360-4945-8EB7-86074BA571C8}" type="datetimeFigureOut">
              <a:rPr lang="it-IT"/>
              <a:pPr/>
              <a:t>22/03/2018</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fld id="{80ADF6A8-A6AF-49D2-AC0F-742A08CDDEA1}" type="slidenum">
              <a:rPr lang="it-IT"/>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stile</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fld id="{03DA42A1-9123-4D21-AC1D-6881521FCDD4}" type="datetimeFigureOut">
              <a:rPr lang="it-IT"/>
              <a:pPr/>
              <a:t>22/03/2018</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fld id="{A30EC5FE-0F1B-45FB-B5C8-28807B2248A3}" type="slidenum">
              <a:rPr lang="it-IT"/>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idx="1"/>
          </p:nvPr>
        </p:nvSpPr>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fld id="{A2E4BF1F-BE88-4FC4-BC70-659587E04B88}" type="datetimeFigureOut">
              <a:rPr lang="it-IT"/>
              <a:pPr/>
              <a:t>22/03/2018</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fld id="{422A7BBB-C10C-48E8-989F-B67EFA331E9F}" type="slidenum">
              <a:rPr lang="it-IT"/>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stile</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gli stili del testo dello schema</a:t>
            </a:r>
          </a:p>
        </p:txBody>
      </p:sp>
      <p:sp>
        <p:nvSpPr>
          <p:cNvPr id="4" name="Segnaposto data 3"/>
          <p:cNvSpPr>
            <a:spLocks noGrp="1"/>
          </p:cNvSpPr>
          <p:nvPr>
            <p:ph type="dt" sz="half" idx="10"/>
          </p:nvPr>
        </p:nvSpPr>
        <p:spPr/>
        <p:txBody>
          <a:bodyPr/>
          <a:lstStyle>
            <a:lvl1pPr>
              <a:defRPr/>
            </a:lvl1pPr>
          </a:lstStyle>
          <a:p>
            <a:fld id="{EE1F7CA0-8E63-49D9-AFE9-E95288CD1A0A}" type="datetimeFigureOut">
              <a:rPr lang="it-IT"/>
              <a:pPr/>
              <a:t>22/03/2018</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fld id="{5D427F57-2E47-4790-A725-3C8A2FA9607B}" type="slidenum">
              <a:rPr lang="it-IT"/>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3"/>
          <p:cNvSpPr>
            <a:spLocks noGrp="1"/>
          </p:cNvSpPr>
          <p:nvPr>
            <p:ph type="dt" sz="half" idx="10"/>
          </p:nvPr>
        </p:nvSpPr>
        <p:spPr/>
        <p:txBody>
          <a:bodyPr/>
          <a:lstStyle>
            <a:lvl1pPr>
              <a:defRPr/>
            </a:lvl1pPr>
          </a:lstStyle>
          <a:p>
            <a:fld id="{5CC84EEB-A2C4-4018-BA5F-D3A5932C2B00}" type="datetimeFigureOut">
              <a:rPr lang="it-IT"/>
              <a:pPr/>
              <a:t>22/03/2018</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fld id="{C943576E-B2AE-44FF-BE60-AA7B98ED1A20}" type="slidenum">
              <a:rPr lang="it-IT"/>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stile</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3"/>
          <p:cNvSpPr>
            <a:spLocks noGrp="1"/>
          </p:cNvSpPr>
          <p:nvPr>
            <p:ph type="dt" sz="half" idx="10"/>
          </p:nvPr>
        </p:nvSpPr>
        <p:spPr/>
        <p:txBody>
          <a:bodyPr/>
          <a:lstStyle>
            <a:lvl1pPr>
              <a:defRPr/>
            </a:lvl1pPr>
          </a:lstStyle>
          <a:p>
            <a:fld id="{E791249C-A6CD-4C91-B49D-45E932AF1549}" type="datetimeFigureOut">
              <a:rPr lang="it-IT"/>
              <a:pPr/>
              <a:t>22/03/2018</a:t>
            </a:fld>
            <a:endParaRPr lang="it-IT"/>
          </a:p>
        </p:txBody>
      </p:sp>
      <p:sp>
        <p:nvSpPr>
          <p:cNvPr id="8" name="Segnaposto piè di pagina 4"/>
          <p:cNvSpPr>
            <a:spLocks noGrp="1"/>
          </p:cNvSpPr>
          <p:nvPr>
            <p:ph type="ftr" sz="quarter" idx="11"/>
          </p:nvPr>
        </p:nvSpPr>
        <p:spPr/>
        <p:txBody>
          <a:bodyPr/>
          <a:lstStyle>
            <a:lvl1pPr>
              <a:defRPr/>
            </a:lvl1pPr>
          </a:lstStyle>
          <a:p>
            <a:pPr>
              <a:defRPr/>
            </a:pPr>
            <a:endParaRPr lang="it-IT"/>
          </a:p>
        </p:txBody>
      </p:sp>
      <p:sp>
        <p:nvSpPr>
          <p:cNvPr id="9" name="Segnaposto numero diapositiva 5"/>
          <p:cNvSpPr>
            <a:spLocks noGrp="1"/>
          </p:cNvSpPr>
          <p:nvPr>
            <p:ph type="sldNum" sz="quarter" idx="12"/>
          </p:nvPr>
        </p:nvSpPr>
        <p:spPr/>
        <p:txBody>
          <a:bodyPr/>
          <a:lstStyle>
            <a:lvl1pPr>
              <a:defRPr/>
            </a:lvl1pPr>
          </a:lstStyle>
          <a:p>
            <a:fld id="{E042837C-28BA-4C06-A5CF-DF2116044848}" type="slidenum">
              <a:rPr lang="it-IT"/>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data 3"/>
          <p:cNvSpPr>
            <a:spLocks noGrp="1"/>
          </p:cNvSpPr>
          <p:nvPr>
            <p:ph type="dt" sz="half" idx="10"/>
          </p:nvPr>
        </p:nvSpPr>
        <p:spPr/>
        <p:txBody>
          <a:bodyPr/>
          <a:lstStyle>
            <a:lvl1pPr>
              <a:defRPr/>
            </a:lvl1pPr>
          </a:lstStyle>
          <a:p>
            <a:fld id="{EAB3248D-BDC7-48BA-986C-9BBDAE7F436A}" type="datetimeFigureOut">
              <a:rPr lang="it-IT"/>
              <a:pPr/>
              <a:t>22/03/2018</a:t>
            </a:fld>
            <a:endParaRPr lang="it-IT"/>
          </a:p>
        </p:txBody>
      </p:sp>
      <p:sp>
        <p:nvSpPr>
          <p:cNvPr id="4" name="Segnaposto piè di pagina 4"/>
          <p:cNvSpPr>
            <a:spLocks noGrp="1"/>
          </p:cNvSpPr>
          <p:nvPr>
            <p:ph type="ftr" sz="quarter" idx="11"/>
          </p:nvPr>
        </p:nvSpPr>
        <p:spPr/>
        <p:txBody>
          <a:bodyPr/>
          <a:lstStyle>
            <a:lvl1pPr>
              <a:defRPr/>
            </a:lvl1pPr>
          </a:lstStyle>
          <a:p>
            <a:pPr>
              <a:defRPr/>
            </a:pPr>
            <a:endParaRPr lang="it-IT"/>
          </a:p>
        </p:txBody>
      </p:sp>
      <p:sp>
        <p:nvSpPr>
          <p:cNvPr id="5" name="Segnaposto numero diapositiva 5"/>
          <p:cNvSpPr>
            <a:spLocks noGrp="1"/>
          </p:cNvSpPr>
          <p:nvPr>
            <p:ph type="sldNum" sz="quarter" idx="12"/>
          </p:nvPr>
        </p:nvSpPr>
        <p:spPr/>
        <p:txBody>
          <a:bodyPr/>
          <a:lstStyle>
            <a:lvl1pPr>
              <a:defRPr/>
            </a:lvl1pPr>
          </a:lstStyle>
          <a:p>
            <a:fld id="{ADC75669-A476-405C-8110-514333B1C3E5}" type="slidenum">
              <a:rPr lang="it-IT"/>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Segnaposto data 3"/>
          <p:cNvSpPr>
            <a:spLocks noGrp="1"/>
          </p:cNvSpPr>
          <p:nvPr>
            <p:ph type="dt" sz="half" idx="10"/>
          </p:nvPr>
        </p:nvSpPr>
        <p:spPr/>
        <p:txBody>
          <a:bodyPr/>
          <a:lstStyle>
            <a:lvl1pPr>
              <a:defRPr/>
            </a:lvl1pPr>
          </a:lstStyle>
          <a:p>
            <a:fld id="{B9FC5402-F946-46B9-A370-1E33CDA1C353}" type="datetimeFigureOut">
              <a:rPr lang="it-IT"/>
              <a:pPr/>
              <a:t>22/03/2018</a:t>
            </a:fld>
            <a:endParaRPr lang="it-IT"/>
          </a:p>
        </p:txBody>
      </p:sp>
      <p:sp>
        <p:nvSpPr>
          <p:cNvPr id="3" name="Segnaposto piè di pagina 4"/>
          <p:cNvSpPr>
            <a:spLocks noGrp="1"/>
          </p:cNvSpPr>
          <p:nvPr>
            <p:ph type="ftr" sz="quarter" idx="11"/>
          </p:nvPr>
        </p:nvSpPr>
        <p:spPr/>
        <p:txBody>
          <a:bodyPr/>
          <a:lstStyle>
            <a:lvl1pPr>
              <a:defRPr/>
            </a:lvl1pPr>
          </a:lstStyle>
          <a:p>
            <a:pPr>
              <a:defRPr/>
            </a:pPr>
            <a:endParaRPr lang="it-IT"/>
          </a:p>
        </p:txBody>
      </p:sp>
      <p:sp>
        <p:nvSpPr>
          <p:cNvPr id="4" name="Segnaposto numero diapositiva 5"/>
          <p:cNvSpPr>
            <a:spLocks noGrp="1"/>
          </p:cNvSpPr>
          <p:nvPr>
            <p:ph type="sldNum" sz="quarter" idx="12"/>
          </p:nvPr>
        </p:nvSpPr>
        <p:spPr/>
        <p:txBody>
          <a:bodyPr/>
          <a:lstStyle>
            <a:lvl1pPr>
              <a:defRPr/>
            </a:lvl1pPr>
          </a:lstStyle>
          <a:p>
            <a:fld id="{C3E01A0B-AEA4-4B9C-B663-0C1F65A6664F}" type="slidenum">
              <a:rPr lang="it-IT"/>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stile</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Segnaposto data 3"/>
          <p:cNvSpPr>
            <a:spLocks noGrp="1"/>
          </p:cNvSpPr>
          <p:nvPr>
            <p:ph type="dt" sz="half" idx="10"/>
          </p:nvPr>
        </p:nvSpPr>
        <p:spPr/>
        <p:txBody>
          <a:bodyPr/>
          <a:lstStyle>
            <a:lvl1pPr>
              <a:defRPr/>
            </a:lvl1pPr>
          </a:lstStyle>
          <a:p>
            <a:fld id="{0D5F0CB5-7AA9-4EBC-9946-2492A936B57D}" type="datetimeFigureOut">
              <a:rPr lang="it-IT"/>
              <a:pPr/>
              <a:t>22/03/2018</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fld id="{3F413D94-C23C-4680-B06C-A6D8488622A9}" type="slidenum">
              <a:rPr lang="it-IT"/>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stile</a:t>
            </a:r>
            <a:endParaRPr lang="it-IT"/>
          </a:p>
        </p:txBody>
      </p:sp>
      <p:sp>
        <p:nvSpPr>
          <p:cNvPr id="3" name="Segnaposto immagin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Segnaposto data 3"/>
          <p:cNvSpPr>
            <a:spLocks noGrp="1"/>
          </p:cNvSpPr>
          <p:nvPr>
            <p:ph type="dt" sz="half" idx="10"/>
          </p:nvPr>
        </p:nvSpPr>
        <p:spPr/>
        <p:txBody>
          <a:bodyPr/>
          <a:lstStyle>
            <a:lvl1pPr>
              <a:defRPr/>
            </a:lvl1pPr>
          </a:lstStyle>
          <a:p>
            <a:fld id="{65357BA2-9B27-4B40-B656-5F1473981093}" type="datetimeFigureOut">
              <a:rPr lang="it-IT"/>
              <a:pPr/>
              <a:t>22/03/2018</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fld id="{FCFD2C88-3535-4197-AC82-E251394C62F5}" type="slidenum">
              <a:rPr lang="it-IT"/>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Segnaposto titolo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smtClean="0"/>
              <a:t>Fare clic per modificare stile</a:t>
            </a:r>
          </a:p>
        </p:txBody>
      </p:sp>
      <p:sp>
        <p:nvSpPr>
          <p:cNvPr id="1027" name="Segnaposto testo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defRPr>
            </a:lvl1pPr>
          </a:lstStyle>
          <a:p>
            <a:fld id="{C539D998-B04F-41E6-9332-18258726C2A3}" type="datetimeFigureOut">
              <a:rPr lang="it-IT"/>
              <a:pPr/>
              <a:t>22/03/2018</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6F9298FE-DD85-4AF5-B7C6-EFD6C568011F}" type="slidenum">
              <a:rPr lang="it-IT"/>
              <a:pPr/>
              <a:t>‹N›</a:t>
            </a:fld>
            <a:endParaRPr lang="it-IT"/>
          </a:p>
        </p:txBody>
      </p:sp>
      <p:pic>
        <p:nvPicPr>
          <p:cNvPr id="7" name="Immagine 1" descr="Slide tamplete conf gen_Layout 1-2.jpg"/>
          <p:cNvPicPr>
            <a:picLocks noChangeAspect="1"/>
          </p:cNvPicPr>
          <p:nvPr userDrawn="1"/>
        </p:nvPicPr>
        <p:blipFill>
          <a:blip r:embed="rId13"/>
          <a:srcRect/>
          <a:stretch>
            <a:fillRect/>
          </a:stretch>
        </p:blipFill>
        <p:spPr bwMode="auto">
          <a:xfrm>
            <a:off x="0" y="0"/>
            <a:ext cx="9145588" cy="6858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0" fontAlgn="base" hangingPunct="0">
        <a:spcBef>
          <a:spcPct val="0"/>
        </a:spcBef>
        <a:spcAft>
          <a:spcPct val="0"/>
        </a:spcAft>
        <a:defRPr sz="4400" kern="1200">
          <a:solidFill>
            <a:schemeClr val="tx1"/>
          </a:solidFill>
          <a:latin typeface="+mj-lt"/>
          <a:ea typeface="MS PGothic" pitchFamily="34" charset="-128"/>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MS PGothic" pitchFamily="34" charset="-128"/>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MS PGothic" pitchFamily="34" charset="-128"/>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MS PGothic" pitchFamily="34" charset="-128"/>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MS PGothic" pitchFamily="34" charset="-128"/>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charset="0"/>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6.emf"/><Relationship Id="rId4" Type="http://schemas.openxmlformats.org/officeDocument/2006/relationships/image" Target="../media/image5.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3" name="Immagine 1" descr="Slide tamplete conf gen-1.jpg"/>
          <p:cNvPicPr>
            <a:picLocks noChangeAspect="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3" name="CasellaDiTesto 2"/>
          <p:cNvSpPr txBox="1"/>
          <p:nvPr/>
        </p:nvSpPr>
        <p:spPr>
          <a:xfrm>
            <a:off x="1043608" y="620688"/>
            <a:ext cx="6885543" cy="7355860"/>
          </a:xfrm>
          <a:prstGeom prst="rect">
            <a:avLst/>
          </a:prstGeom>
          <a:noFill/>
        </p:spPr>
        <p:txBody>
          <a:bodyPr wrap="square" rtlCol="0">
            <a:spAutoFit/>
          </a:bodyPr>
          <a:lstStyle/>
          <a:p>
            <a:pPr algn="ctr"/>
            <a:endParaRPr lang="it-IT" sz="4000" b="1" dirty="0" smtClean="0">
              <a:solidFill>
                <a:schemeClr val="bg1"/>
              </a:solidFill>
              <a:latin typeface="Arial" pitchFamily="34" charset="0"/>
              <a:cs typeface="Arial" pitchFamily="34" charset="0"/>
            </a:endParaRPr>
          </a:p>
          <a:p>
            <a:pPr algn="ctr"/>
            <a:r>
              <a:rPr lang="it-IT" sz="4000" b="1" cap="small" dirty="0" smtClean="0">
                <a:solidFill>
                  <a:schemeClr val="bg1"/>
                </a:solidFill>
                <a:latin typeface="Arial" pitchFamily="34" charset="0"/>
                <a:cs typeface="Arial" pitchFamily="34" charset="0"/>
              </a:rPr>
              <a:t>Il Documento di Verona</a:t>
            </a:r>
          </a:p>
          <a:p>
            <a:pPr algn="ctr"/>
            <a:endParaRPr lang="it-IT" sz="4000" b="1" cap="small" dirty="0" smtClean="0">
              <a:solidFill>
                <a:schemeClr val="bg1"/>
              </a:solidFill>
              <a:latin typeface="Arial" pitchFamily="34" charset="0"/>
              <a:cs typeface="Arial" pitchFamily="34" charset="0"/>
            </a:endParaRPr>
          </a:p>
          <a:p>
            <a:pPr algn="ctr"/>
            <a:r>
              <a:rPr lang="it-IT" sz="4000" b="1" cap="small" dirty="0" smtClean="0">
                <a:solidFill>
                  <a:schemeClr val="bg1"/>
                </a:solidFill>
                <a:latin typeface="Arial" pitchFamily="34" charset="0"/>
                <a:cs typeface="Arial" pitchFamily="34" charset="0"/>
              </a:rPr>
              <a:t>“La Visione e la Proposta</a:t>
            </a:r>
            <a:r>
              <a:rPr lang="it-IT" sz="4000" b="1" dirty="0" smtClean="0">
                <a:solidFill>
                  <a:schemeClr val="bg1"/>
                </a:solidFill>
                <a:latin typeface="Arial" pitchFamily="34" charset="0"/>
                <a:cs typeface="Arial" pitchFamily="34" charset="0"/>
              </a:rPr>
              <a:t>”</a:t>
            </a:r>
          </a:p>
          <a:p>
            <a:pPr algn="ctr"/>
            <a:endParaRPr lang="it-IT" sz="4000" b="1" dirty="0" smtClean="0">
              <a:solidFill>
                <a:schemeClr val="bg1"/>
              </a:solidFill>
              <a:latin typeface="Arial" pitchFamily="34" charset="0"/>
              <a:cs typeface="Arial" pitchFamily="34" charset="0"/>
            </a:endParaRPr>
          </a:p>
          <a:p>
            <a:pPr algn="ctr"/>
            <a:endParaRPr lang="it-IT" sz="4000" b="1" dirty="0" smtClean="0">
              <a:solidFill>
                <a:schemeClr val="bg1"/>
              </a:solidFill>
              <a:latin typeface="Arial" pitchFamily="34" charset="0"/>
              <a:cs typeface="Arial" pitchFamily="34" charset="0"/>
            </a:endParaRPr>
          </a:p>
          <a:p>
            <a:pPr algn="ctr"/>
            <a:endParaRPr lang="it-IT" sz="4000" b="1" dirty="0" smtClean="0">
              <a:solidFill>
                <a:schemeClr val="bg1"/>
              </a:solidFill>
              <a:latin typeface="Arial" pitchFamily="34" charset="0"/>
              <a:cs typeface="Arial" pitchFamily="34" charset="0"/>
            </a:endParaRPr>
          </a:p>
          <a:p>
            <a:pPr algn="ctr"/>
            <a:r>
              <a:rPr lang="it-IT" b="1" dirty="0" smtClean="0">
                <a:solidFill>
                  <a:schemeClr val="bg1"/>
                </a:solidFill>
                <a:latin typeface="Arial" pitchFamily="34" charset="0"/>
                <a:cs typeface="Arial" pitchFamily="34" charset="0"/>
              </a:rPr>
              <a:t>Andrea Montanino</a:t>
            </a:r>
          </a:p>
          <a:p>
            <a:pPr algn="ctr"/>
            <a:r>
              <a:rPr lang="it-IT" b="1" dirty="0" smtClean="0">
                <a:solidFill>
                  <a:schemeClr val="bg1"/>
                </a:solidFill>
                <a:latin typeface="Arial" pitchFamily="34" charset="0"/>
                <a:cs typeface="Arial" pitchFamily="34" charset="0"/>
              </a:rPr>
              <a:t>Direttore Centro Studi Confindustria</a:t>
            </a:r>
          </a:p>
          <a:p>
            <a:pPr algn="ctr"/>
            <a:endParaRPr lang="it-IT" sz="4400" b="1" dirty="0" smtClean="0">
              <a:solidFill>
                <a:schemeClr val="bg1"/>
              </a:solidFill>
              <a:latin typeface="Arial" pitchFamily="34" charset="0"/>
              <a:cs typeface="Arial" pitchFamily="34" charset="0"/>
            </a:endParaRPr>
          </a:p>
          <a:p>
            <a:pPr algn="ctr"/>
            <a:endParaRPr lang="it-IT" sz="4000" b="1" dirty="0" smtClean="0">
              <a:solidFill>
                <a:schemeClr val="bg1"/>
              </a:solidFill>
              <a:latin typeface="Arial" pitchFamily="34" charset="0"/>
              <a:cs typeface="Arial" pitchFamily="34" charset="0"/>
            </a:endParaRPr>
          </a:p>
          <a:p>
            <a:pPr algn="ctr"/>
            <a:endParaRPr lang="it-IT" sz="4000" b="1" dirty="0" smtClean="0">
              <a:solidFill>
                <a:schemeClr val="bg1"/>
              </a:solidFill>
              <a:latin typeface="Arial" pitchFamily="34" charset="0"/>
              <a:cs typeface="Arial" pitchFamily="34" charset="0"/>
            </a:endParaRPr>
          </a:p>
          <a:p>
            <a:pPr algn="ctr"/>
            <a:endParaRPr lang="it-IT" sz="3200" b="1" dirty="0">
              <a:solidFill>
                <a:schemeClr val="bg1"/>
              </a:solidFill>
              <a:latin typeface="Arial" pitchFamily="34" charset="0"/>
              <a:cs typeface="Arial" pitchFamily="34" charset="0"/>
            </a:endParaRPr>
          </a:p>
        </p:txBody>
      </p:sp>
      <p:sp>
        <p:nvSpPr>
          <p:cNvPr id="6" name="Segnaposto numero diapositiva 5"/>
          <p:cNvSpPr>
            <a:spLocks noGrp="1"/>
          </p:cNvSpPr>
          <p:nvPr>
            <p:ph type="sldNum" sz="quarter" idx="12"/>
          </p:nvPr>
        </p:nvSpPr>
        <p:spPr/>
        <p:txBody>
          <a:bodyPr/>
          <a:lstStyle/>
          <a:p>
            <a:fld id="{7130D7A0-98CD-4E2C-8C77-B84C45B0A601}" type="slidenum">
              <a:rPr lang="it-IT" smtClean="0"/>
              <a:pPr/>
              <a:t>1</a:t>
            </a:fld>
            <a:endParaRPr lang="it-IT"/>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617219" y="169476"/>
            <a:ext cx="7987229" cy="954107"/>
          </a:xfrm>
          <a:prstGeom prst="rect">
            <a:avLst/>
          </a:prstGeom>
          <a:noFill/>
        </p:spPr>
        <p:txBody>
          <a:bodyPr wrap="square" rtlCol="0">
            <a:spAutoFit/>
          </a:bodyPr>
          <a:lstStyle/>
          <a:p>
            <a:pPr algn="r"/>
            <a:r>
              <a:rPr lang="it-IT" sz="2800" dirty="0" smtClean="0">
                <a:solidFill>
                  <a:srgbClr val="002060"/>
                </a:solidFill>
                <a:latin typeface="Arial" pitchFamily="34" charset="0"/>
                <a:cs typeface="Arial" pitchFamily="34" charset="0"/>
              </a:rPr>
              <a:t>Quinto, un fisco a supporto</a:t>
            </a:r>
          </a:p>
          <a:p>
            <a:pPr algn="r"/>
            <a:r>
              <a:rPr lang="it-IT" sz="2800" dirty="0" smtClean="0">
                <a:solidFill>
                  <a:srgbClr val="002060"/>
                </a:solidFill>
                <a:latin typeface="Arial" pitchFamily="34" charset="0"/>
                <a:cs typeface="Arial" pitchFamily="34" charset="0"/>
              </a:rPr>
              <a:t>di investimenti e crescita</a:t>
            </a:r>
            <a:endParaRPr lang="it-IT" sz="2800" dirty="0">
              <a:solidFill>
                <a:srgbClr val="002060"/>
              </a:solidFill>
              <a:latin typeface="Arial" pitchFamily="34" charset="0"/>
              <a:cs typeface="Arial" pitchFamily="34" charset="0"/>
            </a:endParaRPr>
          </a:p>
        </p:txBody>
      </p:sp>
      <p:sp>
        <p:nvSpPr>
          <p:cNvPr id="5" name="Segnaposto numero diapositiva 4"/>
          <p:cNvSpPr>
            <a:spLocks noGrp="1"/>
          </p:cNvSpPr>
          <p:nvPr>
            <p:ph type="sldNum" sz="quarter" idx="12"/>
          </p:nvPr>
        </p:nvSpPr>
        <p:spPr/>
        <p:txBody>
          <a:bodyPr/>
          <a:lstStyle/>
          <a:p>
            <a:fld id="{7130D7A0-98CD-4E2C-8C77-B84C45B0A601}" type="slidenum">
              <a:rPr lang="it-IT" smtClean="0"/>
              <a:pPr/>
              <a:t>10</a:t>
            </a:fld>
            <a:endParaRPr lang="it-IT" dirty="0"/>
          </a:p>
        </p:txBody>
      </p:sp>
      <p:sp>
        <p:nvSpPr>
          <p:cNvPr id="7" name="CasellaDiTesto 6"/>
          <p:cNvSpPr txBox="1"/>
          <p:nvPr/>
        </p:nvSpPr>
        <p:spPr>
          <a:xfrm>
            <a:off x="323528" y="1628800"/>
            <a:ext cx="8496944" cy="4462760"/>
          </a:xfrm>
          <a:prstGeom prst="rect">
            <a:avLst/>
          </a:prstGeom>
          <a:noFill/>
        </p:spPr>
        <p:txBody>
          <a:bodyPr wrap="square" rtlCol="0">
            <a:spAutoFit/>
          </a:bodyPr>
          <a:lstStyle/>
          <a:p>
            <a:pPr indent="-358775"/>
            <a:r>
              <a:rPr lang="it-IT" sz="2000" dirty="0" smtClean="0">
                <a:latin typeface="Arial" pitchFamily="34" charset="0"/>
                <a:cs typeface="Arial" pitchFamily="34" charset="0"/>
              </a:rPr>
              <a:t>Prudenza su tagli generalizzati delle imposte ma tassazione va resa più favorevole alla crescita</a:t>
            </a:r>
          </a:p>
          <a:p>
            <a:pPr marL="358775" indent="-358775"/>
            <a:endParaRPr lang="it-IT" sz="2400" dirty="0" smtClean="0">
              <a:latin typeface="Arial" pitchFamily="34" charset="0"/>
              <a:cs typeface="Arial" pitchFamily="34" charset="0"/>
            </a:endParaRPr>
          </a:p>
          <a:p>
            <a:pPr marL="358775" indent="-358775">
              <a:spcAft>
                <a:spcPts val="0"/>
              </a:spcAft>
              <a:buFont typeface="Wingdings" pitchFamily="2" charset="2"/>
              <a:buChar char="Ø"/>
            </a:pPr>
            <a:r>
              <a:rPr lang="it-IT" sz="2000" dirty="0" smtClean="0">
                <a:latin typeface="Arial" pitchFamily="34" charset="0"/>
                <a:cs typeface="Arial" pitchFamily="34" charset="0"/>
              </a:rPr>
              <a:t>Problema di </a:t>
            </a:r>
            <a:r>
              <a:rPr lang="it-IT" sz="2000" dirty="0" err="1" smtClean="0">
                <a:latin typeface="Arial" pitchFamily="34" charset="0"/>
                <a:cs typeface="Arial" pitchFamily="34" charset="0"/>
              </a:rPr>
              <a:t>governance</a:t>
            </a:r>
            <a:r>
              <a:rPr lang="it-IT" sz="2000" dirty="0" smtClean="0">
                <a:latin typeface="Arial" pitchFamily="34" charset="0"/>
                <a:cs typeface="Arial" pitchFamily="34" charset="0"/>
              </a:rPr>
              <a:t>: regia chiara e coerente che rinnovi le relazioni Fisco-Impresa ponendo attenzione ai profili qualitativi del rapporto d’imposta e in grado di dare maggiore certezza giuridica</a:t>
            </a:r>
          </a:p>
          <a:p>
            <a:pPr marL="358775" indent="-358775">
              <a:spcAft>
                <a:spcPts val="0"/>
              </a:spcAft>
              <a:buFont typeface="Wingdings" pitchFamily="2" charset="2"/>
              <a:buChar char="Ø"/>
            </a:pPr>
            <a:endParaRPr lang="it-IT" sz="2000" dirty="0" smtClean="0">
              <a:latin typeface="Arial" pitchFamily="34" charset="0"/>
              <a:cs typeface="Arial" pitchFamily="34" charset="0"/>
            </a:endParaRPr>
          </a:p>
          <a:p>
            <a:pPr marL="358775" indent="-358775">
              <a:spcAft>
                <a:spcPts val="0"/>
              </a:spcAft>
              <a:buFont typeface="Wingdings" pitchFamily="2" charset="2"/>
              <a:buChar char="Ø"/>
            </a:pPr>
            <a:r>
              <a:rPr lang="it-IT" sz="2000" dirty="0" smtClean="0">
                <a:latin typeface="Arial" pitchFamily="34" charset="0"/>
                <a:cs typeface="Arial" pitchFamily="34" charset="0"/>
              </a:rPr>
              <a:t>Il fisco deve premiare le imprese che investono, assumono, innovano e crescono (taglio cuneo fiscale, azzerato per i giovani, azzeramento oneri fiscali e contributivi su premi di risultato)</a:t>
            </a:r>
          </a:p>
          <a:p>
            <a:pPr marL="358775" indent="-358775">
              <a:spcAft>
                <a:spcPts val="0"/>
              </a:spcAft>
              <a:buFont typeface="Wingdings" pitchFamily="2" charset="2"/>
              <a:buChar char="Ø"/>
            </a:pPr>
            <a:endParaRPr lang="it-IT" sz="2000" dirty="0" smtClean="0">
              <a:latin typeface="Arial" pitchFamily="34" charset="0"/>
              <a:cs typeface="Arial" pitchFamily="34" charset="0"/>
            </a:endParaRPr>
          </a:p>
          <a:p>
            <a:pPr marL="358775" indent="-358775">
              <a:spcAft>
                <a:spcPts val="0"/>
              </a:spcAft>
              <a:buFont typeface="Wingdings" pitchFamily="2" charset="2"/>
              <a:buChar char="Ø"/>
            </a:pPr>
            <a:r>
              <a:rPr lang="it-IT" sz="2000" dirty="0" smtClean="0">
                <a:latin typeface="Arial" pitchFamily="34" charset="0"/>
                <a:cs typeface="Arial" pitchFamily="34" charset="0"/>
              </a:rPr>
              <a:t>I fattori di produzione non devono essere tassati</a:t>
            </a:r>
          </a:p>
          <a:p>
            <a:pPr marL="358775" indent="-358775">
              <a:spcAft>
                <a:spcPts val="0"/>
              </a:spcAft>
              <a:buFont typeface="Wingdings" pitchFamily="2" charset="2"/>
              <a:buChar char="Ø"/>
            </a:pPr>
            <a:endParaRPr lang="it-IT" sz="2000" dirty="0" smtClean="0">
              <a:latin typeface="Arial" pitchFamily="34" charset="0"/>
              <a:cs typeface="Arial" pitchFamily="34" charset="0"/>
            </a:endParaRPr>
          </a:p>
          <a:p>
            <a:pPr marL="358775" indent="-358775">
              <a:spcAft>
                <a:spcPts val="0"/>
              </a:spcAft>
              <a:buFont typeface="Wingdings" pitchFamily="2" charset="2"/>
              <a:buChar char="Ø"/>
            </a:pPr>
            <a:r>
              <a:rPr lang="it-IT" sz="2000" dirty="0" smtClean="0">
                <a:latin typeface="Arial" pitchFamily="34" charset="0"/>
                <a:cs typeface="Arial" pitchFamily="34" charset="0"/>
              </a:rPr>
              <a:t>L’evasione fiscale penalizza l’equità e la concorrenza </a:t>
            </a:r>
            <a:r>
              <a:rPr lang="it-IT" sz="2000" dirty="0" smtClean="0">
                <a:latin typeface="Arial" pitchFamily="34" charset="0"/>
                <a:cs typeface="Arial" pitchFamily="34" charset="0"/>
              </a:rPr>
              <a:t>e </a:t>
            </a:r>
            <a:r>
              <a:rPr lang="it-IT" sz="2000" dirty="0" smtClean="0">
                <a:latin typeface="Arial" pitchFamily="34" charset="0"/>
                <a:cs typeface="Arial" pitchFamily="34" charset="0"/>
              </a:rPr>
              <a:t>va combattuta</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617219" y="169476"/>
            <a:ext cx="7987229" cy="954107"/>
          </a:xfrm>
          <a:prstGeom prst="rect">
            <a:avLst/>
          </a:prstGeom>
          <a:noFill/>
        </p:spPr>
        <p:txBody>
          <a:bodyPr wrap="square" rtlCol="0">
            <a:spAutoFit/>
          </a:bodyPr>
          <a:lstStyle/>
          <a:p>
            <a:pPr algn="r"/>
            <a:r>
              <a:rPr lang="it-IT" sz="2800" dirty="0" smtClean="0">
                <a:solidFill>
                  <a:srgbClr val="002060"/>
                </a:solidFill>
                <a:latin typeface="Arial" pitchFamily="34" charset="0"/>
                <a:cs typeface="Arial" pitchFamily="34" charset="0"/>
              </a:rPr>
              <a:t>Sesto, Europa miglior luogo </a:t>
            </a:r>
          </a:p>
          <a:p>
            <a:pPr algn="r"/>
            <a:r>
              <a:rPr lang="it-IT" sz="2800" dirty="0" smtClean="0">
                <a:solidFill>
                  <a:srgbClr val="002060"/>
                </a:solidFill>
                <a:latin typeface="Arial" pitchFamily="34" charset="0"/>
                <a:cs typeface="Arial" pitchFamily="34" charset="0"/>
              </a:rPr>
              <a:t>per fare impresa</a:t>
            </a:r>
            <a:endParaRPr lang="it-IT" sz="2800" dirty="0">
              <a:solidFill>
                <a:srgbClr val="002060"/>
              </a:solidFill>
              <a:latin typeface="Arial" pitchFamily="34" charset="0"/>
              <a:cs typeface="Arial" pitchFamily="34" charset="0"/>
            </a:endParaRPr>
          </a:p>
        </p:txBody>
      </p:sp>
      <p:sp>
        <p:nvSpPr>
          <p:cNvPr id="5" name="Segnaposto numero diapositiva 4"/>
          <p:cNvSpPr>
            <a:spLocks noGrp="1"/>
          </p:cNvSpPr>
          <p:nvPr>
            <p:ph type="sldNum" sz="quarter" idx="12"/>
          </p:nvPr>
        </p:nvSpPr>
        <p:spPr/>
        <p:txBody>
          <a:bodyPr/>
          <a:lstStyle/>
          <a:p>
            <a:fld id="{7130D7A0-98CD-4E2C-8C77-B84C45B0A601}" type="slidenum">
              <a:rPr lang="it-IT" smtClean="0"/>
              <a:pPr/>
              <a:t>11</a:t>
            </a:fld>
            <a:endParaRPr lang="it-IT"/>
          </a:p>
        </p:txBody>
      </p:sp>
      <p:sp>
        <p:nvSpPr>
          <p:cNvPr id="7" name="CasellaDiTesto 6"/>
          <p:cNvSpPr txBox="1"/>
          <p:nvPr/>
        </p:nvSpPr>
        <p:spPr>
          <a:xfrm>
            <a:off x="323528" y="1628800"/>
            <a:ext cx="8496944" cy="3170099"/>
          </a:xfrm>
          <a:prstGeom prst="rect">
            <a:avLst/>
          </a:prstGeom>
          <a:noFill/>
        </p:spPr>
        <p:txBody>
          <a:bodyPr wrap="square" rtlCol="0">
            <a:spAutoFit/>
          </a:bodyPr>
          <a:lstStyle/>
          <a:p>
            <a:pPr indent="-358775"/>
            <a:r>
              <a:rPr lang="it-IT" sz="2000" dirty="0" smtClean="0">
                <a:latin typeface="Arial" pitchFamily="34" charset="0"/>
                <a:cs typeface="Arial" pitchFamily="34" charset="0"/>
              </a:rPr>
              <a:t>Nel corso della crisi finanziaria l’Europa non è stata ferma, anzi. </a:t>
            </a:r>
          </a:p>
          <a:p>
            <a:pPr indent="-358775"/>
            <a:r>
              <a:rPr lang="it-IT" sz="2000" dirty="0" smtClean="0">
                <a:latin typeface="Arial" pitchFamily="34" charset="0"/>
                <a:cs typeface="Arial" pitchFamily="34" charset="0"/>
              </a:rPr>
              <a:t>E’ però necessario che venga percepita come il luogo che semplifica la vita dei cittadini, che stabilizza l’economia e che realizza politiche per la crescita</a:t>
            </a:r>
          </a:p>
          <a:p>
            <a:pPr indent="-358775"/>
            <a:endParaRPr lang="it-IT" sz="2000" dirty="0" smtClean="0">
              <a:latin typeface="Arial" pitchFamily="34" charset="0"/>
              <a:cs typeface="Arial" pitchFamily="34" charset="0"/>
            </a:endParaRPr>
          </a:p>
          <a:p>
            <a:pPr marL="358775" indent="-358775">
              <a:buFont typeface="Wingdings" pitchFamily="2" charset="2"/>
              <a:buChar char="Ø"/>
            </a:pPr>
            <a:r>
              <a:rPr lang="it-IT" sz="2000" dirty="0" smtClean="0">
                <a:latin typeface="Arial" pitchFamily="34" charset="0"/>
                <a:cs typeface="Arial" pitchFamily="34" charset="0"/>
              </a:rPr>
              <a:t>Ripensare la </a:t>
            </a:r>
            <a:r>
              <a:rPr lang="it-IT" sz="2000" dirty="0" err="1" smtClean="0">
                <a:latin typeface="Arial" pitchFamily="34" charset="0"/>
                <a:cs typeface="Arial" pitchFamily="34" charset="0"/>
              </a:rPr>
              <a:t>governance</a:t>
            </a:r>
            <a:r>
              <a:rPr lang="it-IT" sz="2000" dirty="0" smtClean="0">
                <a:latin typeface="Arial" pitchFamily="34" charset="0"/>
                <a:cs typeface="Arial" pitchFamily="34" charset="0"/>
              </a:rPr>
              <a:t> e le politiche europee in chiave </a:t>
            </a:r>
          </a:p>
          <a:p>
            <a:pPr marL="358775" indent="-358775"/>
            <a:r>
              <a:rPr lang="it-IT" sz="2000" dirty="0" smtClean="0">
                <a:latin typeface="Arial" pitchFamily="34" charset="0"/>
                <a:cs typeface="Arial" pitchFamily="34" charset="0"/>
              </a:rPr>
              <a:t>	pro-crescita</a:t>
            </a:r>
          </a:p>
          <a:p>
            <a:pPr marL="358775" indent="-358775">
              <a:buFont typeface="Wingdings" pitchFamily="2" charset="2"/>
              <a:buChar char="Ø"/>
            </a:pPr>
            <a:endParaRPr lang="it-IT" sz="2000" dirty="0" smtClean="0">
              <a:latin typeface="Arial" pitchFamily="34" charset="0"/>
              <a:cs typeface="Arial" pitchFamily="34" charset="0"/>
            </a:endParaRPr>
          </a:p>
          <a:p>
            <a:pPr marL="358775" indent="-358775">
              <a:buFont typeface="Wingdings" pitchFamily="2" charset="2"/>
              <a:buChar char="Ø"/>
            </a:pPr>
            <a:r>
              <a:rPr lang="it-IT" sz="2000" dirty="0" smtClean="0">
                <a:latin typeface="Arial" pitchFamily="34" charset="0"/>
                <a:cs typeface="Arial" pitchFamily="34" charset="0"/>
              </a:rPr>
              <a:t>Usare efficacemente le risorse disponibili nella logica della politica dei fattori sostenendo ricerca, capitale umano, infrastrutture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617219" y="169476"/>
            <a:ext cx="7987229" cy="954107"/>
          </a:xfrm>
          <a:prstGeom prst="rect">
            <a:avLst/>
          </a:prstGeom>
          <a:noFill/>
        </p:spPr>
        <p:txBody>
          <a:bodyPr wrap="square" rtlCol="0">
            <a:spAutoFit/>
          </a:bodyPr>
          <a:lstStyle/>
          <a:p>
            <a:pPr algn="r"/>
            <a:r>
              <a:rPr lang="it-IT" sz="2800" dirty="0" smtClean="0">
                <a:solidFill>
                  <a:srgbClr val="002060"/>
                </a:solidFill>
                <a:latin typeface="Arial" pitchFamily="34" charset="0"/>
                <a:cs typeface="Arial" pitchFamily="34" charset="0"/>
              </a:rPr>
              <a:t>Non è la lista della spesa. Dove troviamo </a:t>
            </a:r>
          </a:p>
          <a:p>
            <a:pPr algn="r"/>
            <a:r>
              <a:rPr lang="it-IT" sz="2800" dirty="0" smtClean="0">
                <a:solidFill>
                  <a:srgbClr val="002060"/>
                </a:solidFill>
                <a:latin typeface="Arial" pitchFamily="34" charset="0"/>
                <a:cs typeface="Arial" pitchFamily="34" charset="0"/>
              </a:rPr>
              <a:t>le risorse?</a:t>
            </a:r>
            <a:endParaRPr lang="it-IT" sz="2800" dirty="0">
              <a:solidFill>
                <a:srgbClr val="002060"/>
              </a:solidFill>
              <a:latin typeface="Arial" pitchFamily="34" charset="0"/>
              <a:cs typeface="Arial" pitchFamily="34" charset="0"/>
            </a:endParaRPr>
          </a:p>
        </p:txBody>
      </p:sp>
      <p:sp>
        <p:nvSpPr>
          <p:cNvPr id="5" name="Segnaposto numero diapositiva 4"/>
          <p:cNvSpPr>
            <a:spLocks noGrp="1"/>
          </p:cNvSpPr>
          <p:nvPr>
            <p:ph type="sldNum" sz="quarter" idx="12"/>
          </p:nvPr>
        </p:nvSpPr>
        <p:spPr/>
        <p:txBody>
          <a:bodyPr/>
          <a:lstStyle/>
          <a:p>
            <a:fld id="{7130D7A0-98CD-4E2C-8C77-B84C45B0A601}" type="slidenum">
              <a:rPr lang="it-IT" smtClean="0"/>
              <a:pPr/>
              <a:t>12</a:t>
            </a:fld>
            <a:endParaRPr lang="it-IT"/>
          </a:p>
        </p:txBody>
      </p:sp>
      <p:graphicFrame>
        <p:nvGraphicFramePr>
          <p:cNvPr id="7" name="Tabella 6"/>
          <p:cNvGraphicFramePr>
            <a:graphicFrameLocks noGrp="1"/>
          </p:cNvGraphicFramePr>
          <p:nvPr/>
        </p:nvGraphicFramePr>
        <p:xfrm>
          <a:off x="251520" y="1596315"/>
          <a:ext cx="8683385" cy="3540760"/>
        </p:xfrm>
        <a:graphic>
          <a:graphicData uri="http://schemas.openxmlformats.org/drawingml/2006/table">
            <a:tbl>
              <a:tblPr firstRow="1" bandRow="1">
                <a:tableStyleId>{5C22544A-7EE6-4342-B048-85BDC9FD1C3A}</a:tableStyleId>
              </a:tblPr>
              <a:tblGrid>
                <a:gridCol w="1584000"/>
                <a:gridCol w="2347385"/>
                <a:gridCol w="792000"/>
                <a:gridCol w="792000"/>
                <a:gridCol w="792000"/>
                <a:gridCol w="792000"/>
                <a:gridCol w="792000"/>
                <a:gridCol w="792000"/>
              </a:tblGrid>
              <a:tr h="370840">
                <a:tc>
                  <a:txBody>
                    <a:bodyPr/>
                    <a:lstStyle/>
                    <a:p>
                      <a:pPr algn="l" fontAlgn="b"/>
                      <a:r>
                        <a:rPr lang="it-IT" sz="1400" b="0" i="0" u="none" strike="noStrike" dirty="0">
                          <a:solidFill>
                            <a:srgbClr val="000000"/>
                          </a:solidFill>
                          <a:latin typeface="Arial" pitchFamily="34" charset="0"/>
                          <a:cs typeface="Arial" pitchFamily="34" charset="0"/>
                        </a:rPr>
                        <a:t> </a:t>
                      </a:r>
                    </a:p>
                  </a:txBody>
                  <a:tcPr marL="0" marR="0" marT="0" marB="0" anchor="b"/>
                </a:tc>
                <a:tc>
                  <a:txBody>
                    <a:bodyPr/>
                    <a:lstStyle/>
                    <a:p>
                      <a:endParaRPr lang="it-IT" sz="1400" dirty="0">
                        <a:latin typeface="Arial" pitchFamily="34" charset="0"/>
                        <a:cs typeface="Arial" pitchFamily="34" charset="0"/>
                      </a:endParaRPr>
                    </a:p>
                  </a:txBody>
                  <a:tcPr marL="0" marR="0" marT="0" marB="0" anchor="b"/>
                </a:tc>
                <a:tc>
                  <a:txBody>
                    <a:bodyPr/>
                    <a:lstStyle/>
                    <a:p>
                      <a:pPr marL="0" algn="ctr" defTabSz="457200" rtl="0" eaLnBrk="1" fontAlgn="b" latinLnBrk="0" hangingPunct="1"/>
                      <a:r>
                        <a:rPr lang="it-IT" sz="1400" b="1" i="0" u="none" strike="noStrike" kern="1200" dirty="0">
                          <a:solidFill>
                            <a:schemeClr val="bg1"/>
                          </a:solidFill>
                          <a:latin typeface="Arial" pitchFamily="34" charset="0"/>
                          <a:ea typeface="+mn-ea"/>
                          <a:cs typeface="Arial" pitchFamily="34" charset="0"/>
                        </a:rPr>
                        <a:t>1 anno</a:t>
                      </a:r>
                    </a:p>
                  </a:txBody>
                  <a:tcPr marL="9525" marR="9525" marT="9525" marB="0" anchor="ctr"/>
                </a:tc>
                <a:tc>
                  <a:txBody>
                    <a:bodyPr/>
                    <a:lstStyle/>
                    <a:p>
                      <a:pPr marL="0" algn="ctr" defTabSz="457200" rtl="0" eaLnBrk="1" fontAlgn="b" latinLnBrk="0" hangingPunct="1"/>
                      <a:r>
                        <a:rPr lang="it-IT" sz="1400" b="1" i="0" u="none" strike="noStrike" kern="1200" dirty="0">
                          <a:solidFill>
                            <a:schemeClr val="bg1"/>
                          </a:solidFill>
                          <a:latin typeface="Arial" pitchFamily="34" charset="0"/>
                          <a:ea typeface="+mn-ea"/>
                          <a:cs typeface="Arial" pitchFamily="34" charset="0"/>
                        </a:rPr>
                        <a:t>2 anno</a:t>
                      </a:r>
                    </a:p>
                  </a:txBody>
                  <a:tcPr marL="9525" marR="9525" marT="9525" marB="0" anchor="ctr"/>
                </a:tc>
                <a:tc>
                  <a:txBody>
                    <a:bodyPr/>
                    <a:lstStyle/>
                    <a:p>
                      <a:pPr marL="0" algn="ctr" defTabSz="457200" rtl="0" eaLnBrk="1" fontAlgn="b" latinLnBrk="0" hangingPunct="1"/>
                      <a:r>
                        <a:rPr lang="it-IT" sz="1400" b="1" i="0" u="none" strike="noStrike" kern="1200" dirty="0">
                          <a:solidFill>
                            <a:schemeClr val="bg1"/>
                          </a:solidFill>
                          <a:latin typeface="Arial" pitchFamily="34" charset="0"/>
                          <a:ea typeface="+mn-ea"/>
                          <a:cs typeface="Arial" pitchFamily="34" charset="0"/>
                        </a:rPr>
                        <a:t>3 anno</a:t>
                      </a:r>
                    </a:p>
                  </a:txBody>
                  <a:tcPr marL="9525" marR="9525" marT="9525" marB="0" anchor="ctr"/>
                </a:tc>
                <a:tc>
                  <a:txBody>
                    <a:bodyPr/>
                    <a:lstStyle/>
                    <a:p>
                      <a:pPr marL="0" algn="ctr" defTabSz="457200" rtl="0" eaLnBrk="1" fontAlgn="b" latinLnBrk="0" hangingPunct="1"/>
                      <a:r>
                        <a:rPr lang="it-IT" sz="1400" b="1" i="0" u="none" strike="noStrike" kern="1200" dirty="0">
                          <a:solidFill>
                            <a:schemeClr val="bg1"/>
                          </a:solidFill>
                          <a:latin typeface="Arial" pitchFamily="34" charset="0"/>
                          <a:ea typeface="+mn-ea"/>
                          <a:cs typeface="Arial" pitchFamily="34" charset="0"/>
                        </a:rPr>
                        <a:t>4 anno</a:t>
                      </a:r>
                    </a:p>
                  </a:txBody>
                  <a:tcPr marL="9525" marR="9525" marT="9525" marB="0" anchor="ctr"/>
                </a:tc>
                <a:tc>
                  <a:txBody>
                    <a:bodyPr/>
                    <a:lstStyle/>
                    <a:p>
                      <a:pPr marL="0" algn="ctr" defTabSz="457200" rtl="0" eaLnBrk="1" fontAlgn="b" latinLnBrk="0" hangingPunct="1"/>
                      <a:r>
                        <a:rPr lang="it-IT" sz="1400" b="1" i="0" u="none" strike="noStrike" kern="1200" dirty="0">
                          <a:solidFill>
                            <a:schemeClr val="bg1"/>
                          </a:solidFill>
                          <a:latin typeface="Arial" pitchFamily="34" charset="0"/>
                          <a:ea typeface="+mn-ea"/>
                          <a:cs typeface="Arial" pitchFamily="34" charset="0"/>
                        </a:rPr>
                        <a:t>5 anno</a:t>
                      </a:r>
                    </a:p>
                  </a:txBody>
                  <a:tcPr marL="9525" marR="9525" marT="9525" marB="0" anchor="ctr"/>
                </a:tc>
                <a:tc>
                  <a:txBody>
                    <a:bodyPr/>
                    <a:lstStyle/>
                    <a:p>
                      <a:pPr marL="0" algn="ctr" defTabSz="457200" rtl="0" eaLnBrk="1" fontAlgn="b" latinLnBrk="0" hangingPunct="1"/>
                      <a:r>
                        <a:rPr lang="it-IT" sz="1400" b="1" i="0" u="none" strike="noStrike" kern="1200" dirty="0" smtClean="0">
                          <a:solidFill>
                            <a:schemeClr val="bg1"/>
                          </a:solidFill>
                          <a:latin typeface="Arial" pitchFamily="34" charset="0"/>
                          <a:ea typeface="+mn-ea"/>
                          <a:cs typeface="Arial" pitchFamily="34" charset="0"/>
                        </a:rPr>
                        <a:t>Totale</a:t>
                      </a:r>
                      <a:endParaRPr lang="it-IT" sz="1400" b="1" i="0" u="none" strike="noStrike" kern="1200" dirty="0">
                        <a:solidFill>
                          <a:schemeClr val="bg1"/>
                        </a:solidFill>
                        <a:latin typeface="Arial" pitchFamily="34" charset="0"/>
                        <a:ea typeface="+mn-ea"/>
                        <a:cs typeface="Arial" pitchFamily="34" charset="0"/>
                      </a:endParaRPr>
                    </a:p>
                  </a:txBody>
                  <a:tcPr marL="9525" marR="9525" marT="9525" marB="0" anchor="ctr"/>
                </a:tc>
              </a:tr>
              <a:tr h="243840">
                <a:tc rowSpan="3">
                  <a:txBody>
                    <a:bodyPr/>
                    <a:lstStyle/>
                    <a:p>
                      <a:pPr algn="l" fontAlgn="b"/>
                      <a:r>
                        <a:rPr lang="it-IT" sz="1400" b="1" i="0" u="none" strike="noStrike" dirty="0">
                          <a:solidFill>
                            <a:srgbClr val="000000"/>
                          </a:solidFill>
                          <a:latin typeface="Arial" pitchFamily="34" charset="0"/>
                          <a:cs typeface="Arial" pitchFamily="34" charset="0"/>
                        </a:rPr>
                        <a:t>Europa</a:t>
                      </a:r>
                    </a:p>
                  </a:txBody>
                  <a:tcPr anchor="ctr"/>
                </a:tc>
                <a:tc>
                  <a:txBody>
                    <a:bodyPr/>
                    <a:lstStyle/>
                    <a:p>
                      <a:pPr algn="l" fontAlgn="b"/>
                      <a:r>
                        <a:rPr lang="it-IT" sz="1400" b="0" i="1" u="none" strike="noStrike" dirty="0" err="1">
                          <a:solidFill>
                            <a:srgbClr val="000000"/>
                          </a:solidFill>
                          <a:latin typeface="Arial" pitchFamily="34" charset="0"/>
                          <a:cs typeface="Arial" pitchFamily="34" charset="0"/>
                        </a:rPr>
                        <a:t>Eurobond</a:t>
                      </a:r>
                      <a:endParaRPr lang="it-IT" sz="1400" b="0" i="1" u="none" strike="noStrike" dirty="0">
                        <a:solidFill>
                          <a:srgbClr val="000000"/>
                        </a:solidFill>
                        <a:latin typeface="Arial" pitchFamily="34" charset="0"/>
                        <a:cs typeface="Arial" pitchFamily="34" charset="0"/>
                      </a:endParaRPr>
                    </a:p>
                  </a:txBody>
                  <a:tcPr anchor="ctr"/>
                </a:tc>
                <a:tc>
                  <a:txBody>
                    <a:bodyPr/>
                    <a:lstStyle/>
                    <a:p>
                      <a:pPr marL="0" algn="ctr" defTabSz="457200" rtl="0" eaLnBrk="1" fontAlgn="b" latinLnBrk="0" hangingPunct="1"/>
                      <a:r>
                        <a:rPr lang="it-IT" sz="1400" b="0" i="0" u="none" strike="noStrike" kern="1200" dirty="0">
                          <a:solidFill>
                            <a:srgbClr val="000000"/>
                          </a:solidFill>
                          <a:latin typeface="Arial" pitchFamily="34" charset="0"/>
                          <a:ea typeface="+mn-ea"/>
                          <a:cs typeface="Arial" pitchFamily="34" charset="0"/>
                        </a:rPr>
                        <a:t>0,0</a:t>
                      </a:r>
                    </a:p>
                  </a:txBody>
                  <a:tcPr anchor="ctr"/>
                </a:tc>
                <a:tc>
                  <a:txBody>
                    <a:bodyPr/>
                    <a:lstStyle/>
                    <a:p>
                      <a:pPr marL="0" algn="ctr" defTabSz="457200" rtl="0" eaLnBrk="1" fontAlgn="b" latinLnBrk="0" hangingPunct="1"/>
                      <a:r>
                        <a:rPr lang="it-IT" sz="1400" b="0" i="0" u="none" strike="noStrike" kern="1200" dirty="0">
                          <a:solidFill>
                            <a:srgbClr val="000000"/>
                          </a:solidFill>
                          <a:latin typeface="Arial" pitchFamily="34" charset="0"/>
                          <a:ea typeface="+mn-ea"/>
                          <a:cs typeface="Arial" pitchFamily="34" charset="0"/>
                        </a:rPr>
                        <a:t>6,0</a:t>
                      </a:r>
                    </a:p>
                  </a:txBody>
                  <a:tcPr anchor="ctr"/>
                </a:tc>
                <a:tc>
                  <a:txBody>
                    <a:bodyPr/>
                    <a:lstStyle/>
                    <a:p>
                      <a:pPr marL="0" algn="ctr" defTabSz="457200" rtl="0" eaLnBrk="1" fontAlgn="b" latinLnBrk="0" hangingPunct="1"/>
                      <a:r>
                        <a:rPr lang="it-IT" sz="1400" b="0" i="0" u="none" strike="noStrike" kern="1200" dirty="0">
                          <a:solidFill>
                            <a:srgbClr val="000000"/>
                          </a:solidFill>
                          <a:latin typeface="Arial" pitchFamily="34" charset="0"/>
                          <a:ea typeface="+mn-ea"/>
                          <a:cs typeface="Arial" pitchFamily="34" charset="0"/>
                        </a:rPr>
                        <a:t>13,4</a:t>
                      </a:r>
                    </a:p>
                  </a:txBody>
                  <a:tcPr anchor="ctr"/>
                </a:tc>
                <a:tc>
                  <a:txBody>
                    <a:bodyPr/>
                    <a:lstStyle/>
                    <a:p>
                      <a:pPr marL="0" algn="ctr" defTabSz="457200" rtl="0" eaLnBrk="1" fontAlgn="b" latinLnBrk="0" hangingPunct="1"/>
                      <a:r>
                        <a:rPr lang="it-IT" sz="1400" b="0" i="0" u="none" strike="noStrike" kern="1200" dirty="0">
                          <a:solidFill>
                            <a:srgbClr val="000000"/>
                          </a:solidFill>
                          <a:latin typeface="Arial" pitchFamily="34" charset="0"/>
                          <a:ea typeface="+mn-ea"/>
                          <a:cs typeface="Arial" pitchFamily="34" charset="0"/>
                        </a:rPr>
                        <a:t>17,1</a:t>
                      </a:r>
                    </a:p>
                  </a:txBody>
                  <a:tcPr anchor="ctr"/>
                </a:tc>
                <a:tc>
                  <a:txBody>
                    <a:bodyPr/>
                    <a:lstStyle/>
                    <a:p>
                      <a:pPr marL="0" algn="ctr" defTabSz="457200" rtl="0" eaLnBrk="1" fontAlgn="b" latinLnBrk="0" hangingPunct="1"/>
                      <a:r>
                        <a:rPr lang="it-IT" sz="1400" b="0" i="0" u="none" strike="noStrike" kern="1200" dirty="0">
                          <a:solidFill>
                            <a:srgbClr val="000000"/>
                          </a:solidFill>
                          <a:latin typeface="Arial" pitchFamily="34" charset="0"/>
                          <a:ea typeface="+mn-ea"/>
                          <a:cs typeface="Arial" pitchFamily="34" charset="0"/>
                        </a:rPr>
                        <a:t>22,0</a:t>
                      </a:r>
                    </a:p>
                  </a:txBody>
                  <a:tcPr anchor="ctr"/>
                </a:tc>
                <a:tc>
                  <a:txBody>
                    <a:bodyPr/>
                    <a:lstStyle/>
                    <a:p>
                      <a:pPr marL="0" algn="ctr" defTabSz="457200" rtl="0" eaLnBrk="1" fontAlgn="b" latinLnBrk="0" hangingPunct="1"/>
                      <a:r>
                        <a:rPr lang="it-IT" sz="1400" b="0" i="0" u="none" strike="noStrike" kern="1200" dirty="0">
                          <a:solidFill>
                            <a:srgbClr val="000000"/>
                          </a:solidFill>
                          <a:latin typeface="Arial" pitchFamily="34" charset="0"/>
                          <a:ea typeface="+mn-ea"/>
                          <a:cs typeface="Arial" pitchFamily="34" charset="0"/>
                        </a:rPr>
                        <a:t>58,5</a:t>
                      </a:r>
                    </a:p>
                  </a:txBody>
                  <a:tcPr anchor="ctr"/>
                </a:tc>
              </a:tr>
              <a:tr h="243840">
                <a:tc vMerge="1">
                  <a:txBody>
                    <a:bodyPr/>
                    <a:lstStyle/>
                    <a:p>
                      <a:pPr algn="l" fontAlgn="b"/>
                      <a:endParaRPr lang="it-IT" sz="1600" b="1" i="0" u="none" strike="noStrike" dirty="0">
                        <a:solidFill>
                          <a:srgbClr val="000000"/>
                        </a:solidFill>
                        <a:latin typeface="+mn-lt"/>
                      </a:endParaRPr>
                    </a:p>
                  </a:txBody>
                  <a:tcPr anchor="ctr">
                    <a:solidFill>
                      <a:srgbClr val="D0D8E8"/>
                    </a:solidFill>
                  </a:tcPr>
                </a:tc>
                <a:tc>
                  <a:txBody>
                    <a:bodyPr/>
                    <a:lstStyle/>
                    <a:p>
                      <a:pPr algn="l" fontAlgn="b"/>
                      <a:r>
                        <a:rPr lang="it-IT" sz="1400" b="0" i="0" u="none" strike="noStrike" dirty="0">
                          <a:solidFill>
                            <a:srgbClr val="000000"/>
                          </a:solidFill>
                          <a:latin typeface="Arial" pitchFamily="34" charset="0"/>
                          <a:cs typeface="Arial" pitchFamily="34" charset="0"/>
                        </a:rPr>
                        <a:t>Fondi Coesione</a:t>
                      </a:r>
                    </a:p>
                  </a:txBody>
                  <a:tcPr anchor="ctr">
                    <a:solidFill>
                      <a:srgbClr val="D0D8E8"/>
                    </a:solidFill>
                  </a:tcPr>
                </a:tc>
                <a:tc>
                  <a:txBody>
                    <a:bodyPr/>
                    <a:lstStyle/>
                    <a:p>
                      <a:pPr marL="0" algn="ctr" defTabSz="457200" rtl="0" eaLnBrk="1" fontAlgn="b" latinLnBrk="0" hangingPunct="1"/>
                      <a:r>
                        <a:rPr lang="it-IT" sz="1400" b="0" i="0" u="none" strike="noStrike" kern="1200" dirty="0">
                          <a:solidFill>
                            <a:srgbClr val="000000"/>
                          </a:solidFill>
                          <a:latin typeface="Arial" pitchFamily="34" charset="0"/>
                          <a:ea typeface="+mn-ea"/>
                          <a:cs typeface="Arial" pitchFamily="34" charset="0"/>
                        </a:rPr>
                        <a:t>0,4</a:t>
                      </a:r>
                    </a:p>
                  </a:txBody>
                  <a:tcPr anchor="ctr">
                    <a:solidFill>
                      <a:srgbClr val="D0D8E8"/>
                    </a:solidFill>
                  </a:tcPr>
                </a:tc>
                <a:tc>
                  <a:txBody>
                    <a:bodyPr/>
                    <a:lstStyle/>
                    <a:p>
                      <a:pPr marL="0" algn="ctr" defTabSz="457200" rtl="0" eaLnBrk="1" fontAlgn="b" latinLnBrk="0" hangingPunct="1"/>
                      <a:r>
                        <a:rPr lang="it-IT" sz="1400" b="0" i="0" u="none" strike="noStrike" kern="1200" dirty="0">
                          <a:solidFill>
                            <a:srgbClr val="000000"/>
                          </a:solidFill>
                          <a:latin typeface="Arial" pitchFamily="34" charset="0"/>
                          <a:ea typeface="+mn-ea"/>
                          <a:cs typeface="Arial" pitchFamily="34" charset="0"/>
                        </a:rPr>
                        <a:t>0,6</a:t>
                      </a:r>
                    </a:p>
                  </a:txBody>
                  <a:tcPr anchor="ctr">
                    <a:solidFill>
                      <a:srgbClr val="D0D8E8"/>
                    </a:solidFill>
                  </a:tcPr>
                </a:tc>
                <a:tc>
                  <a:txBody>
                    <a:bodyPr/>
                    <a:lstStyle/>
                    <a:p>
                      <a:pPr marL="0" algn="ctr" defTabSz="457200" rtl="0" eaLnBrk="1" fontAlgn="b" latinLnBrk="0" hangingPunct="1"/>
                      <a:r>
                        <a:rPr lang="it-IT" sz="1400" b="0" i="0" u="none" strike="noStrike" kern="1200" dirty="0">
                          <a:solidFill>
                            <a:srgbClr val="000000"/>
                          </a:solidFill>
                          <a:latin typeface="Arial" pitchFamily="34" charset="0"/>
                          <a:ea typeface="+mn-ea"/>
                          <a:cs typeface="Arial" pitchFamily="34" charset="0"/>
                        </a:rPr>
                        <a:t>0,9</a:t>
                      </a:r>
                    </a:p>
                  </a:txBody>
                  <a:tcPr anchor="ctr">
                    <a:solidFill>
                      <a:srgbClr val="D0D8E8"/>
                    </a:solidFill>
                  </a:tcPr>
                </a:tc>
                <a:tc>
                  <a:txBody>
                    <a:bodyPr/>
                    <a:lstStyle/>
                    <a:p>
                      <a:pPr marL="0" algn="ctr" defTabSz="457200" rtl="0" eaLnBrk="1" fontAlgn="b" latinLnBrk="0" hangingPunct="1"/>
                      <a:r>
                        <a:rPr lang="it-IT" sz="1400" b="0" i="0" u="none" strike="noStrike" kern="1200" dirty="0">
                          <a:solidFill>
                            <a:srgbClr val="000000"/>
                          </a:solidFill>
                          <a:latin typeface="Arial" pitchFamily="34" charset="0"/>
                          <a:ea typeface="+mn-ea"/>
                          <a:cs typeface="Arial" pitchFamily="34" charset="0"/>
                        </a:rPr>
                        <a:t>1,1</a:t>
                      </a:r>
                    </a:p>
                  </a:txBody>
                  <a:tcPr anchor="ctr">
                    <a:solidFill>
                      <a:srgbClr val="D0D8E8"/>
                    </a:solidFill>
                  </a:tcPr>
                </a:tc>
                <a:tc>
                  <a:txBody>
                    <a:bodyPr/>
                    <a:lstStyle/>
                    <a:p>
                      <a:pPr marL="0" algn="ctr" defTabSz="457200" rtl="0" eaLnBrk="1" fontAlgn="b" latinLnBrk="0" hangingPunct="1"/>
                      <a:r>
                        <a:rPr lang="it-IT" sz="1400" b="0" i="0" u="none" strike="noStrike" kern="1200" dirty="0">
                          <a:solidFill>
                            <a:srgbClr val="000000"/>
                          </a:solidFill>
                          <a:latin typeface="Arial" pitchFamily="34" charset="0"/>
                          <a:ea typeface="+mn-ea"/>
                          <a:cs typeface="Arial" pitchFamily="34" charset="0"/>
                        </a:rPr>
                        <a:t>1,3</a:t>
                      </a:r>
                    </a:p>
                  </a:txBody>
                  <a:tcPr anchor="ctr">
                    <a:solidFill>
                      <a:srgbClr val="D0D8E8"/>
                    </a:solidFill>
                  </a:tcPr>
                </a:tc>
                <a:tc>
                  <a:txBody>
                    <a:bodyPr/>
                    <a:lstStyle/>
                    <a:p>
                      <a:pPr marL="0" algn="ctr" defTabSz="457200" rtl="0" eaLnBrk="1" fontAlgn="b" latinLnBrk="0" hangingPunct="1"/>
                      <a:r>
                        <a:rPr lang="it-IT" sz="1400" b="0" i="0" u="none" strike="noStrike" kern="1200" dirty="0">
                          <a:solidFill>
                            <a:srgbClr val="000000"/>
                          </a:solidFill>
                          <a:latin typeface="Arial" pitchFamily="34" charset="0"/>
                          <a:ea typeface="+mn-ea"/>
                          <a:cs typeface="Arial" pitchFamily="34" charset="0"/>
                        </a:rPr>
                        <a:t>4,3</a:t>
                      </a:r>
                    </a:p>
                  </a:txBody>
                  <a:tcPr anchor="ctr">
                    <a:solidFill>
                      <a:srgbClr val="D0D8E8"/>
                    </a:solidFill>
                  </a:tcPr>
                </a:tc>
              </a:tr>
              <a:tr h="243840">
                <a:tc vMerge="1">
                  <a:txBody>
                    <a:bodyPr/>
                    <a:lstStyle/>
                    <a:p>
                      <a:endParaRPr lang="it-IT" sz="1600" dirty="0"/>
                    </a:p>
                  </a:txBody>
                  <a:tcPr anchor="ctr">
                    <a:solidFill>
                      <a:srgbClr val="D0D8E8"/>
                    </a:solidFill>
                  </a:tcPr>
                </a:tc>
                <a:tc>
                  <a:txBody>
                    <a:bodyPr/>
                    <a:lstStyle/>
                    <a:p>
                      <a:pPr algn="l" fontAlgn="b"/>
                      <a:r>
                        <a:rPr lang="it-IT" sz="1400" b="0" i="0" u="none" strike="noStrike" dirty="0">
                          <a:solidFill>
                            <a:srgbClr val="000000"/>
                          </a:solidFill>
                          <a:latin typeface="Arial" pitchFamily="34" charset="0"/>
                          <a:cs typeface="Arial" pitchFamily="34" charset="0"/>
                        </a:rPr>
                        <a:t>Cofinanziamento nazionale</a:t>
                      </a:r>
                    </a:p>
                  </a:txBody>
                  <a:tcPr anchor="ctr">
                    <a:solidFill>
                      <a:srgbClr val="D0D8E8"/>
                    </a:solidFill>
                  </a:tcPr>
                </a:tc>
                <a:tc>
                  <a:txBody>
                    <a:bodyPr/>
                    <a:lstStyle/>
                    <a:p>
                      <a:pPr marL="0" algn="ctr" defTabSz="457200" rtl="0" eaLnBrk="1" fontAlgn="b" latinLnBrk="0" hangingPunct="1"/>
                      <a:r>
                        <a:rPr lang="it-IT" sz="1400" b="0" i="0" u="none" strike="noStrike" kern="1200" dirty="0">
                          <a:solidFill>
                            <a:srgbClr val="000000"/>
                          </a:solidFill>
                          <a:latin typeface="Arial" pitchFamily="34" charset="0"/>
                          <a:ea typeface="+mn-ea"/>
                          <a:cs typeface="Arial" pitchFamily="34" charset="0"/>
                        </a:rPr>
                        <a:t>3,0</a:t>
                      </a:r>
                    </a:p>
                  </a:txBody>
                  <a:tcPr anchor="ctr">
                    <a:solidFill>
                      <a:srgbClr val="D0D8E8"/>
                    </a:solidFill>
                  </a:tcPr>
                </a:tc>
                <a:tc>
                  <a:txBody>
                    <a:bodyPr/>
                    <a:lstStyle/>
                    <a:p>
                      <a:pPr marL="0" algn="ctr" defTabSz="457200" rtl="0" eaLnBrk="1" fontAlgn="b" latinLnBrk="0" hangingPunct="1"/>
                      <a:r>
                        <a:rPr lang="it-IT" sz="1400" b="0" i="0" u="none" strike="noStrike" kern="1200" dirty="0">
                          <a:solidFill>
                            <a:srgbClr val="000000"/>
                          </a:solidFill>
                          <a:latin typeface="Arial" pitchFamily="34" charset="0"/>
                          <a:ea typeface="+mn-ea"/>
                          <a:cs typeface="Arial" pitchFamily="34" charset="0"/>
                        </a:rPr>
                        <a:t>4,5</a:t>
                      </a:r>
                    </a:p>
                  </a:txBody>
                  <a:tcPr anchor="ctr">
                    <a:solidFill>
                      <a:srgbClr val="D0D8E8"/>
                    </a:solidFill>
                  </a:tcPr>
                </a:tc>
                <a:tc>
                  <a:txBody>
                    <a:bodyPr/>
                    <a:lstStyle/>
                    <a:p>
                      <a:pPr marL="0" algn="ctr" defTabSz="457200" rtl="0" eaLnBrk="1" fontAlgn="b" latinLnBrk="0" hangingPunct="1"/>
                      <a:r>
                        <a:rPr lang="it-IT" sz="1400" b="0" i="0" u="none" strike="noStrike" kern="1200" dirty="0">
                          <a:solidFill>
                            <a:srgbClr val="000000"/>
                          </a:solidFill>
                          <a:latin typeface="Arial" pitchFamily="34" charset="0"/>
                          <a:ea typeface="+mn-ea"/>
                          <a:cs typeface="Arial" pitchFamily="34" charset="0"/>
                        </a:rPr>
                        <a:t>6,0</a:t>
                      </a:r>
                    </a:p>
                  </a:txBody>
                  <a:tcPr anchor="ctr">
                    <a:solidFill>
                      <a:srgbClr val="D0D8E8"/>
                    </a:solidFill>
                  </a:tcPr>
                </a:tc>
                <a:tc>
                  <a:txBody>
                    <a:bodyPr/>
                    <a:lstStyle/>
                    <a:p>
                      <a:pPr marL="0" algn="ctr" defTabSz="457200" rtl="0" eaLnBrk="1" fontAlgn="b" latinLnBrk="0" hangingPunct="1"/>
                      <a:r>
                        <a:rPr lang="it-IT" sz="1400" b="0" i="0" u="none" strike="noStrike" kern="1200" dirty="0">
                          <a:solidFill>
                            <a:srgbClr val="000000"/>
                          </a:solidFill>
                          <a:latin typeface="Arial" pitchFamily="34" charset="0"/>
                          <a:ea typeface="+mn-ea"/>
                          <a:cs typeface="Arial" pitchFamily="34" charset="0"/>
                        </a:rPr>
                        <a:t>7,5</a:t>
                      </a:r>
                    </a:p>
                  </a:txBody>
                  <a:tcPr anchor="ctr">
                    <a:solidFill>
                      <a:srgbClr val="D0D8E8"/>
                    </a:solidFill>
                  </a:tcPr>
                </a:tc>
                <a:tc>
                  <a:txBody>
                    <a:bodyPr/>
                    <a:lstStyle/>
                    <a:p>
                      <a:pPr marL="0" algn="ctr" defTabSz="457200" rtl="0" eaLnBrk="1" fontAlgn="b" latinLnBrk="0" hangingPunct="1"/>
                      <a:r>
                        <a:rPr lang="it-IT" sz="1400" b="0" i="0" u="none" strike="noStrike" kern="1200" dirty="0">
                          <a:solidFill>
                            <a:srgbClr val="000000"/>
                          </a:solidFill>
                          <a:latin typeface="Arial" pitchFamily="34" charset="0"/>
                          <a:ea typeface="+mn-ea"/>
                          <a:cs typeface="Arial" pitchFamily="34" charset="0"/>
                        </a:rPr>
                        <a:t>9,0</a:t>
                      </a:r>
                    </a:p>
                  </a:txBody>
                  <a:tcPr anchor="ctr">
                    <a:solidFill>
                      <a:srgbClr val="D0D8E8"/>
                    </a:solidFill>
                  </a:tcPr>
                </a:tc>
                <a:tc>
                  <a:txBody>
                    <a:bodyPr/>
                    <a:lstStyle/>
                    <a:p>
                      <a:pPr marL="0" algn="ctr" defTabSz="457200" rtl="0" eaLnBrk="1" fontAlgn="b" latinLnBrk="0" hangingPunct="1"/>
                      <a:r>
                        <a:rPr lang="it-IT" sz="1400" b="0" i="0" u="none" strike="noStrike" kern="1200" dirty="0">
                          <a:solidFill>
                            <a:srgbClr val="000000"/>
                          </a:solidFill>
                          <a:latin typeface="Arial" pitchFamily="34" charset="0"/>
                          <a:ea typeface="+mn-ea"/>
                          <a:cs typeface="Arial" pitchFamily="34" charset="0"/>
                        </a:rPr>
                        <a:t>30,0</a:t>
                      </a:r>
                    </a:p>
                  </a:txBody>
                  <a:tcPr anchor="ctr">
                    <a:solidFill>
                      <a:srgbClr val="D0D8E8"/>
                    </a:solidFill>
                  </a:tcPr>
                </a:tc>
              </a:tr>
              <a:tr h="243840">
                <a:tc row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400" b="1" i="0" u="none" strike="noStrike" kern="1200" dirty="0" smtClean="0">
                          <a:solidFill>
                            <a:srgbClr val="000000"/>
                          </a:solidFill>
                          <a:latin typeface="Arial" pitchFamily="34" charset="0"/>
                          <a:ea typeface="+mn-ea"/>
                          <a:cs typeface="Arial" pitchFamily="34" charset="0"/>
                        </a:rPr>
                        <a:t>Settore pubblico</a:t>
                      </a:r>
                    </a:p>
                  </a:txBody>
                  <a:tcPr anchor="ctr">
                    <a:solidFill>
                      <a:srgbClr val="E9EDF4"/>
                    </a:solidFill>
                  </a:tcPr>
                </a:tc>
                <a:tc>
                  <a:txBody>
                    <a:bodyPr/>
                    <a:lstStyle/>
                    <a:p>
                      <a:pPr algn="l" fontAlgn="b"/>
                      <a:r>
                        <a:rPr lang="it-IT" sz="1400" b="0" i="1" u="none" strike="noStrike" dirty="0" err="1">
                          <a:solidFill>
                            <a:srgbClr val="000000"/>
                          </a:solidFill>
                          <a:latin typeface="Arial" pitchFamily="34" charset="0"/>
                          <a:cs typeface="Arial" pitchFamily="34" charset="0"/>
                        </a:rPr>
                        <a:t>Spending</a:t>
                      </a:r>
                      <a:r>
                        <a:rPr lang="it-IT" sz="1400" b="0" i="1" u="none" strike="noStrike" dirty="0">
                          <a:solidFill>
                            <a:srgbClr val="000000"/>
                          </a:solidFill>
                          <a:latin typeface="Arial" pitchFamily="34" charset="0"/>
                          <a:cs typeface="Arial" pitchFamily="34" charset="0"/>
                        </a:rPr>
                        <a:t> </a:t>
                      </a:r>
                      <a:r>
                        <a:rPr lang="it-IT" sz="1400" b="0" i="1" u="none" strike="noStrike" dirty="0" smtClean="0">
                          <a:solidFill>
                            <a:srgbClr val="000000"/>
                          </a:solidFill>
                          <a:latin typeface="Arial" pitchFamily="34" charset="0"/>
                          <a:cs typeface="Arial" pitchFamily="34" charset="0"/>
                        </a:rPr>
                        <a:t>review</a:t>
                      </a:r>
                      <a:r>
                        <a:rPr lang="it-IT" sz="1400" b="0" i="0" u="none" strike="noStrike" baseline="30000" dirty="0" smtClean="0">
                          <a:solidFill>
                            <a:srgbClr val="000000"/>
                          </a:solidFill>
                          <a:latin typeface="Arial" pitchFamily="34" charset="0"/>
                          <a:cs typeface="Arial" pitchFamily="34" charset="0"/>
                        </a:rPr>
                        <a:t>1</a:t>
                      </a:r>
                      <a:endParaRPr lang="it-IT" sz="1400" b="0" i="0" u="none" strike="noStrike" dirty="0">
                        <a:solidFill>
                          <a:srgbClr val="000000"/>
                        </a:solidFill>
                        <a:latin typeface="Arial" pitchFamily="34" charset="0"/>
                        <a:cs typeface="Arial" pitchFamily="34" charset="0"/>
                      </a:endParaRPr>
                    </a:p>
                  </a:txBody>
                  <a:tcPr anchor="ctr">
                    <a:solidFill>
                      <a:srgbClr val="E9EDF4"/>
                    </a:solidFill>
                  </a:tcPr>
                </a:tc>
                <a:tc>
                  <a:txBody>
                    <a:bodyPr/>
                    <a:lstStyle/>
                    <a:p>
                      <a:pPr marL="0" algn="ctr" defTabSz="457200" rtl="0" eaLnBrk="1" fontAlgn="b" latinLnBrk="0" hangingPunct="1"/>
                      <a:r>
                        <a:rPr lang="it-IT" sz="1400" b="0" i="0" u="none" strike="noStrike" kern="1200" dirty="0">
                          <a:solidFill>
                            <a:srgbClr val="000000"/>
                          </a:solidFill>
                          <a:latin typeface="Arial" pitchFamily="34" charset="0"/>
                          <a:ea typeface="+mn-ea"/>
                          <a:cs typeface="Arial" pitchFamily="34" charset="0"/>
                        </a:rPr>
                        <a:t>3,5</a:t>
                      </a:r>
                    </a:p>
                  </a:txBody>
                  <a:tcPr anchor="ctr">
                    <a:solidFill>
                      <a:srgbClr val="E9EDF4"/>
                    </a:solidFill>
                  </a:tcPr>
                </a:tc>
                <a:tc>
                  <a:txBody>
                    <a:bodyPr/>
                    <a:lstStyle/>
                    <a:p>
                      <a:pPr marL="0" algn="ctr" defTabSz="457200" rtl="0" eaLnBrk="1" fontAlgn="b" latinLnBrk="0" hangingPunct="1"/>
                      <a:r>
                        <a:rPr lang="it-IT" sz="1400" b="0" i="0" u="none" strike="noStrike" kern="1200" dirty="0">
                          <a:solidFill>
                            <a:srgbClr val="000000"/>
                          </a:solidFill>
                          <a:latin typeface="Arial" pitchFamily="34" charset="0"/>
                          <a:ea typeface="+mn-ea"/>
                          <a:cs typeface="Arial" pitchFamily="34" charset="0"/>
                        </a:rPr>
                        <a:t>6,9</a:t>
                      </a:r>
                    </a:p>
                  </a:txBody>
                  <a:tcPr anchor="ctr">
                    <a:solidFill>
                      <a:srgbClr val="E9EDF4"/>
                    </a:solidFill>
                  </a:tcPr>
                </a:tc>
                <a:tc>
                  <a:txBody>
                    <a:bodyPr/>
                    <a:lstStyle/>
                    <a:p>
                      <a:pPr marL="0" algn="ctr" defTabSz="457200" rtl="0" eaLnBrk="1" fontAlgn="b" latinLnBrk="0" hangingPunct="1"/>
                      <a:r>
                        <a:rPr lang="it-IT" sz="1400" b="0" i="0" u="none" strike="noStrike" kern="1200" dirty="0">
                          <a:solidFill>
                            <a:srgbClr val="000000"/>
                          </a:solidFill>
                          <a:latin typeface="Arial" pitchFamily="34" charset="0"/>
                          <a:ea typeface="+mn-ea"/>
                          <a:cs typeface="Arial" pitchFamily="34" charset="0"/>
                        </a:rPr>
                        <a:t>10,3</a:t>
                      </a:r>
                    </a:p>
                  </a:txBody>
                  <a:tcPr anchor="ctr">
                    <a:solidFill>
                      <a:srgbClr val="E9EDF4"/>
                    </a:solidFill>
                  </a:tcPr>
                </a:tc>
                <a:tc>
                  <a:txBody>
                    <a:bodyPr/>
                    <a:lstStyle/>
                    <a:p>
                      <a:pPr marL="0" algn="ctr" defTabSz="457200" rtl="0" eaLnBrk="1" fontAlgn="b" latinLnBrk="0" hangingPunct="1"/>
                      <a:r>
                        <a:rPr lang="it-IT" sz="1400" b="0" i="0" u="none" strike="noStrike" kern="1200" dirty="0">
                          <a:solidFill>
                            <a:srgbClr val="000000"/>
                          </a:solidFill>
                          <a:latin typeface="Arial" pitchFamily="34" charset="0"/>
                          <a:ea typeface="+mn-ea"/>
                          <a:cs typeface="Arial" pitchFamily="34" charset="0"/>
                        </a:rPr>
                        <a:t>13,6</a:t>
                      </a:r>
                    </a:p>
                  </a:txBody>
                  <a:tcPr anchor="ctr">
                    <a:solidFill>
                      <a:srgbClr val="E9EDF4"/>
                    </a:solidFill>
                  </a:tcPr>
                </a:tc>
                <a:tc>
                  <a:txBody>
                    <a:bodyPr/>
                    <a:lstStyle/>
                    <a:p>
                      <a:pPr marL="0" algn="ctr" defTabSz="457200" rtl="0" eaLnBrk="1" fontAlgn="b" latinLnBrk="0" hangingPunct="1"/>
                      <a:r>
                        <a:rPr lang="it-IT" sz="1400" b="0" i="0" u="none" strike="noStrike" kern="1200" dirty="0">
                          <a:solidFill>
                            <a:srgbClr val="000000"/>
                          </a:solidFill>
                          <a:latin typeface="Arial" pitchFamily="34" charset="0"/>
                          <a:ea typeface="+mn-ea"/>
                          <a:cs typeface="Arial" pitchFamily="34" charset="0"/>
                        </a:rPr>
                        <a:t>16,8</a:t>
                      </a:r>
                    </a:p>
                  </a:txBody>
                  <a:tcPr anchor="ctr">
                    <a:solidFill>
                      <a:srgbClr val="E9EDF4"/>
                    </a:solidFill>
                  </a:tcPr>
                </a:tc>
                <a:tc>
                  <a:txBody>
                    <a:bodyPr/>
                    <a:lstStyle/>
                    <a:p>
                      <a:pPr marL="0" algn="ctr" defTabSz="457200" rtl="0" eaLnBrk="1" fontAlgn="b" latinLnBrk="0" hangingPunct="1"/>
                      <a:r>
                        <a:rPr lang="it-IT" sz="1400" b="0" i="0" u="none" strike="noStrike" kern="1200" dirty="0">
                          <a:solidFill>
                            <a:srgbClr val="000000"/>
                          </a:solidFill>
                          <a:latin typeface="Arial" pitchFamily="34" charset="0"/>
                          <a:ea typeface="+mn-ea"/>
                          <a:cs typeface="Arial" pitchFamily="34" charset="0"/>
                        </a:rPr>
                        <a:t>51,1</a:t>
                      </a:r>
                    </a:p>
                  </a:txBody>
                  <a:tcPr anchor="ctr">
                    <a:solidFill>
                      <a:srgbClr val="E9EDF4"/>
                    </a:solidFill>
                  </a:tcPr>
                </a:tc>
              </a:tr>
              <a:tr h="243840">
                <a:tc vMerge="1">
                  <a:txBody>
                    <a:bodyPr/>
                    <a:lstStyle/>
                    <a:p>
                      <a:endParaRPr lang="it-IT" sz="1600" dirty="0"/>
                    </a:p>
                  </a:txBody>
                  <a:tcPr anchor="ctr">
                    <a:solidFill>
                      <a:srgbClr val="E9EDF4"/>
                    </a:solidFill>
                  </a:tcPr>
                </a:tc>
                <a:tc>
                  <a:txBody>
                    <a:bodyPr/>
                    <a:lstStyle/>
                    <a:p>
                      <a:pPr algn="l" fontAlgn="b"/>
                      <a:r>
                        <a:rPr lang="it-IT" sz="1400" b="0" i="0" u="none" strike="noStrike" dirty="0">
                          <a:solidFill>
                            <a:srgbClr val="000000"/>
                          </a:solidFill>
                          <a:latin typeface="Arial" pitchFamily="34" charset="0"/>
                          <a:cs typeface="Arial" pitchFamily="34" charset="0"/>
                        </a:rPr>
                        <a:t>Compartecipazione spesa</a:t>
                      </a:r>
                    </a:p>
                  </a:txBody>
                  <a:tcPr anchor="ctr">
                    <a:solidFill>
                      <a:srgbClr val="E9EDF4"/>
                    </a:solidFill>
                  </a:tcPr>
                </a:tc>
                <a:tc>
                  <a:txBody>
                    <a:bodyPr/>
                    <a:lstStyle/>
                    <a:p>
                      <a:pPr marL="0" algn="ctr" defTabSz="457200" rtl="0" eaLnBrk="1" fontAlgn="b" latinLnBrk="0" hangingPunct="1"/>
                      <a:r>
                        <a:rPr lang="it-IT" sz="1400" b="0" i="0" u="none" strike="noStrike" kern="1200" dirty="0">
                          <a:solidFill>
                            <a:srgbClr val="000000"/>
                          </a:solidFill>
                          <a:latin typeface="Arial" pitchFamily="34" charset="0"/>
                          <a:ea typeface="+mn-ea"/>
                          <a:cs typeface="Arial" pitchFamily="34" charset="0"/>
                        </a:rPr>
                        <a:t>2,4</a:t>
                      </a:r>
                    </a:p>
                  </a:txBody>
                  <a:tcPr anchor="ctr">
                    <a:solidFill>
                      <a:srgbClr val="E9EDF4"/>
                    </a:solidFill>
                  </a:tcPr>
                </a:tc>
                <a:tc>
                  <a:txBody>
                    <a:bodyPr/>
                    <a:lstStyle/>
                    <a:p>
                      <a:pPr marL="0" algn="ctr" defTabSz="457200" rtl="0" eaLnBrk="1" fontAlgn="b" latinLnBrk="0" hangingPunct="1"/>
                      <a:r>
                        <a:rPr lang="it-IT" sz="1400" b="0" i="0" u="none" strike="noStrike" kern="1200" dirty="0">
                          <a:solidFill>
                            <a:srgbClr val="000000"/>
                          </a:solidFill>
                          <a:latin typeface="Arial" pitchFamily="34" charset="0"/>
                          <a:ea typeface="+mn-ea"/>
                          <a:cs typeface="Arial" pitchFamily="34" charset="0"/>
                        </a:rPr>
                        <a:t>5,5</a:t>
                      </a:r>
                    </a:p>
                  </a:txBody>
                  <a:tcPr anchor="ctr">
                    <a:solidFill>
                      <a:srgbClr val="E9EDF4"/>
                    </a:solidFill>
                  </a:tcPr>
                </a:tc>
                <a:tc>
                  <a:txBody>
                    <a:bodyPr/>
                    <a:lstStyle/>
                    <a:p>
                      <a:pPr marL="0" algn="ctr" defTabSz="457200" rtl="0" eaLnBrk="1" fontAlgn="b" latinLnBrk="0" hangingPunct="1"/>
                      <a:r>
                        <a:rPr lang="it-IT" sz="1400" b="0" i="0" u="none" strike="noStrike" kern="1200" dirty="0">
                          <a:solidFill>
                            <a:srgbClr val="000000"/>
                          </a:solidFill>
                          <a:latin typeface="Arial" pitchFamily="34" charset="0"/>
                          <a:ea typeface="+mn-ea"/>
                          <a:cs typeface="Arial" pitchFamily="34" charset="0"/>
                        </a:rPr>
                        <a:t>5,5</a:t>
                      </a:r>
                    </a:p>
                  </a:txBody>
                  <a:tcPr anchor="ctr">
                    <a:solidFill>
                      <a:srgbClr val="E9EDF4"/>
                    </a:solidFill>
                  </a:tcPr>
                </a:tc>
                <a:tc>
                  <a:txBody>
                    <a:bodyPr/>
                    <a:lstStyle/>
                    <a:p>
                      <a:pPr marL="0" algn="ctr" defTabSz="457200" rtl="0" eaLnBrk="1" fontAlgn="b" latinLnBrk="0" hangingPunct="1"/>
                      <a:r>
                        <a:rPr lang="it-IT" sz="1400" b="0" i="0" u="none" strike="noStrike" kern="1200" dirty="0">
                          <a:solidFill>
                            <a:srgbClr val="000000"/>
                          </a:solidFill>
                          <a:latin typeface="Arial" pitchFamily="34" charset="0"/>
                          <a:ea typeface="+mn-ea"/>
                          <a:cs typeface="Arial" pitchFamily="34" charset="0"/>
                        </a:rPr>
                        <a:t>5,5</a:t>
                      </a:r>
                    </a:p>
                  </a:txBody>
                  <a:tcPr anchor="ctr">
                    <a:solidFill>
                      <a:srgbClr val="E9EDF4"/>
                    </a:solidFill>
                  </a:tcPr>
                </a:tc>
                <a:tc>
                  <a:txBody>
                    <a:bodyPr/>
                    <a:lstStyle/>
                    <a:p>
                      <a:pPr marL="0" algn="ctr" defTabSz="457200" rtl="0" eaLnBrk="1" fontAlgn="b" latinLnBrk="0" hangingPunct="1"/>
                      <a:r>
                        <a:rPr lang="it-IT" sz="1400" b="0" i="0" u="none" strike="noStrike" kern="1200" dirty="0">
                          <a:solidFill>
                            <a:srgbClr val="000000"/>
                          </a:solidFill>
                          <a:latin typeface="Arial" pitchFamily="34" charset="0"/>
                          <a:ea typeface="+mn-ea"/>
                          <a:cs typeface="Arial" pitchFamily="34" charset="0"/>
                        </a:rPr>
                        <a:t>5,5</a:t>
                      </a:r>
                    </a:p>
                  </a:txBody>
                  <a:tcPr anchor="ctr">
                    <a:solidFill>
                      <a:srgbClr val="E9EDF4"/>
                    </a:solidFill>
                  </a:tcPr>
                </a:tc>
                <a:tc>
                  <a:txBody>
                    <a:bodyPr/>
                    <a:lstStyle/>
                    <a:p>
                      <a:pPr marL="0" algn="ctr" defTabSz="457200" rtl="0" eaLnBrk="1" fontAlgn="b" latinLnBrk="0" hangingPunct="1"/>
                      <a:r>
                        <a:rPr lang="it-IT" sz="1400" b="0" i="0" u="none" strike="noStrike" kern="1200" dirty="0">
                          <a:solidFill>
                            <a:srgbClr val="000000"/>
                          </a:solidFill>
                          <a:latin typeface="Arial" pitchFamily="34" charset="0"/>
                          <a:ea typeface="+mn-ea"/>
                          <a:cs typeface="Arial" pitchFamily="34" charset="0"/>
                        </a:rPr>
                        <a:t>24,4</a:t>
                      </a:r>
                    </a:p>
                  </a:txBody>
                  <a:tcPr anchor="ctr">
                    <a:solidFill>
                      <a:srgbClr val="E9EDF4"/>
                    </a:solidFill>
                  </a:tcPr>
                </a:tc>
              </a:tr>
              <a:tr h="243840">
                <a:tc vMerge="1">
                  <a:txBody>
                    <a:bodyPr/>
                    <a:lstStyle/>
                    <a:p>
                      <a:pPr marL="0" algn="l" defTabSz="914400" rtl="0" eaLnBrk="1" fontAlgn="b" latinLnBrk="0" hangingPunct="1"/>
                      <a:endParaRPr lang="it-IT" sz="1600" b="1" i="0" u="none" strike="noStrike" kern="1200" dirty="0">
                        <a:solidFill>
                          <a:srgbClr val="000000"/>
                        </a:solidFill>
                        <a:latin typeface="+mn-lt"/>
                        <a:ea typeface="+mn-ea"/>
                        <a:cs typeface="+mn-cs"/>
                      </a:endParaRPr>
                    </a:p>
                  </a:txBody>
                  <a:tcPr anchor="ctr">
                    <a:solidFill>
                      <a:srgbClr val="E9EDF4"/>
                    </a:solidFill>
                  </a:tcPr>
                </a:tc>
                <a:tc>
                  <a:txBody>
                    <a:bodyPr/>
                    <a:lstStyle/>
                    <a:p>
                      <a:pPr algn="l" fontAlgn="b"/>
                      <a:r>
                        <a:rPr lang="it-IT" sz="1400" b="0" i="0" u="none" strike="noStrike" dirty="0">
                          <a:solidFill>
                            <a:srgbClr val="000000"/>
                          </a:solidFill>
                          <a:latin typeface="Arial" pitchFamily="34" charset="0"/>
                          <a:cs typeface="Arial" pitchFamily="34" charset="0"/>
                        </a:rPr>
                        <a:t>Contrasto </a:t>
                      </a:r>
                      <a:r>
                        <a:rPr lang="it-IT" sz="1400" b="0" i="0" u="none" strike="noStrike" dirty="0" smtClean="0">
                          <a:solidFill>
                            <a:srgbClr val="000000"/>
                          </a:solidFill>
                          <a:latin typeface="Arial" pitchFamily="34" charset="0"/>
                          <a:cs typeface="Arial" pitchFamily="34" charset="0"/>
                        </a:rPr>
                        <a:t>all’evasione</a:t>
                      </a:r>
                      <a:r>
                        <a:rPr lang="it-IT" sz="1400" b="0" i="0" u="none" strike="noStrike" baseline="30000" dirty="0" smtClean="0">
                          <a:solidFill>
                            <a:srgbClr val="000000"/>
                          </a:solidFill>
                          <a:latin typeface="Arial" pitchFamily="34" charset="0"/>
                          <a:cs typeface="Arial" pitchFamily="34" charset="0"/>
                        </a:rPr>
                        <a:t>2</a:t>
                      </a:r>
                      <a:endParaRPr lang="it-IT" sz="1400" b="0" i="0" u="none" strike="noStrike" dirty="0">
                        <a:solidFill>
                          <a:srgbClr val="000000"/>
                        </a:solidFill>
                        <a:latin typeface="Arial" pitchFamily="34" charset="0"/>
                        <a:cs typeface="Arial" pitchFamily="34" charset="0"/>
                      </a:endParaRPr>
                    </a:p>
                  </a:txBody>
                  <a:tcPr anchor="ctr">
                    <a:solidFill>
                      <a:srgbClr val="E9EDF4"/>
                    </a:solidFill>
                  </a:tcPr>
                </a:tc>
                <a:tc>
                  <a:txBody>
                    <a:bodyPr/>
                    <a:lstStyle/>
                    <a:p>
                      <a:pPr marL="0" algn="ctr" defTabSz="457200" rtl="0" eaLnBrk="1" fontAlgn="b" latinLnBrk="0" hangingPunct="1"/>
                      <a:r>
                        <a:rPr lang="it-IT" sz="1400" b="0" i="0" u="none" strike="noStrike" kern="1200" dirty="0">
                          <a:solidFill>
                            <a:srgbClr val="000000"/>
                          </a:solidFill>
                          <a:latin typeface="Arial" pitchFamily="34" charset="0"/>
                          <a:ea typeface="+mn-ea"/>
                          <a:cs typeface="Arial" pitchFamily="34" charset="0"/>
                        </a:rPr>
                        <a:t>3,0</a:t>
                      </a:r>
                    </a:p>
                  </a:txBody>
                  <a:tcPr anchor="ctr">
                    <a:solidFill>
                      <a:srgbClr val="E9EDF4"/>
                    </a:solidFill>
                  </a:tcPr>
                </a:tc>
                <a:tc>
                  <a:txBody>
                    <a:bodyPr/>
                    <a:lstStyle/>
                    <a:p>
                      <a:pPr marL="0" algn="ctr" defTabSz="457200" rtl="0" eaLnBrk="1" fontAlgn="b" latinLnBrk="0" hangingPunct="1"/>
                      <a:r>
                        <a:rPr lang="it-IT" sz="1400" b="0" i="0" u="none" strike="noStrike" kern="1200" dirty="0">
                          <a:solidFill>
                            <a:srgbClr val="000000"/>
                          </a:solidFill>
                          <a:latin typeface="Arial" pitchFamily="34" charset="0"/>
                          <a:ea typeface="+mn-ea"/>
                          <a:cs typeface="Arial" pitchFamily="34" charset="0"/>
                        </a:rPr>
                        <a:t>6,0</a:t>
                      </a:r>
                    </a:p>
                  </a:txBody>
                  <a:tcPr anchor="ctr">
                    <a:solidFill>
                      <a:srgbClr val="E9EDF4"/>
                    </a:solidFill>
                  </a:tcPr>
                </a:tc>
                <a:tc>
                  <a:txBody>
                    <a:bodyPr/>
                    <a:lstStyle/>
                    <a:p>
                      <a:pPr marL="0" algn="ctr" defTabSz="457200" rtl="0" eaLnBrk="1" fontAlgn="b" latinLnBrk="0" hangingPunct="1"/>
                      <a:r>
                        <a:rPr lang="it-IT" sz="1400" b="0" i="0" u="none" strike="noStrike" kern="1200" dirty="0">
                          <a:solidFill>
                            <a:srgbClr val="000000"/>
                          </a:solidFill>
                          <a:latin typeface="Arial" pitchFamily="34" charset="0"/>
                          <a:ea typeface="+mn-ea"/>
                          <a:cs typeface="Arial" pitchFamily="34" charset="0"/>
                        </a:rPr>
                        <a:t>9,0</a:t>
                      </a:r>
                    </a:p>
                  </a:txBody>
                  <a:tcPr anchor="ctr">
                    <a:solidFill>
                      <a:srgbClr val="E9EDF4"/>
                    </a:solidFill>
                  </a:tcPr>
                </a:tc>
                <a:tc>
                  <a:txBody>
                    <a:bodyPr/>
                    <a:lstStyle/>
                    <a:p>
                      <a:pPr marL="0" algn="ctr" defTabSz="457200" rtl="0" eaLnBrk="1" fontAlgn="b" latinLnBrk="0" hangingPunct="1"/>
                      <a:r>
                        <a:rPr lang="it-IT" sz="1400" b="0" i="0" u="none" strike="noStrike" kern="1200" dirty="0">
                          <a:solidFill>
                            <a:srgbClr val="000000"/>
                          </a:solidFill>
                          <a:latin typeface="Arial" pitchFamily="34" charset="0"/>
                          <a:ea typeface="+mn-ea"/>
                          <a:cs typeface="Arial" pitchFamily="34" charset="0"/>
                        </a:rPr>
                        <a:t>12,0</a:t>
                      </a:r>
                    </a:p>
                  </a:txBody>
                  <a:tcPr anchor="ctr">
                    <a:solidFill>
                      <a:srgbClr val="E9EDF4"/>
                    </a:solidFill>
                  </a:tcPr>
                </a:tc>
                <a:tc>
                  <a:txBody>
                    <a:bodyPr/>
                    <a:lstStyle/>
                    <a:p>
                      <a:pPr marL="0" algn="ctr" defTabSz="457200" rtl="0" eaLnBrk="1" fontAlgn="b" latinLnBrk="0" hangingPunct="1"/>
                      <a:r>
                        <a:rPr lang="it-IT" sz="1400" b="0" i="0" u="none" strike="noStrike" kern="1200" dirty="0">
                          <a:solidFill>
                            <a:srgbClr val="000000"/>
                          </a:solidFill>
                          <a:latin typeface="Arial" pitchFamily="34" charset="0"/>
                          <a:ea typeface="+mn-ea"/>
                          <a:cs typeface="Arial" pitchFamily="34" charset="0"/>
                        </a:rPr>
                        <a:t>15,0</a:t>
                      </a:r>
                    </a:p>
                  </a:txBody>
                  <a:tcPr anchor="ctr">
                    <a:solidFill>
                      <a:srgbClr val="E9EDF4"/>
                    </a:solidFill>
                  </a:tcPr>
                </a:tc>
                <a:tc>
                  <a:txBody>
                    <a:bodyPr/>
                    <a:lstStyle/>
                    <a:p>
                      <a:pPr marL="0" algn="ctr" defTabSz="457200" rtl="0" eaLnBrk="1" fontAlgn="b" latinLnBrk="0" hangingPunct="1"/>
                      <a:r>
                        <a:rPr lang="it-IT" sz="1400" b="0" i="0" u="none" strike="noStrike" kern="1200" dirty="0">
                          <a:solidFill>
                            <a:srgbClr val="000000"/>
                          </a:solidFill>
                          <a:latin typeface="Arial" pitchFamily="34" charset="0"/>
                          <a:ea typeface="+mn-ea"/>
                          <a:cs typeface="Arial" pitchFamily="34" charset="0"/>
                        </a:rPr>
                        <a:t>45,0</a:t>
                      </a:r>
                    </a:p>
                  </a:txBody>
                  <a:tcPr anchor="ctr">
                    <a:solidFill>
                      <a:srgbClr val="E9EDF4"/>
                    </a:solidFill>
                  </a:tcPr>
                </a:tc>
              </a:tr>
              <a:tr h="243840">
                <a:tc rowSpan="2">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it-IT" sz="1400" b="1" i="0" u="none" strike="noStrike" kern="1200" dirty="0" smtClean="0">
                          <a:solidFill>
                            <a:srgbClr val="000000"/>
                          </a:solidFill>
                          <a:latin typeface="Arial" pitchFamily="34" charset="0"/>
                          <a:ea typeface="+mn-ea"/>
                          <a:cs typeface="Arial" pitchFamily="34" charset="0"/>
                        </a:rPr>
                        <a:t>Coinvolgimento </a:t>
                      </a:r>
                    </a:p>
                    <a:p>
                      <a:pPr marL="0" marR="0" indent="0" algn="l" defTabSz="914400" rtl="0" eaLnBrk="1" fontAlgn="b" latinLnBrk="0" hangingPunct="1">
                        <a:lnSpc>
                          <a:spcPct val="100000"/>
                        </a:lnSpc>
                        <a:spcBef>
                          <a:spcPts val="0"/>
                        </a:spcBef>
                        <a:spcAft>
                          <a:spcPts val="0"/>
                        </a:spcAft>
                        <a:buClrTx/>
                        <a:buSzTx/>
                        <a:buFontTx/>
                        <a:buNone/>
                        <a:tabLst/>
                        <a:defRPr/>
                      </a:pPr>
                      <a:r>
                        <a:rPr lang="it-IT" sz="1400" b="1" i="0" u="none" strike="noStrike" kern="1200" dirty="0" smtClean="0">
                          <a:solidFill>
                            <a:srgbClr val="000000"/>
                          </a:solidFill>
                          <a:latin typeface="Arial" pitchFamily="34" charset="0"/>
                          <a:ea typeface="+mn-ea"/>
                          <a:cs typeface="Arial" pitchFamily="34" charset="0"/>
                        </a:rPr>
                        <a:t>Settore privato</a:t>
                      </a:r>
                    </a:p>
                  </a:txBody>
                  <a:tcPr anchor="ctr">
                    <a:lnB w="12700" cap="flat" cmpd="sng" algn="ctr">
                      <a:solidFill>
                        <a:schemeClr val="tx1"/>
                      </a:solidFill>
                      <a:prstDash val="solid"/>
                      <a:round/>
                      <a:headEnd type="none" w="med" len="med"/>
                      <a:tailEnd type="none" w="med" len="med"/>
                    </a:lnB>
                    <a:solidFill>
                      <a:srgbClr val="D0D8E8"/>
                    </a:solidFill>
                  </a:tcPr>
                </a:tc>
                <a:tc>
                  <a:txBody>
                    <a:bodyPr/>
                    <a:lstStyle/>
                    <a:p>
                      <a:pPr algn="l" fontAlgn="b"/>
                      <a:r>
                        <a:rPr lang="it-IT" sz="1400" b="0" i="0" u="none" strike="noStrike" dirty="0">
                          <a:solidFill>
                            <a:srgbClr val="000000"/>
                          </a:solidFill>
                          <a:latin typeface="Arial" pitchFamily="34" charset="0"/>
                          <a:cs typeface="Arial" pitchFamily="34" charset="0"/>
                        </a:rPr>
                        <a:t>Valorizzazione di immobili </a:t>
                      </a:r>
                      <a:r>
                        <a:rPr lang="it-IT" sz="1400" b="0" i="0" u="none" strike="noStrike" dirty="0" smtClean="0">
                          <a:solidFill>
                            <a:srgbClr val="000000"/>
                          </a:solidFill>
                          <a:latin typeface="Arial" pitchFamily="34" charset="0"/>
                          <a:cs typeface="Arial" pitchFamily="34" charset="0"/>
                        </a:rPr>
                        <a:t>pubblici</a:t>
                      </a:r>
                      <a:r>
                        <a:rPr lang="it-IT" sz="1400" b="0" i="0" u="none" strike="noStrike" baseline="30000" dirty="0" smtClean="0">
                          <a:solidFill>
                            <a:srgbClr val="000000"/>
                          </a:solidFill>
                          <a:latin typeface="Arial" pitchFamily="34" charset="0"/>
                          <a:cs typeface="Arial" pitchFamily="34" charset="0"/>
                        </a:rPr>
                        <a:t>3</a:t>
                      </a:r>
                      <a:endParaRPr lang="it-IT" sz="1400" b="0" i="0" u="none" strike="noStrike" dirty="0">
                        <a:solidFill>
                          <a:srgbClr val="000000"/>
                        </a:solidFill>
                        <a:latin typeface="Arial" pitchFamily="34" charset="0"/>
                        <a:cs typeface="Arial" pitchFamily="34" charset="0"/>
                      </a:endParaRPr>
                    </a:p>
                  </a:txBody>
                  <a:tcPr anchor="ctr">
                    <a:solidFill>
                      <a:srgbClr val="D0D8E8"/>
                    </a:solidFill>
                  </a:tcPr>
                </a:tc>
                <a:tc>
                  <a:txBody>
                    <a:bodyPr/>
                    <a:lstStyle/>
                    <a:p>
                      <a:pPr marL="0" algn="ctr" defTabSz="457200" rtl="0" eaLnBrk="1" fontAlgn="b" latinLnBrk="0" hangingPunct="1"/>
                      <a:r>
                        <a:rPr lang="it-IT" sz="1400" b="0" i="0" u="none" strike="noStrike" kern="1200" dirty="0">
                          <a:solidFill>
                            <a:srgbClr val="000000"/>
                          </a:solidFill>
                          <a:latin typeface="Arial" pitchFamily="34" charset="0"/>
                          <a:ea typeface="+mn-ea"/>
                          <a:cs typeface="Arial" pitchFamily="34" charset="0"/>
                        </a:rPr>
                        <a:t>2,3</a:t>
                      </a:r>
                    </a:p>
                  </a:txBody>
                  <a:tcPr anchor="ctr">
                    <a:solidFill>
                      <a:srgbClr val="D0D8E8"/>
                    </a:solidFill>
                  </a:tcPr>
                </a:tc>
                <a:tc>
                  <a:txBody>
                    <a:bodyPr/>
                    <a:lstStyle/>
                    <a:p>
                      <a:pPr marL="0" algn="ctr" defTabSz="457200" rtl="0" eaLnBrk="1" fontAlgn="b" latinLnBrk="0" hangingPunct="1"/>
                      <a:r>
                        <a:rPr lang="it-IT" sz="1400" b="0" i="0" u="none" strike="noStrike" kern="1200" dirty="0">
                          <a:solidFill>
                            <a:srgbClr val="000000"/>
                          </a:solidFill>
                          <a:latin typeface="Arial" pitchFamily="34" charset="0"/>
                          <a:ea typeface="+mn-ea"/>
                          <a:cs typeface="Arial" pitchFamily="34" charset="0"/>
                        </a:rPr>
                        <a:t>3,4</a:t>
                      </a:r>
                    </a:p>
                  </a:txBody>
                  <a:tcPr anchor="ctr">
                    <a:solidFill>
                      <a:srgbClr val="D0D8E8"/>
                    </a:solidFill>
                  </a:tcPr>
                </a:tc>
                <a:tc>
                  <a:txBody>
                    <a:bodyPr/>
                    <a:lstStyle/>
                    <a:p>
                      <a:pPr marL="0" algn="ctr" defTabSz="457200" rtl="0" eaLnBrk="1" fontAlgn="b" latinLnBrk="0" hangingPunct="1"/>
                      <a:r>
                        <a:rPr lang="it-IT" sz="1400" b="0" i="0" u="none" strike="noStrike" kern="1200" dirty="0">
                          <a:solidFill>
                            <a:srgbClr val="000000"/>
                          </a:solidFill>
                          <a:latin typeface="Arial" pitchFamily="34" charset="0"/>
                          <a:ea typeface="+mn-ea"/>
                          <a:cs typeface="Arial" pitchFamily="34" charset="0"/>
                        </a:rPr>
                        <a:t>4,5</a:t>
                      </a:r>
                    </a:p>
                  </a:txBody>
                  <a:tcPr anchor="ctr">
                    <a:solidFill>
                      <a:srgbClr val="D0D8E8"/>
                    </a:solidFill>
                  </a:tcPr>
                </a:tc>
                <a:tc>
                  <a:txBody>
                    <a:bodyPr/>
                    <a:lstStyle/>
                    <a:p>
                      <a:pPr marL="0" algn="ctr" defTabSz="457200" rtl="0" eaLnBrk="1" fontAlgn="b" latinLnBrk="0" hangingPunct="1"/>
                      <a:r>
                        <a:rPr lang="it-IT" sz="1400" b="0" i="0" u="none" strike="noStrike" kern="1200" dirty="0">
                          <a:solidFill>
                            <a:srgbClr val="000000"/>
                          </a:solidFill>
                          <a:latin typeface="Arial" pitchFamily="34" charset="0"/>
                          <a:ea typeface="+mn-ea"/>
                          <a:cs typeface="Arial" pitchFamily="34" charset="0"/>
                        </a:rPr>
                        <a:t>5,6</a:t>
                      </a:r>
                    </a:p>
                  </a:txBody>
                  <a:tcPr anchor="ctr">
                    <a:solidFill>
                      <a:srgbClr val="D0D8E8"/>
                    </a:solidFill>
                  </a:tcPr>
                </a:tc>
                <a:tc>
                  <a:txBody>
                    <a:bodyPr/>
                    <a:lstStyle/>
                    <a:p>
                      <a:pPr marL="0" algn="ctr" defTabSz="457200" rtl="0" eaLnBrk="1" fontAlgn="b" latinLnBrk="0" hangingPunct="1"/>
                      <a:r>
                        <a:rPr lang="it-IT" sz="1400" b="0" i="0" u="none" strike="noStrike" kern="1200" dirty="0">
                          <a:solidFill>
                            <a:srgbClr val="000000"/>
                          </a:solidFill>
                          <a:latin typeface="Arial" pitchFamily="34" charset="0"/>
                          <a:ea typeface="+mn-ea"/>
                          <a:cs typeface="Arial" pitchFamily="34" charset="0"/>
                        </a:rPr>
                        <a:t>6,8</a:t>
                      </a:r>
                    </a:p>
                  </a:txBody>
                  <a:tcPr anchor="ctr">
                    <a:solidFill>
                      <a:srgbClr val="D0D8E8"/>
                    </a:solidFill>
                  </a:tcPr>
                </a:tc>
                <a:tc>
                  <a:txBody>
                    <a:bodyPr/>
                    <a:lstStyle/>
                    <a:p>
                      <a:pPr marL="0" algn="ctr" defTabSz="457200" rtl="0" eaLnBrk="1" fontAlgn="b" latinLnBrk="0" hangingPunct="1"/>
                      <a:r>
                        <a:rPr lang="it-IT" sz="1400" b="0" i="0" u="none" strike="noStrike" kern="1200" dirty="0">
                          <a:solidFill>
                            <a:srgbClr val="000000"/>
                          </a:solidFill>
                          <a:latin typeface="Arial" pitchFamily="34" charset="0"/>
                          <a:ea typeface="+mn-ea"/>
                          <a:cs typeface="Arial" pitchFamily="34" charset="0"/>
                        </a:rPr>
                        <a:t>22,5</a:t>
                      </a:r>
                    </a:p>
                  </a:txBody>
                  <a:tcPr anchor="ctr">
                    <a:solidFill>
                      <a:srgbClr val="D0D8E8"/>
                    </a:solidFill>
                  </a:tcPr>
                </a:tc>
              </a:tr>
              <a:tr h="243840">
                <a:tc vMerge="1">
                  <a:txBody>
                    <a:bodyPr/>
                    <a:lstStyle/>
                    <a:p>
                      <a:pPr algn="l" fontAlgn="b"/>
                      <a:endParaRPr lang="it-IT" sz="1600" b="1" i="0" u="none" strike="noStrike" kern="1200" dirty="0">
                        <a:solidFill>
                          <a:srgbClr val="000000"/>
                        </a:solidFill>
                        <a:latin typeface="+mn-lt"/>
                        <a:ea typeface="+mn-ea"/>
                        <a:cs typeface="+mn-cs"/>
                      </a:endParaRPr>
                    </a:p>
                  </a:txBody>
                  <a:tcPr anchor="ctr"/>
                </a:tc>
                <a:tc>
                  <a:txBody>
                    <a:bodyPr/>
                    <a:lstStyle/>
                    <a:p>
                      <a:pPr algn="l" fontAlgn="b"/>
                      <a:r>
                        <a:rPr lang="it-IT" sz="1400" b="0" i="0" u="none" strike="noStrike" dirty="0">
                          <a:solidFill>
                            <a:srgbClr val="000000"/>
                          </a:solidFill>
                          <a:latin typeface="Arial" pitchFamily="34" charset="0"/>
                          <a:cs typeface="Arial" pitchFamily="34" charset="0"/>
                        </a:rPr>
                        <a:t>Fondi Pensione, Casse, Assicurazioni</a:t>
                      </a:r>
                    </a:p>
                  </a:txBody>
                  <a:tcPr anchor="ctr">
                    <a:lnB w="12700" cap="flat" cmpd="sng" algn="ctr">
                      <a:solidFill>
                        <a:schemeClr val="tx1"/>
                      </a:solidFill>
                      <a:prstDash val="solid"/>
                      <a:round/>
                      <a:headEnd type="none" w="med" len="med"/>
                      <a:tailEnd type="none" w="med" len="med"/>
                    </a:lnB>
                    <a:solidFill>
                      <a:srgbClr val="D0D8E8"/>
                    </a:solidFill>
                  </a:tcPr>
                </a:tc>
                <a:tc>
                  <a:txBody>
                    <a:bodyPr/>
                    <a:lstStyle/>
                    <a:p>
                      <a:pPr marL="0" algn="ctr" defTabSz="457200" rtl="0" eaLnBrk="1" fontAlgn="b" latinLnBrk="0" hangingPunct="1"/>
                      <a:r>
                        <a:rPr lang="it-IT" sz="1400" b="0" i="0" u="none" strike="noStrike" kern="1200" dirty="0">
                          <a:solidFill>
                            <a:srgbClr val="000000"/>
                          </a:solidFill>
                          <a:latin typeface="Arial" pitchFamily="34" charset="0"/>
                          <a:ea typeface="+mn-ea"/>
                          <a:cs typeface="Arial" pitchFamily="34" charset="0"/>
                        </a:rPr>
                        <a:t>1,6</a:t>
                      </a:r>
                    </a:p>
                  </a:txBody>
                  <a:tcPr anchor="ctr">
                    <a:lnB w="12700" cap="flat" cmpd="sng" algn="ctr">
                      <a:solidFill>
                        <a:schemeClr val="tx1"/>
                      </a:solidFill>
                      <a:prstDash val="solid"/>
                      <a:round/>
                      <a:headEnd type="none" w="med" len="med"/>
                      <a:tailEnd type="none" w="med" len="med"/>
                    </a:lnB>
                    <a:solidFill>
                      <a:srgbClr val="D0D8E8"/>
                    </a:solidFill>
                  </a:tcPr>
                </a:tc>
                <a:tc>
                  <a:txBody>
                    <a:bodyPr/>
                    <a:lstStyle/>
                    <a:p>
                      <a:pPr marL="0" algn="ctr" defTabSz="457200" rtl="0" eaLnBrk="1" fontAlgn="b" latinLnBrk="0" hangingPunct="1"/>
                      <a:r>
                        <a:rPr lang="it-IT" sz="1400" b="0" i="0" u="none" strike="noStrike" kern="1200" dirty="0">
                          <a:solidFill>
                            <a:srgbClr val="000000"/>
                          </a:solidFill>
                          <a:latin typeface="Arial" pitchFamily="34" charset="0"/>
                          <a:ea typeface="+mn-ea"/>
                          <a:cs typeface="Arial" pitchFamily="34" charset="0"/>
                        </a:rPr>
                        <a:t>2,3</a:t>
                      </a:r>
                    </a:p>
                  </a:txBody>
                  <a:tcPr anchor="ctr">
                    <a:lnB w="12700" cap="flat" cmpd="sng" algn="ctr">
                      <a:solidFill>
                        <a:schemeClr val="tx1"/>
                      </a:solidFill>
                      <a:prstDash val="solid"/>
                      <a:round/>
                      <a:headEnd type="none" w="med" len="med"/>
                      <a:tailEnd type="none" w="med" len="med"/>
                    </a:lnB>
                    <a:solidFill>
                      <a:srgbClr val="D0D8E8"/>
                    </a:solidFill>
                  </a:tcPr>
                </a:tc>
                <a:tc>
                  <a:txBody>
                    <a:bodyPr/>
                    <a:lstStyle/>
                    <a:p>
                      <a:pPr marL="0" algn="ctr" defTabSz="457200" rtl="0" eaLnBrk="1" fontAlgn="b" latinLnBrk="0" hangingPunct="1"/>
                      <a:r>
                        <a:rPr lang="it-IT" sz="1400" b="0" i="0" u="none" strike="noStrike" kern="1200" dirty="0">
                          <a:solidFill>
                            <a:srgbClr val="000000"/>
                          </a:solidFill>
                          <a:latin typeface="Arial" pitchFamily="34" charset="0"/>
                          <a:ea typeface="+mn-ea"/>
                          <a:cs typeface="Arial" pitchFamily="34" charset="0"/>
                        </a:rPr>
                        <a:t>3,1</a:t>
                      </a:r>
                    </a:p>
                  </a:txBody>
                  <a:tcPr anchor="ctr">
                    <a:lnB w="12700" cap="flat" cmpd="sng" algn="ctr">
                      <a:solidFill>
                        <a:schemeClr val="tx1"/>
                      </a:solidFill>
                      <a:prstDash val="solid"/>
                      <a:round/>
                      <a:headEnd type="none" w="med" len="med"/>
                      <a:tailEnd type="none" w="med" len="med"/>
                    </a:lnB>
                    <a:solidFill>
                      <a:srgbClr val="D0D8E8"/>
                    </a:solidFill>
                  </a:tcPr>
                </a:tc>
                <a:tc>
                  <a:txBody>
                    <a:bodyPr/>
                    <a:lstStyle/>
                    <a:p>
                      <a:pPr marL="0" algn="ctr" defTabSz="457200" rtl="0" eaLnBrk="1" fontAlgn="b" latinLnBrk="0" hangingPunct="1"/>
                      <a:r>
                        <a:rPr lang="it-IT" sz="1400" b="0" i="0" u="none" strike="noStrike" kern="1200" dirty="0">
                          <a:solidFill>
                            <a:srgbClr val="000000"/>
                          </a:solidFill>
                          <a:latin typeface="Arial" pitchFamily="34" charset="0"/>
                          <a:ea typeface="+mn-ea"/>
                          <a:cs typeface="Arial" pitchFamily="34" charset="0"/>
                        </a:rPr>
                        <a:t>3,9</a:t>
                      </a:r>
                    </a:p>
                  </a:txBody>
                  <a:tcPr anchor="ctr">
                    <a:lnB w="12700" cap="flat" cmpd="sng" algn="ctr">
                      <a:solidFill>
                        <a:schemeClr val="tx1"/>
                      </a:solidFill>
                      <a:prstDash val="solid"/>
                      <a:round/>
                      <a:headEnd type="none" w="med" len="med"/>
                      <a:tailEnd type="none" w="med" len="med"/>
                    </a:lnB>
                    <a:solidFill>
                      <a:srgbClr val="D0D8E8"/>
                    </a:solidFill>
                  </a:tcPr>
                </a:tc>
                <a:tc>
                  <a:txBody>
                    <a:bodyPr/>
                    <a:lstStyle/>
                    <a:p>
                      <a:pPr marL="0" algn="ctr" defTabSz="457200" rtl="0" eaLnBrk="1" fontAlgn="b" latinLnBrk="0" hangingPunct="1"/>
                      <a:r>
                        <a:rPr lang="it-IT" sz="1400" b="0" i="0" u="none" strike="noStrike" kern="1200" dirty="0">
                          <a:solidFill>
                            <a:srgbClr val="000000"/>
                          </a:solidFill>
                          <a:latin typeface="Arial" pitchFamily="34" charset="0"/>
                          <a:ea typeface="+mn-ea"/>
                          <a:cs typeface="Arial" pitchFamily="34" charset="0"/>
                        </a:rPr>
                        <a:t>4,7</a:t>
                      </a:r>
                    </a:p>
                  </a:txBody>
                  <a:tcPr anchor="ctr">
                    <a:lnB w="12700" cap="flat" cmpd="sng" algn="ctr">
                      <a:solidFill>
                        <a:schemeClr val="tx1"/>
                      </a:solidFill>
                      <a:prstDash val="solid"/>
                      <a:round/>
                      <a:headEnd type="none" w="med" len="med"/>
                      <a:tailEnd type="none" w="med" len="med"/>
                    </a:lnB>
                    <a:solidFill>
                      <a:srgbClr val="D0D8E8"/>
                    </a:solidFill>
                  </a:tcPr>
                </a:tc>
                <a:tc>
                  <a:txBody>
                    <a:bodyPr/>
                    <a:lstStyle/>
                    <a:p>
                      <a:pPr marL="0" algn="ctr" defTabSz="457200" rtl="0" eaLnBrk="1" fontAlgn="b" latinLnBrk="0" hangingPunct="1"/>
                      <a:r>
                        <a:rPr lang="it-IT" sz="1400" b="0" i="0" u="none" strike="noStrike" kern="1200" dirty="0">
                          <a:solidFill>
                            <a:srgbClr val="000000"/>
                          </a:solidFill>
                          <a:latin typeface="Arial" pitchFamily="34" charset="0"/>
                          <a:ea typeface="+mn-ea"/>
                          <a:cs typeface="Arial" pitchFamily="34" charset="0"/>
                        </a:rPr>
                        <a:t>15,6</a:t>
                      </a:r>
                    </a:p>
                  </a:txBody>
                  <a:tcPr anchor="ctr">
                    <a:lnB w="12700" cap="flat" cmpd="sng" algn="ctr">
                      <a:solidFill>
                        <a:schemeClr val="tx1"/>
                      </a:solidFill>
                      <a:prstDash val="solid"/>
                      <a:round/>
                      <a:headEnd type="none" w="med" len="med"/>
                      <a:tailEnd type="none" w="med" len="med"/>
                    </a:lnB>
                    <a:solidFill>
                      <a:srgbClr val="D0D8E8"/>
                    </a:solidFill>
                  </a:tcPr>
                </a:tc>
              </a:tr>
              <a:tr h="243840">
                <a:tc>
                  <a:txBody>
                    <a:bodyPr/>
                    <a:lstStyle/>
                    <a:p>
                      <a:pPr algn="l" fontAlgn="b"/>
                      <a:r>
                        <a:rPr lang="it-IT" sz="1400" b="1" i="0" u="none" strike="noStrike" dirty="0" smtClean="0">
                          <a:solidFill>
                            <a:srgbClr val="000000"/>
                          </a:solidFill>
                          <a:latin typeface="Arial" pitchFamily="34" charset="0"/>
                          <a:cs typeface="Arial" pitchFamily="34" charset="0"/>
                        </a:rPr>
                        <a:t>Totale risorse</a:t>
                      </a:r>
                      <a:endParaRPr lang="it-IT" sz="1400" b="1" i="0" u="none" strike="noStrike" dirty="0">
                        <a:solidFill>
                          <a:srgbClr val="000000"/>
                        </a:solidFill>
                        <a:latin typeface="Arial" pitchFamily="34" charset="0"/>
                        <a:cs typeface="Arial" pitchFamily="34" charset="0"/>
                      </a:endParaRPr>
                    </a:p>
                  </a:txBody>
                  <a:tcPr anchor="ctr">
                    <a:lnT w="12700" cap="flat" cmpd="sng" algn="ctr">
                      <a:solidFill>
                        <a:schemeClr val="tx1"/>
                      </a:solidFill>
                      <a:prstDash val="solid"/>
                      <a:round/>
                      <a:headEnd type="none" w="med" len="med"/>
                      <a:tailEnd type="none" w="med" len="med"/>
                    </a:lnT>
                    <a:solidFill>
                      <a:srgbClr val="E9EDF4"/>
                    </a:solidFill>
                  </a:tcPr>
                </a:tc>
                <a:tc>
                  <a:txBody>
                    <a:bodyPr/>
                    <a:lstStyle/>
                    <a:p>
                      <a:pPr algn="l"/>
                      <a:endParaRPr lang="it-IT" sz="1400" dirty="0">
                        <a:latin typeface="Arial" pitchFamily="34" charset="0"/>
                        <a:cs typeface="Arial" pitchFamily="34" charset="0"/>
                      </a:endParaRPr>
                    </a:p>
                  </a:txBody>
                  <a:tcPr anchor="ctr">
                    <a:lnT w="12700" cap="flat" cmpd="sng" algn="ctr">
                      <a:solidFill>
                        <a:schemeClr val="tx1"/>
                      </a:solidFill>
                      <a:prstDash val="solid"/>
                      <a:round/>
                      <a:headEnd type="none" w="med" len="med"/>
                      <a:tailEnd type="none" w="med" len="med"/>
                    </a:lnT>
                    <a:solidFill>
                      <a:srgbClr val="E9EDF4"/>
                    </a:solidFill>
                  </a:tcPr>
                </a:tc>
                <a:tc>
                  <a:txBody>
                    <a:bodyPr/>
                    <a:lstStyle/>
                    <a:p>
                      <a:pPr marL="0" algn="ctr" defTabSz="457200" rtl="0" eaLnBrk="1" fontAlgn="b" latinLnBrk="0" hangingPunct="1"/>
                      <a:r>
                        <a:rPr lang="it-IT" sz="1400" b="1" i="0" u="none" strike="noStrike" kern="1200" dirty="0" smtClean="0">
                          <a:solidFill>
                            <a:srgbClr val="000000"/>
                          </a:solidFill>
                          <a:latin typeface="Arial" pitchFamily="34" charset="0"/>
                          <a:ea typeface="+mn-ea"/>
                          <a:cs typeface="Arial" pitchFamily="34" charset="0"/>
                        </a:rPr>
                        <a:t>16,1</a:t>
                      </a:r>
                      <a:endParaRPr lang="it-IT" sz="1400" b="1" i="0" u="none" strike="noStrike" kern="1200" dirty="0">
                        <a:solidFill>
                          <a:srgbClr val="000000"/>
                        </a:solidFill>
                        <a:latin typeface="Arial" pitchFamily="34" charset="0"/>
                        <a:ea typeface="+mn-ea"/>
                        <a:cs typeface="Arial" pitchFamily="34" charset="0"/>
                      </a:endParaRPr>
                    </a:p>
                  </a:txBody>
                  <a:tcPr anchor="ctr">
                    <a:lnT w="12700" cap="flat" cmpd="sng" algn="ctr">
                      <a:solidFill>
                        <a:schemeClr val="tx1"/>
                      </a:solidFill>
                      <a:prstDash val="solid"/>
                      <a:round/>
                      <a:headEnd type="none" w="med" len="med"/>
                      <a:tailEnd type="none" w="med" len="med"/>
                    </a:lnT>
                    <a:solidFill>
                      <a:srgbClr val="E9EDF4"/>
                    </a:solidFill>
                  </a:tcPr>
                </a:tc>
                <a:tc>
                  <a:txBody>
                    <a:bodyPr/>
                    <a:lstStyle/>
                    <a:p>
                      <a:pPr marL="0" algn="ctr" defTabSz="457200" rtl="0" eaLnBrk="1" fontAlgn="b" latinLnBrk="0" hangingPunct="1"/>
                      <a:r>
                        <a:rPr lang="it-IT" sz="1400" b="1" i="0" u="none" strike="noStrike" kern="1200" dirty="0" smtClean="0">
                          <a:solidFill>
                            <a:srgbClr val="000000"/>
                          </a:solidFill>
                          <a:latin typeface="Arial" pitchFamily="34" charset="0"/>
                          <a:ea typeface="+mn-ea"/>
                          <a:cs typeface="Arial" pitchFamily="34" charset="0"/>
                        </a:rPr>
                        <a:t>35,3</a:t>
                      </a:r>
                      <a:endParaRPr lang="it-IT" sz="1400" b="1" i="0" u="none" strike="noStrike" kern="1200" dirty="0">
                        <a:solidFill>
                          <a:srgbClr val="000000"/>
                        </a:solidFill>
                        <a:latin typeface="Arial" pitchFamily="34" charset="0"/>
                        <a:ea typeface="+mn-ea"/>
                        <a:cs typeface="Arial" pitchFamily="34" charset="0"/>
                      </a:endParaRPr>
                    </a:p>
                  </a:txBody>
                  <a:tcPr anchor="ctr">
                    <a:lnT w="12700" cap="flat" cmpd="sng" algn="ctr">
                      <a:solidFill>
                        <a:schemeClr val="tx1"/>
                      </a:solidFill>
                      <a:prstDash val="solid"/>
                      <a:round/>
                      <a:headEnd type="none" w="med" len="med"/>
                      <a:tailEnd type="none" w="med" len="med"/>
                    </a:lnT>
                    <a:solidFill>
                      <a:srgbClr val="E9EDF4"/>
                    </a:solidFill>
                  </a:tcPr>
                </a:tc>
                <a:tc>
                  <a:txBody>
                    <a:bodyPr/>
                    <a:lstStyle/>
                    <a:p>
                      <a:pPr marL="0" algn="ctr" defTabSz="457200" rtl="0" eaLnBrk="1" fontAlgn="b" latinLnBrk="0" hangingPunct="1"/>
                      <a:r>
                        <a:rPr lang="it-IT" sz="1400" b="1" i="0" u="none" strike="noStrike" kern="1200" dirty="0">
                          <a:solidFill>
                            <a:srgbClr val="000000"/>
                          </a:solidFill>
                          <a:latin typeface="Arial" pitchFamily="34" charset="0"/>
                          <a:ea typeface="+mn-ea"/>
                          <a:cs typeface="Arial" pitchFamily="34" charset="0"/>
                        </a:rPr>
                        <a:t>52,7</a:t>
                      </a:r>
                    </a:p>
                  </a:txBody>
                  <a:tcPr anchor="ctr">
                    <a:lnT w="12700" cap="flat" cmpd="sng" algn="ctr">
                      <a:solidFill>
                        <a:schemeClr val="tx1"/>
                      </a:solidFill>
                      <a:prstDash val="solid"/>
                      <a:round/>
                      <a:headEnd type="none" w="med" len="med"/>
                      <a:tailEnd type="none" w="med" len="med"/>
                    </a:lnT>
                    <a:solidFill>
                      <a:srgbClr val="E9EDF4"/>
                    </a:solidFill>
                  </a:tcPr>
                </a:tc>
                <a:tc>
                  <a:txBody>
                    <a:bodyPr/>
                    <a:lstStyle/>
                    <a:p>
                      <a:pPr marL="0" algn="ctr" defTabSz="457200" rtl="0" eaLnBrk="1" fontAlgn="b" latinLnBrk="0" hangingPunct="1"/>
                      <a:r>
                        <a:rPr lang="it-IT" sz="1400" b="1" i="0" u="none" strike="noStrike" kern="1200" dirty="0">
                          <a:solidFill>
                            <a:srgbClr val="000000"/>
                          </a:solidFill>
                          <a:latin typeface="Arial" pitchFamily="34" charset="0"/>
                          <a:ea typeface="+mn-ea"/>
                          <a:cs typeface="Arial" pitchFamily="34" charset="0"/>
                        </a:rPr>
                        <a:t>66,4</a:t>
                      </a:r>
                    </a:p>
                  </a:txBody>
                  <a:tcPr anchor="ctr">
                    <a:lnT w="12700" cap="flat" cmpd="sng" algn="ctr">
                      <a:solidFill>
                        <a:schemeClr val="tx1"/>
                      </a:solidFill>
                      <a:prstDash val="solid"/>
                      <a:round/>
                      <a:headEnd type="none" w="med" len="med"/>
                      <a:tailEnd type="none" w="med" len="med"/>
                    </a:lnT>
                    <a:solidFill>
                      <a:srgbClr val="E9EDF4"/>
                    </a:solidFill>
                  </a:tcPr>
                </a:tc>
                <a:tc>
                  <a:txBody>
                    <a:bodyPr/>
                    <a:lstStyle/>
                    <a:p>
                      <a:pPr marL="0" algn="ctr" defTabSz="457200" rtl="0" eaLnBrk="1" fontAlgn="b" latinLnBrk="0" hangingPunct="1"/>
                      <a:r>
                        <a:rPr lang="it-IT" sz="1400" b="1" i="0" u="none" strike="noStrike" kern="1200" dirty="0">
                          <a:solidFill>
                            <a:srgbClr val="000000"/>
                          </a:solidFill>
                          <a:latin typeface="Arial" pitchFamily="34" charset="0"/>
                          <a:ea typeface="+mn-ea"/>
                          <a:cs typeface="Arial" pitchFamily="34" charset="0"/>
                        </a:rPr>
                        <a:t>81,0</a:t>
                      </a:r>
                    </a:p>
                  </a:txBody>
                  <a:tcPr anchor="ctr">
                    <a:lnT w="12700" cap="flat" cmpd="sng" algn="ctr">
                      <a:solidFill>
                        <a:schemeClr val="tx1"/>
                      </a:solidFill>
                      <a:prstDash val="solid"/>
                      <a:round/>
                      <a:headEnd type="none" w="med" len="med"/>
                      <a:tailEnd type="none" w="med" len="med"/>
                    </a:lnT>
                    <a:solidFill>
                      <a:srgbClr val="E9EDF4"/>
                    </a:solidFill>
                  </a:tcPr>
                </a:tc>
                <a:tc>
                  <a:txBody>
                    <a:bodyPr/>
                    <a:lstStyle/>
                    <a:p>
                      <a:pPr marL="0" algn="ctr" defTabSz="457200" rtl="0" eaLnBrk="1" fontAlgn="b" latinLnBrk="0" hangingPunct="1"/>
                      <a:r>
                        <a:rPr lang="it-IT" sz="1400" b="1" i="0" u="none" strike="noStrike" kern="1200" dirty="0" smtClean="0">
                          <a:solidFill>
                            <a:srgbClr val="000000"/>
                          </a:solidFill>
                          <a:latin typeface="Arial" pitchFamily="34" charset="0"/>
                          <a:ea typeface="+mn-ea"/>
                          <a:cs typeface="Arial" pitchFamily="34" charset="0"/>
                        </a:rPr>
                        <a:t>251,5</a:t>
                      </a:r>
                      <a:endParaRPr lang="it-IT" sz="1400" b="1" i="0" u="none" strike="noStrike" kern="1200" dirty="0">
                        <a:solidFill>
                          <a:srgbClr val="000000"/>
                        </a:solidFill>
                        <a:latin typeface="Arial" pitchFamily="34" charset="0"/>
                        <a:ea typeface="+mn-ea"/>
                        <a:cs typeface="Arial" pitchFamily="34" charset="0"/>
                      </a:endParaRPr>
                    </a:p>
                  </a:txBody>
                  <a:tcPr anchor="ctr">
                    <a:lnT w="12700" cap="flat" cmpd="sng" algn="ctr">
                      <a:solidFill>
                        <a:schemeClr val="tx1"/>
                      </a:solidFill>
                      <a:prstDash val="solid"/>
                      <a:round/>
                      <a:headEnd type="none" w="med" len="med"/>
                      <a:tailEnd type="none" w="med" len="med"/>
                    </a:lnT>
                    <a:solidFill>
                      <a:srgbClr val="E9EDF4"/>
                    </a:solidFill>
                  </a:tcPr>
                </a:tc>
              </a:tr>
            </a:tbl>
          </a:graphicData>
        </a:graphic>
      </p:graphicFrame>
      <p:sp>
        <p:nvSpPr>
          <p:cNvPr id="8" name="CasellaDiTesto 7"/>
          <p:cNvSpPr txBox="1"/>
          <p:nvPr/>
        </p:nvSpPr>
        <p:spPr>
          <a:xfrm>
            <a:off x="4" y="5931505"/>
            <a:ext cx="9132277" cy="461665"/>
          </a:xfrm>
          <a:prstGeom prst="rect">
            <a:avLst/>
          </a:prstGeom>
          <a:noFill/>
        </p:spPr>
        <p:txBody>
          <a:bodyPr wrap="square" rtlCol="0">
            <a:spAutoFit/>
          </a:bodyPr>
          <a:lstStyle/>
          <a:p>
            <a:pPr algn="r"/>
            <a:r>
              <a:rPr lang="it-IT" sz="1200" baseline="30000" dirty="0" smtClean="0">
                <a:latin typeface="Arial" pitchFamily="34" charset="0"/>
                <a:cs typeface="Arial" pitchFamily="34" charset="0"/>
              </a:rPr>
              <a:t>1</a:t>
            </a:r>
            <a:r>
              <a:rPr lang="it-IT" sz="1200" dirty="0" smtClean="0">
                <a:latin typeface="Arial" pitchFamily="34" charset="0"/>
                <a:cs typeface="Arial" pitchFamily="34" charset="0"/>
              </a:rPr>
              <a:t> 1,0% di risparmi addizionali all'anno, su 350 </a:t>
            </a:r>
            <a:r>
              <a:rPr lang="it-IT" sz="1200" dirty="0" err="1" smtClean="0">
                <a:latin typeface="Arial" pitchFamily="34" charset="0"/>
                <a:cs typeface="Arial" pitchFamily="34" charset="0"/>
              </a:rPr>
              <a:t>mld</a:t>
            </a:r>
            <a:r>
              <a:rPr lang="it-IT" sz="1200" dirty="0" smtClean="0">
                <a:latin typeface="Arial" pitchFamily="34" charset="0"/>
                <a:cs typeface="Arial" pitchFamily="34" charset="0"/>
              </a:rPr>
              <a:t> di euro di spesa "aggredibili".</a:t>
            </a:r>
          </a:p>
          <a:p>
            <a:pPr algn="r"/>
            <a:r>
              <a:rPr lang="it-IT" sz="1200" dirty="0" smtClean="0">
                <a:latin typeface="Arial" pitchFamily="34" charset="0"/>
                <a:cs typeface="Arial" pitchFamily="34" charset="0"/>
              </a:rPr>
              <a:t> </a:t>
            </a:r>
            <a:r>
              <a:rPr lang="it-IT" sz="1200" baseline="30000" dirty="0" smtClean="0">
                <a:latin typeface="Arial" pitchFamily="34" charset="0"/>
                <a:cs typeface="Arial" pitchFamily="34" charset="0"/>
              </a:rPr>
              <a:t>2</a:t>
            </a:r>
            <a:r>
              <a:rPr lang="it-IT" sz="1200" dirty="0" smtClean="0">
                <a:latin typeface="Arial" pitchFamily="34" charset="0"/>
                <a:cs typeface="Arial" pitchFamily="34" charset="0"/>
              </a:rPr>
              <a:t> 15 </a:t>
            </a:r>
            <a:r>
              <a:rPr lang="it-IT" sz="1200" dirty="0" err="1" smtClean="0">
                <a:latin typeface="Arial" pitchFamily="34" charset="0"/>
                <a:cs typeface="Arial" pitchFamily="34" charset="0"/>
              </a:rPr>
              <a:t>mld</a:t>
            </a:r>
            <a:r>
              <a:rPr lang="it-IT" sz="1200" dirty="0" smtClean="0">
                <a:latin typeface="Arial" pitchFamily="34" charset="0"/>
                <a:cs typeface="Arial" pitchFamily="34" charset="0"/>
              </a:rPr>
              <a:t> di recupero a regime. </a:t>
            </a:r>
            <a:r>
              <a:rPr lang="it-IT" sz="1200" baseline="30000" dirty="0" smtClean="0">
                <a:latin typeface="Arial" pitchFamily="34" charset="0"/>
                <a:cs typeface="Arial" pitchFamily="34" charset="0"/>
              </a:rPr>
              <a:t>3</a:t>
            </a:r>
            <a:r>
              <a:rPr lang="it-IT" sz="1200" dirty="0" smtClean="0">
                <a:latin typeface="Arial" pitchFamily="34" charset="0"/>
                <a:cs typeface="Arial" pitchFamily="34" charset="0"/>
              </a:rPr>
              <a:t> Inclusa la vendita di 1/3 della parte disponibile.</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617219" y="169476"/>
            <a:ext cx="7987229" cy="523220"/>
          </a:xfrm>
          <a:prstGeom prst="rect">
            <a:avLst/>
          </a:prstGeom>
          <a:noFill/>
        </p:spPr>
        <p:txBody>
          <a:bodyPr wrap="square" rtlCol="0">
            <a:spAutoFit/>
          </a:bodyPr>
          <a:lstStyle/>
          <a:p>
            <a:pPr algn="r"/>
            <a:r>
              <a:rPr lang="it-IT" sz="2800" dirty="0" smtClean="0">
                <a:solidFill>
                  <a:srgbClr val="002060"/>
                </a:solidFill>
                <a:latin typeface="Arial" pitchFamily="34" charset="0"/>
                <a:cs typeface="Arial" pitchFamily="34" charset="0"/>
              </a:rPr>
              <a:t>Gli impieghi riclassificati</a:t>
            </a:r>
            <a:endParaRPr lang="it-IT" sz="2800" dirty="0">
              <a:solidFill>
                <a:srgbClr val="002060"/>
              </a:solidFill>
              <a:latin typeface="Arial" pitchFamily="34" charset="0"/>
              <a:cs typeface="Arial" pitchFamily="34" charset="0"/>
            </a:endParaRPr>
          </a:p>
        </p:txBody>
      </p:sp>
      <p:sp>
        <p:nvSpPr>
          <p:cNvPr id="5" name="Segnaposto numero diapositiva 4"/>
          <p:cNvSpPr>
            <a:spLocks noGrp="1"/>
          </p:cNvSpPr>
          <p:nvPr>
            <p:ph type="sldNum" sz="quarter" idx="12"/>
          </p:nvPr>
        </p:nvSpPr>
        <p:spPr/>
        <p:txBody>
          <a:bodyPr/>
          <a:lstStyle/>
          <a:p>
            <a:fld id="{7130D7A0-98CD-4E2C-8C77-B84C45B0A601}" type="slidenum">
              <a:rPr lang="it-IT" smtClean="0"/>
              <a:pPr/>
              <a:t>13</a:t>
            </a:fld>
            <a:endParaRPr lang="it-IT"/>
          </a:p>
        </p:txBody>
      </p:sp>
      <p:sp>
        <p:nvSpPr>
          <p:cNvPr id="7" name="CasellaDiTesto 6"/>
          <p:cNvSpPr txBox="1"/>
          <p:nvPr/>
        </p:nvSpPr>
        <p:spPr>
          <a:xfrm>
            <a:off x="4" y="5558936"/>
            <a:ext cx="9132277" cy="830997"/>
          </a:xfrm>
          <a:prstGeom prst="rect">
            <a:avLst/>
          </a:prstGeom>
          <a:noFill/>
        </p:spPr>
        <p:txBody>
          <a:bodyPr wrap="square" rtlCol="0">
            <a:spAutoFit/>
          </a:bodyPr>
          <a:lstStyle/>
          <a:p>
            <a:pPr algn="r"/>
            <a:r>
              <a:rPr lang="it-IT" sz="1200" baseline="30000" dirty="0" smtClean="0">
                <a:latin typeface="Arial" pitchFamily="34" charset="0"/>
                <a:cs typeface="Arial" pitchFamily="34" charset="0"/>
              </a:rPr>
              <a:t>1</a:t>
            </a:r>
            <a:r>
              <a:rPr lang="it-IT" sz="1200" dirty="0" smtClean="0">
                <a:latin typeface="Arial" pitchFamily="34" charset="0"/>
                <a:cs typeface="Arial" pitchFamily="34" charset="0"/>
              </a:rPr>
              <a:t> Mobilità, logistica, comunicazioni. </a:t>
            </a:r>
            <a:r>
              <a:rPr lang="it-IT" sz="1200" baseline="30000" dirty="0" smtClean="0">
                <a:latin typeface="Arial" pitchFamily="34" charset="0"/>
                <a:cs typeface="Arial" pitchFamily="34" charset="0"/>
              </a:rPr>
              <a:t>2 </a:t>
            </a:r>
            <a:r>
              <a:rPr lang="it-IT" sz="1200" dirty="0" smtClean="0">
                <a:latin typeface="Arial" pitchFamily="34" charset="0"/>
                <a:cs typeface="Arial" pitchFamily="34" charset="0"/>
              </a:rPr>
              <a:t>Interventi e infrastrutture per ambiente, territorio, energia. </a:t>
            </a:r>
            <a:r>
              <a:rPr lang="it-IT" sz="1200" baseline="30000" dirty="0" smtClean="0">
                <a:latin typeface="Arial" pitchFamily="34" charset="0"/>
                <a:cs typeface="Arial" pitchFamily="34" charset="0"/>
              </a:rPr>
              <a:t>3 </a:t>
            </a:r>
            <a:r>
              <a:rPr lang="it-IT" sz="1200" dirty="0" smtClean="0">
                <a:latin typeface="Arial" pitchFamily="34" charset="0"/>
                <a:cs typeface="Arial" pitchFamily="34" charset="0"/>
              </a:rPr>
              <a:t>Infrastrutture, ricerca e innovazione, formazione. </a:t>
            </a:r>
            <a:r>
              <a:rPr lang="it-IT" sz="1200" baseline="30000" dirty="0" smtClean="0">
                <a:latin typeface="Arial" pitchFamily="34" charset="0"/>
                <a:cs typeface="Arial" pitchFamily="34" charset="0"/>
              </a:rPr>
              <a:t>4</a:t>
            </a:r>
            <a:r>
              <a:rPr lang="it-IT" sz="1200" dirty="0" smtClean="0">
                <a:latin typeface="Arial" pitchFamily="34" charset="0"/>
                <a:cs typeface="Arial" pitchFamily="34" charset="0"/>
              </a:rPr>
              <a:t> Crescita dimensionale, rafforzamento struttura finanziaria imprese. </a:t>
            </a:r>
            <a:r>
              <a:rPr lang="it-IT" sz="1200" baseline="30000" dirty="0" smtClean="0">
                <a:latin typeface="Arial" pitchFamily="34" charset="0"/>
                <a:cs typeface="Arial" pitchFamily="34" charset="0"/>
              </a:rPr>
              <a:t>5 </a:t>
            </a:r>
            <a:r>
              <a:rPr lang="it-IT" sz="1200" dirty="0" smtClean="0">
                <a:latin typeface="Arial" pitchFamily="34" charset="0"/>
                <a:cs typeface="Arial" pitchFamily="34" charset="0"/>
              </a:rPr>
              <a:t>Credito di imposta investimenti nel Mezzogiorno. </a:t>
            </a:r>
          </a:p>
          <a:p>
            <a:pPr algn="r"/>
            <a:r>
              <a:rPr lang="it-IT" sz="1200" baseline="30000" dirty="0" smtClean="0">
                <a:latin typeface="Arial" pitchFamily="34" charset="0"/>
                <a:cs typeface="Arial" pitchFamily="34" charset="0"/>
              </a:rPr>
              <a:t>6</a:t>
            </a:r>
            <a:r>
              <a:rPr lang="it-IT" sz="1200" dirty="0" smtClean="0">
                <a:latin typeface="Arial" pitchFamily="34" charset="0"/>
                <a:cs typeface="Arial" pitchFamily="34" charset="0"/>
              </a:rPr>
              <a:t> Sanità/previdenza complementare, promozione </a:t>
            </a:r>
            <a:r>
              <a:rPr lang="it-IT" sz="1200" i="1" dirty="0" err="1" smtClean="0">
                <a:latin typeface="Arial" pitchFamily="34" charset="0"/>
                <a:cs typeface="Arial" pitchFamily="34" charset="0"/>
              </a:rPr>
              <a:t>Made</a:t>
            </a:r>
            <a:r>
              <a:rPr lang="it-IT" sz="1200" i="1" dirty="0" smtClean="0">
                <a:latin typeface="Arial" pitchFamily="34" charset="0"/>
                <a:cs typeface="Arial" pitchFamily="34" charset="0"/>
              </a:rPr>
              <a:t> in Italy</a:t>
            </a:r>
            <a:r>
              <a:rPr lang="it-IT" sz="1200" dirty="0" smtClean="0">
                <a:latin typeface="Arial" pitchFamily="34" charset="0"/>
                <a:cs typeface="Arial" pitchFamily="34" charset="0"/>
              </a:rPr>
              <a:t>, IVA agevolata su scarti, promozione export. </a:t>
            </a:r>
          </a:p>
          <a:p>
            <a:pPr algn="r"/>
            <a:r>
              <a:rPr lang="it-IT" sz="1200" baseline="30000" dirty="0" smtClean="0">
                <a:latin typeface="Arial" pitchFamily="34" charset="0"/>
                <a:cs typeface="Arial" pitchFamily="34" charset="0"/>
              </a:rPr>
              <a:t>7</a:t>
            </a:r>
            <a:r>
              <a:rPr lang="it-IT" sz="1200" dirty="0" smtClean="0">
                <a:latin typeface="Arial" pitchFamily="34" charset="0"/>
                <a:cs typeface="Arial" pitchFamily="34" charset="0"/>
              </a:rPr>
              <a:t> Assunzione giovani esperti in Ministeri e Agenzie fiscali; scuola e formazione; sanità. </a:t>
            </a:r>
            <a:r>
              <a:rPr lang="it-IT" sz="1200" baseline="30000" dirty="0" smtClean="0">
                <a:latin typeface="Arial" pitchFamily="34" charset="0"/>
                <a:cs typeface="Arial" pitchFamily="34" charset="0"/>
              </a:rPr>
              <a:t>8</a:t>
            </a:r>
            <a:r>
              <a:rPr lang="it-IT" sz="1200" dirty="0" smtClean="0">
                <a:latin typeface="Arial" pitchFamily="34" charset="0"/>
                <a:cs typeface="Arial" pitchFamily="34" charset="0"/>
              </a:rPr>
              <a:t> In % PIL nominale.</a:t>
            </a:r>
          </a:p>
        </p:txBody>
      </p:sp>
      <p:graphicFrame>
        <p:nvGraphicFramePr>
          <p:cNvPr id="8" name="Tabella 7"/>
          <p:cNvGraphicFramePr>
            <a:graphicFrameLocks noGrp="1"/>
          </p:cNvGraphicFramePr>
          <p:nvPr/>
        </p:nvGraphicFramePr>
        <p:xfrm>
          <a:off x="107906" y="796718"/>
          <a:ext cx="8928000" cy="4684359"/>
        </p:xfrm>
        <a:graphic>
          <a:graphicData uri="http://schemas.openxmlformats.org/drawingml/2006/table">
            <a:tbl>
              <a:tblPr firstRow="1" bandRow="1">
                <a:tableStyleId>{5C22544A-7EE6-4342-B048-85BDC9FD1C3A}</a:tableStyleId>
              </a:tblPr>
              <a:tblGrid>
                <a:gridCol w="1512000"/>
                <a:gridCol w="2736000"/>
                <a:gridCol w="792000"/>
                <a:gridCol w="792000"/>
                <a:gridCol w="792000"/>
                <a:gridCol w="792000"/>
                <a:gridCol w="792000"/>
                <a:gridCol w="720000"/>
              </a:tblGrid>
              <a:tr h="320943">
                <a:tc gridSpan="2">
                  <a:txBody>
                    <a:bodyPr/>
                    <a:lstStyle/>
                    <a:p>
                      <a:pPr algn="l" fontAlgn="b"/>
                      <a:r>
                        <a:rPr lang="it-IT" sz="1300" b="0" i="0" u="none" strike="noStrike" dirty="0">
                          <a:solidFill>
                            <a:srgbClr val="000000"/>
                          </a:solidFill>
                          <a:latin typeface="Arial" pitchFamily="34" charset="0"/>
                          <a:cs typeface="Arial" pitchFamily="34" charset="0"/>
                        </a:rPr>
                        <a:t> </a:t>
                      </a:r>
                    </a:p>
                  </a:txBody>
                  <a:tcPr anchor="b"/>
                </a:tc>
                <a:tc hMerge="1">
                  <a:txBody>
                    <a:bodyPr/>
                    <a:lstStyle/>
                    <a:p>
                      <a:endParaRPr lang="it-IT" sz="1500" dirty="0"/>
                    </a:p>
                  </a:txBody>
                  <a:tcPr anchor="b"/>
                </a:tc>
                <a:tc>
                  <a:txBody>
                    <a:bodyPr/>
                    <a:lstStyle/>
                    <a:p>
                      <a:pPr marL="0" algn="ctr" defTabSz="457200" rtl="0" eaLnBrk="1" fontAlgn="b" latinLnBrk="0" hangingPunct="1"/>
                      <a:r>
                        <a:rPr lang="it-IT" sz="1300" b="1" i="0" u="none" strike="noStrike" kern="1200" dirty="0">
                          <a:solidFill>
                            <a:schemeClr val="bg1"/>
                          </a:solidFill>
                          <a:latin typeface="Arial" pitchFamily="34" charset="0"/>
                          <a:ea typeface="+mn-ea"/>
                          <a:cs typeface="Arial" pitchFamily="34" charset="0"/>
                        </a:rPr>
                        <a:t>1 anno</a:t>
                      </a:r>
                    </a:p>
                  </a:txBody>
                  <a:tcPr anchor="ctr"/>
                </a:tc>
                <a:tc>
                  <a:txBody>
                    <a:bodyPr/>
                    <a:lstStyle/>
                    <a:p>
                      <a:pPr marL="0" algn="ctr" defTabSz="457200" rtl="0" eaLnBrk="1" fontAlgn="b" latinLnBrk="0" hangingPunct="1"/>
                      <a:r>
                        <a:rPr lang="it-IT" sz="1300" b="1" i="0" u="none" strike="noStrike" kern="1200" dirty="0">
                          <a:solidFill>
                            <a:schemeClr val="bg1"/>
                          </a:solidFill>
                          <a:latin typeface="Arial" pitchFamily="34" charset="0"/>
                          <a:ea typeface="+mn-ea"/>
                          <a:cs typeface="Arial" pitchFamily="34" charset="0"/>
                        </a:rPr>
                        <a:t>2 anno</a:t>
                      </a:r>
                    </a:p>
                  </a:txBody>
                  <a:tcPr anchor="ctr"/>
                </a:tc>
                <a:tc>
                  <a:txBody>
                    <a:bodyPr/>
                    <a:lstStyle/>
                    <a:p>
                      <a:pPr marL="0" algn="ctr" defTabSz="457200" rtl="0" eaLnBrk="1" fontAlgn="b" latinLnBrk="0" hangingPunct="1"/>
                      <a:r>
                        <a:rPr lang="it-IT" sz="1300" b="1" i="0" u="none" strike="noStrike" kern="1200" dirty="0">
                          <a:solidFill>
                            <a:schemeClr val="bg1"/>
                          </a:solidFill>
                          <a:latin typeface="Arial" pitchFamily="34" charset="0"/>
                          <a:ea typeface="+mn-ea"/>
                          <a:cs typeface="Arial" pitchFamily="34" charset="0"/>
                        </a:rPr>
                        <a:t>3 anno</a:t>
                      </a:r>
                    </a:p>
                  </a:txBody>
                  <a:tcPr anchor="ctr"/>
                </a:tc>
                <a:tc>
                  <a:txBody>
                    <a:bodyPr/>
                    <a:lstStyle/>
                    <a:p>
                      <a:pPr marL="0" algn="ctr" defTabSz="457200" rtl="0" eaLnBrk="1" fontAlgn="b" latinLnBrk="0" hangingPunct="1"/>
                      <a:r>
                        <a:rPr lang="it-IT" sz="1300" b="1" i="0" u="none" strike="noStrike" kern="1200" dirty="0">
                          <a:solidFill>
                            <a:schemeClr val="bg1"/>
                          </a:solidFill>
                          <a:latin typeface="Arial" pitchFamily="34" charset="0"/>
                          <a:ea typeface="+mn-ea"/>
                          <a:cs typeface="Arial" pitchFamily="34" charset="0"/>
                        </a:rPr>
                        <a:t>4 anno</a:t>
                      </a:r>
                    </a:p>
                  </a:txBody>
                  <a:tcPr anchor="ctr"/>
                </a:tc>
                <a:tc>
                  <a:txBody>
                    <a:bodyPr/>
                    <a:lstStyle/>
                    <a:p>
                      <a:pPr marL="0" algn="ctr" defTabSz="457200" rtl="0" eaLnBrk="1" fontAlgn="b" latinLnBrk="0" hangingPunct="1"/>
                      <a:r>
                        <a:rPr lang="it-IT" sz="1300" b="1" i="0" u="none" strike="noStrike" kern="1200" dirty="0">
                          <a:solidFill>
                            <a:schemeClr val="bg1"/>
                          </a:solidFill>
                          <a:latin typeface="Arial" pitchFamily="34" charset="0"/>
                          <a:ea typeface="+mn-ea"/>
                          <a:cs typeface="Arial" pitchFamily="34" charset="0"/>
                        </a:rPr>
                        <a:t>5 anno</a:t>
                      </a:r>
                    </a:p>
                  </a:txBody>
                  <a:tcPr anchor="ctr"/>
                </a:tc>
                <a:tc>
                  <a:txBody>
                    <a:bodyPr/>
                    <a:lstStyle/>
                    <a:p>
                      <a:pPr marL="0" algn="ctr" defTabSz="457200" rtl="0" eaLnBrk="1" fontAlgn="b" latinLnBrk="0" hangingPunct="1"/>
                      <a:r>
                        <a:rPr lang="it-IT" sz="1300" b="1" i="0" u="none" strike="noStrike" kern="1200" dirty="0" smtClean="0">
                          <a:solidFill>
                            <a:schemeClr val="bg1"/>
                          </a:solidFill>
                          <a:latin typeface="Arial" pitchFamily="34" charset="0"/>
                          <a:ea typeface="+mn-ea"/>
                          <a:cs typeface="Arial" pitchFamily="34" charset="0"/>
                        </a:rPr>
                        <a:t>Totale</a:t>
                      </a:r>
                      <a:endParaRPr lang="it-IT" sz="1300" b="1" i="0" u="none" strike="noStrike" kern="1200" dirty="0">
                        <a:solidFill>
                          <a:schemeClr val="bg1"/>
                        </a:solidFill>
                        <a:latin typeface="Arial" pitchFamily="34" charset="0"/>
                        <a:ea typeface="+mn-ea"/>
                        <a:cs typeface="Arial" pitchFamily="34" charset="0"/>
                      </a:endParaRPr>
                    </a:p>
                  </a:txBody>
                  <a:tcPr anchor="ctr"/>
                </a:tc>
              </a:tr>
              <a:tr h="304019">
                <a:tc rowSpan="4">
                  <a:txBody>
                    <a:bodyPr/>
                    <a:lstStyle/>
                    <a:p>
                      <a:pPr algn="l" fontAlgn="b"/>
                      <a:r>
                        <a:rPr lang="it-IT" sz="1300" b="1" i="0" u="none" strike="noStrike" dirty="0" smtClean="0">
                          <a:solidFill>
                            <a:srgbClr val="000000"/>
                          </a:solidFill>
                          <a:latin typeface="Arial" pitchFamily="34" charset="0"/>
                          <a:cs typeface="Arial" pitchFamily="34" charset="0"/>
                        </a:rPr>
                        <a:t>Investimenti </a:t>
                      </a:r>
                      <a:endParaRPr lang="it-IT" sz="1300" b="1" i="0" u="none" strike="noStrike" dirty="0">
                        <a:solidFill>
                          <a:srgbClr val="000000"/>
                        </a:solidFill>
                        <a:latin typeface="Arial" pitchFamily="34" charset="0"/>
                        <a:cs typeface="Arial" pitchFamily="34" charset="0"/>
                      </a:endParaRPr>
                    </a:p>
                  </a:txBody>
                  <a:tcPr anchor="ctr"/>
                </a:tc>
                <a:tc>
                  <a:txBody>
                    <a:bodyPr/>
                    <a:lstStyle/>
                    <a:p>
                      <a:pPr marL="0" algn="l" defTabSz="9144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Pubblici in infrastrutture</a:t>
                      </a:r>
                      <a:r>
                        <a:rPr lang="it-IT" sz="1300" b="0" i="0" u="none" strike="noStrike" kern="1200" baseline="30000" dirty="0" smtClean="0">
                          <a:solidFill>
                            <a:srgbClr val="000000"/>
                          </a:solidFill>
                          <a:latin typeface="Arial" pitchFamily="34" charset="0"/>
                          <a:ea typeface="+mn-ea"/>
                          <a:cs typeface="Arial" pitchFamily="34" charset="0"/>
                        </a:rPr>
                        <a:t>1</a:t>
                      </a:r>
                      <a:endParaRPr lang="it-IT" sz="1300" b="0" i="0" u="none" strike="noStrike" kern="1200" baseline="30000" dirty="0">
                        <a:solidFill>
                          <a:srgbClr val="000000"/>
                        </a:solidFill>
                        <a:latin typeface="Arial" pitchFamily="34" charset="0"/>
                        <a:ea typeface="+mn-ea"/>
                        <a:cs typeface="Arial" pitchFamily="34" charset="0"/>
                      </a:endParaRPr>
                    </a:p>
                  </a:txBody>
                  <a:tcPr anchor="b"/>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1,3</a:t>
                      </a:r>
                      <a:endParaRPr lang="it-IT" sz="1300" b="0" i="0" u="none" strike="noStrike" kern="1200" dirty="0">
                        <a:solidFill>
                          <a:srgbClr val="000000"/>
                        </a:solidFill>
                        <a:latin typeface="Arial" pitchFamily="34" charset="0"/>
                        <a:ea typeface="+mn-ea"/>
                        <a:cs typeface="Arial" pitchFamily="34" charset="0"/>
                      </a:endParaRPr>
                    </a:p>
                  </a:txBody>
                  <a:tcPr anchor="b"/>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2,1</a:t>
                      </a:r>
                      <a:endParaRPr lang="it-IT" sz="1300" b="0" i="0" u="none" strike="noStrike" kern="1200" dirty="0">
                        <a:solidFill>
                          <a:srgbClr val="000000"/>
                        </a:solidFill>
                        <a:latin typeface="Arial" pitchFamily="34" charset="0"/>
                        <a:ea typeface="+mn-ea"/>
                        <a:cs typeface="Arial" pitchFamily="34" charset="0"/>
                      </a:endParaRPr>
                    </a:p>
                  </a:txBody>
                  <a:tcPr anchor="b"/>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2,9</a:t>
                      </a:r>
                      <a:endParaRPr lang="it-IT" sz="1300" b="0" i="0" u="none" strike="noStrike" kern="1200" dirty="0">
                        <a:solidFill>
                          <a:srgbClr val="000000"/>
                        </a:solidFill>
                        <a:latin typeface="Arial" pitchFamily="34" charset="0"/>
                        <a:ea typeface="+mn-ea"/>
                        <a:cs typeface="Arial" pitchFamily="34" charset="0"/>
                      </a:endParaRPr>
                    </a:p>
                  </a:txBody>
                  <a:tcPr anchor="b"/>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3,9</a:t>
                      </a:r>
                      <a:endParaRPr lang="it-IT" sz="1300" b="0" i="0" u="none" strike="noStrike" kern="1200" dirty="0">
                        <a:solidFill>
                          <a:srgbClr val="000000"/>
                        </a:solidFill>
                        <a:latin typeface="Arial" pitchFamily="34" charset="0"/>
                        <a:ea typeface="+mn-ea"/>
                        <a:cs typeface="Arial" pitchFamily="34" charset="0"/>
                      </a:endParaRPr>
                    </a:p>
                  </a:txBody>
                  <a:tcPr anchor="b"/>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4,7</a:t>
                      </a:r>
                      <a:endParaRPr lang="it-IT" sz="1300" b="0" i="0" u="none" strike="noStrike" kern="1200" dirty="0">
                        <a:solidFill>
                          <a:srgbClr val="000000"/>
                        </a:solidFill>
                        <a:latin typeface="Arial" pitchFamily="34" charset="0"/>
                        <a:ea typeface="+mn-ea"/>
                        <a:cs typeface="Arial" pitchFamily="34" charset="0"/>
                      </a:endParaRPr>
                    </a:p>
                  </a:txBody>
                  <a:tcPr anchor="b"/>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15,0</a:t>
                      </a:r>
                      <a:endParaRPr lang="it-IT" sz="1300" b="0" i="0" u="none" strike="noStrike" kern="1200" dirty="0">
                        <a:solidFill>
                          <a:srgbClr val="000000"/>
                        </a:solidFill>
                        <a:latin typeface="Arial" pitchFamily="34" charset="0"/>
                        <a:ea typeface="+mn-ea"/>
                        <a:cs typeface="Arial" pitchFamily="34" charset="0"/>
                      </a:endParaRPr>
                    </a:p>
                  </a:txBody>
                  <a:tcPr anchor="b"/>
                </a:tc>
              </a:tr>
              <a:tr h="304019">
                <a:tc vMerge="1">
                  <a:txBody>
                    <a:bodyPr/>
                    <a:lstStyle/>
                    <a:p>
                      <a:pPr algn="l" fontAlgn="b"/>
                      <a:endParaRPr lang="it-IT" sz="1600" b="1" i="0" u="none" strike="noStrike" dirty="0">
                        <a:solidFill>
                          <a:srgbClr val="000000"/>
                        </a:solidFill>
                        <a:latin typeface="+mn-lt"/>
                      </a:endParaRPr>
                    </a:p>
                  </a:txBody>
                  <a:tcPr anchor="ctr"/>
                </a:tc>
                <a:tc>
                  <a:txBody>
                    <a:bodyPr/>
                    <a:lstStyle/>
                    <a:p>
                      <a:r>
                        <a:rPr lang="it-IT" sz="1300" dirty="0" smtClean="0">
                          <a:latin typeface="Arial" pitchFamily="34" charset="0"/>
                          <a:cs typeface="Arial" pitchFamily="34" charset="0"/>
                        </a:rPr>
                        <a:t>Altri pubblici</a:t>
                      </a:r>
                      <a:r>
                        <a:rPr lang="it-IT" sz="1300" baseline="30000" dirty="0" smtClean="0">
                          <a:latin typeface="Arial" pitchFamily="34" charset="0"/>
                          <a:cs typeface="Arial" pitchFamily="34" charset="0"/>
                        </a:rPr>
                        <a:t>2</a:t>
                      </a:r>
                      <a:endParaRPr lang="it-IT" sz="1300" baseline="30000" dirty="0">
                        <a:latin typeface="Arial" pitchFamily="34" charset="0"/>
                        <a:cs typeface="Arial" pitchFamily="34" charset="0"/>
                      </a:endParaRPr>
                    </a:p>
                  </a:txBody>
                  <a:tcPr anchor="b">
                    <a:solidFill>
                      <a:srgbClr val="D0D8E8"/>
                    </a:solidFill>
                  </a:tcPr>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3,1</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D0D8E8"/>
                    </a:solidFill>
                  </a:tcPr>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4,9</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D0D8E8"/>
                    </a:solidFill>
                  </a:tcPr>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6,7</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D0D8E8"/>
                    </a:solidFill>
                  </a:tcPr>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9,0</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D0D8E8"/>
                    </a:solidFill>
                  </a:tcPr>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10,6</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D0D8E8"/>
                    </a:solidFill>
                  </a:tcPr>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34,3</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D0D8E8"/>
                    </a:solidFill>
                  </a:tcPr>
                </a:tc>
              </a:tr>
              <a:tr h="304019">
                <a:tc vMerge="1">
                  <a:txBody>
                    <a:bodyPr/>
                    <a:lstStyle/>
                    <a:p>
                      <a:pPr algn="l" fontAlgn="b"/>
                      <a:endParaRPr lang="it-IT" sz="1600" b="1" i="0" u="none" strike="noStrike" dirty="0">
                        <a:solidFill>
                          <a:srgbClr val="000000"/>
                        </a:solidFill>
                        <a:latin typeface="+mn-lt"/>
                      </a:endParaRPr>
                    </a:p>
                  </a:txBody>
                  <a:tcPr anchor="ctr"/>
                </a:tc>
                <a:tc>
                  <a:txBody>
                    <a:bodyPr/>
                    <a:lstStyle/>
                    <a:p>
                      <a:pPr marL="0" algn="l" defTabSz="9144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Europei</a:t>
                      </a:r>
                      <a:r>
                        <a:rPr lang="it-IT" sz="1300" b="0" i="0" u="none" strike="noStrike" kern="1200" baseline="30000" dirty="0" smtClean="0">
                          <a:solidFill>
                            <a:schemeClr val="dk1"/>
                          </a:solidFill>
                          <a:latin typeface="Arial" pitchFamily="34" charset="0"/>
                          <a:ea typeface="+mn-ea"/>
                          <a:cs typeface="Arial" pitchFamily="34" charset="0"/>
                        </a:rPr>
                        <a:t>3</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D0D8E8"/>
                    </a:solidFill>
                  </a:tcPr>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0,0</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D0D8E8"/>
                    </a:solidFill>
                  </a:tcPr>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6,0</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D0D8E8"/>
                    </a:solidFill>
                  </a:tcPr>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13,4</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D0D8E8"/>
                    </a:solidFill>
                  </a:tcPr>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17,1</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D0D8E8"/>
                    </a:solidFill>
                  </a:tcPr>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22,0</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D0D8E8"/>
                    </a:solidFill>
                  </a:tcPr>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58,5</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D0D8E8"/>
                    </a:solidFill>
                  </a:tcPr>
                </a:tc>
              </a:tr>
              <a:tr h="304019">
                <a:tc vMerge="1">
                  <a:txBody>
                    <a:bodyPr/>
                    <a:lstStyle/>
                    <a:p>
                      <a:pPr algn="l" fontAlgn="b"/>
                      <a:endParaRPr lang="it-IT" sz="1600" b="1" i="0" u="none" strike="noStrike" dirty="0">
                        <a:solidFill>
                          <a:srgbClr val="000000"/>
                        </a:solidFill>
                        <a:latin typeface="+mn-lt"/>
                      </a:endParaRPr>
                    </a:p>
                  </a:txBody>
                  <a:tcPr anchor="ctr">
                    <a:solidFill>
                      <a:srgbClr val="D0D8E8"/>
                    </a:solidFill>
                  </a:tcPr>
                </a:tc>
                <a:tc>
                  <a:txBody>
                    <a:bodyPr/>
                    <a:lstStyle/>
                    <a:p>
                      <a:pPr marL="0" algn="l" defTabSz="9144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Privati</a:t>
                      </a:r>
                      <a:r>
                        <a:rPr lang="it-IT" sz="1300" b="0" i="0" u="none" strike="noStrike" kern="1200" baseline="30000" dirty="0" smtClean="0">
                          <a:solidFill>
                            <a:schemeClr val="dk1"/>
                          </a:solidFill>
                          <a:latin typeface="Arial" pitchFamily="34" charset="0"/>
                          <a:ea typeface="+mn-ea"/>
                          <a:cs typeface="Arial" pitchFamily="34" charset="0"/>
                        </a:rPr>
                        <a:t>4</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D0D8E8"/>
                    </a:solidFill>
                  </a:tcPr>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1,6</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D0D8E8"/>
                    </a:solidFill>
                  </a:tcPr>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2,3</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D0D8E8"/>
                    </a:solidFill>
                  </a:tcPr>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3,1</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D0D8E8"/>
                    </a:solidFill>
                  </a:tcPr>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3,9</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D0D8E8"/>
                    </a:solidFill>
                  </a:tcPr>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4,7</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D0D8E8"/>
                    </a:solidFill>
                  </a:tcPr>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15,6</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D0D8E8"/>
                    </a:solidFill>
                  </a:tcPr>
                </a:tc>
              </a:tr>
              <a:tr h="288000">
                <a:tc rowSpan="6">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300" b="1" i="0" u="none" strike="noStrike" kern="1200" dirty="0" smtClean="0">
                          <a:solidFill>
                            <a:srgbClr val="000000"/>
                          </a:solidFill>
                          <a:latin typeface="Arial" pitchFamily="34" charset="0"/>
                          <a:ea typeface="+mn-ea"/>
                          <a:cs typeface="Arial" pitchFamily="34" charset="0"/>
                        </a:rPr>
                        <a:t>Fisco </a:t>
                      </a:r>
                    </a:p>
                  </a:txBody>
                  <a:tcPr anchor="ctr">
                    <a:solidFill>
                      <a:srgbClr val="E9EDF4"/>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it-IT" sz="1300" dirty="0" smtClean="0">
                          <a:latin typeface="Arial" pitchFamily="34" charset="0"/>
                          <a:cs typeface="Arial" pitchFamily="34" charset="0"/>
                        </a:rPr>
                        <a:t>Riduzione </a:t>
                      </a:r>
                      <a:r>
                        <a:rPr lang="it-IT" sz="1300" b="0" i="0" u="none" strike="noStrike" kern="1200" dirty="0" smtClean="0">
                          <a:solidFill>
                            <a:srgbClr val="000000"/>
                          </a:solidFill>
                          <a:latin typeface="Arial" pitchFamily="34" charset="0"/>
                          <a:ea typeface="+mn-ea"/>
                          <a:cs typeface="Arial" pitchFamily="34" charset="0"/>
                        </a:rPr>
                        <a:t>premiale</a:t>
                      </a:r>
                      <a:r>
                        <a:rPr lang="it-IT" sz="1300" dirty="0" smtClean="0">
                          <a:latin typeface="Arial" pitchFamily="34" charset="0"/>
                          <a:cs typeface="Arial" pitchFamily="34" charset="0"/>
                        </a:rPr>
                        <a:t> costo lavoro</a:t>
                      </a:r>
                    </a:p>
                  </a:txBody>
                  <a:tcPr anchor="b">
                    <a:solidFill>
                      <a:srgbClr val="E9EDF4"/>
                    </a:solidFill>
                  </a:tcPr>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2,4</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E9EDF4"/>
                    </a:solidFill>
                  </a:tcPr>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4,8</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E9EDF4"/>
                    </a:solidFill>
                  </a:tcPr>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7,2</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E9EDF4"/>
                    </a:solidFill>
                  </a:tcPr>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9,6</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E9EDF4"/>
                    </a:solidFill>
                  </a:tcPr>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12,0</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E9EDF4"/>
                    </a:solidFill>
                  </a:tcPr>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36,0</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E9EDF4"/>
                    </a:solidFill>
                  </a:tcPr>
                </a:tc>
              </a:tr>
              <a:tr h="304019">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it-IT" sz="1600" b="1" i="0" u="none" strike="noStrike" kern="1200" dirty="0" smtClean="0">
                        <a:solidFill>
                          <a:srgbClr val="000000"/>
                        </a:solidFill>
                        <a:latin typeface="+mn-lt"/>
                        <a:ea typeface="+mn-ea"/>
                        <a:cs typeface="+mn-cs"/>
                      </a:endParaRPr>
                    </a:p>
                  </a:txBody>
                  <a:tcPr anchor="ctr">
                    <a:solidFill>
                      <a:srgbClr val="E9EDF4"/>
                    </a:solidFill>
                  </a:tcPr>
                </a:tc>
                <a:tc>
                  <a:txBody>
                    <a:bodyPr/>
                    <a:lstStyle/>
                    <a:p>
                      <a:pPr marL="0" algn="l" defTabSz="9144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Altro</a:t>
                      </a:r>
                      <a:r>
                        <a:rPr lang="it-IT" sz="1300" b="0" i="0" u="none" strike="noStrike" kern="1200" baseline="0" dirty="0" smtClean="0">
                          <a:solidFill>
                            <a:srgbClr val="000000"/>
                          </a:solidFill>
                          <a:latin typeface="Arial" pitchFamily="34" charset="0"/>
                          <a:ea typeface="+mn-ea"/>
                          <a:cs typeface="Arial" pitchFamily="34" charset="0"/>
                        </a:rPr>
                        <a:t> p</a:t>
                      </a:r>
                      <a:r>
                        <a:rPr lang="it-IT" sz="1300" b="0" i="0" u="none" strike="noStrike" kern="1200" dirty="0" smtClean="0">
                          <a:solidFill>
                            <a:srgbClr val="000000"/>
                          </a:solidFill>
                          <a:latin typeface="Arial" pitchFamily="34" charset="0"/>
                          <a:ea typeface="+mn-ea"/>
                          <a:cs typeface="Arial" pitchFamily="34" charset="0"/>
                        </a:rPr>
                        <a:t>remiale</a:t>
                      </a:r>
                      <a:r>
                        <a:rPr lang="it-IT" sz="1300" b="0" i="0" u="none" strike="noStrike" kern="1200" baseline="0" dirty="0" smtClean="0">
                          <a:solidFill>
                            <a:srgbClr val="000000"/>
                          </a:solidFill>
                          <a:latin typeface="Arial" pitchFamily="34" charset="0"/>
                          <a:ea typeface="+mn-ea"/>
                          <a:cs typeface="Arial" pitchFamily="34" charset="0"/>
                        </a:rPr>
                        <a:t> </a:t>
                      </a:r>
                      <a:r>
                        <a:rPr lang="it-IT" sz="1300" b="0" i="0" u="none" strike="noStrike" kern="1200" dirty="0" smtClean="0">
                          <a:solidFill>
                            <a:srgbClr val="000000"/>
                          </a:solidFill>
                          <a:latin typeface="Arial" pitchFamily="34" charset="0"/>
                          <a:ea typeface="+mn-ea"/>
                          <a:cs typeface="Arial" pitchFamily="34" charset="0"/>
                        </a:rPr>
                        <a:t>per imprese</a:t>
                      </a:r>
                      <a:r>
                        <a:rPr lang="it-IT" sz="1300" b="0" i="0" u="none" strike="noStrike" kern="1200" baseline="30000" dirty="0" smtClean="0">
                          <a:solidFill>
                            <a:schemeClr val="dk1"/>
                          </a:solidFill>
                          <a:latin typeface="Arial" pitchFamily="34" charset="0"/>
                          <a:ea typeface="+mn-ea"/>
                          <a:cs typeface="Arial" pitchFamily="34" charset="0"/>
                        </a:rPr>
                        <a:t>5</a:t>
                      </a:r>
                      <a:endParaRPr lang="it-IT" sz="1300" b="0" i="0" u="none" strike="noStrike" kern="1200" baseline="30000" dirty="0">
                        <a:solidFill>
                          <a:srgbClr val="000000"/>
                        </a:solidFill>
                        <a:latin typeface="Arial" pitchFamily="34" charset="0"/>
                        <a:ea typeface="+mn-ea"/>
                        <a:cs typeface="Arial" pitchFamily="34" charset="0"/>
                      </a:endParaRPr>
                    </a:p>
                  </a:txBody>
                  <a:tcPr anchor="b">
                    <a:solidFill>
                      <a:srgbClr val="E9EDF4"/>
                    </a:solidFill>
                  </a:tcPr>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1,2</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E9EDF4"/>
                    </a:solidFill>
                  </a:tcPr>
                </a:tc>
                <a:tc>
                  <a:txBody>
                    <a:bodyPr/>
                    <a:lstStyle/>
                    <a:p>
                      <a:pPr marL="0" algn="ctr" defTabSz="457200" rtl="0" eaLnBrk="1" fontAlgn="b" latinLnBrk="0" hangingPunct="1"/>
                      <a:r>
                        <a:rPr lang="it-IT" sz="1300" b="0" i="0" u="none" strike="noStrike" kern="1200" dirty="0">
                          <a:solidFill>
                            <a:srgbClr val="000000"/>
                          </a:solidFill>
                          <a:latin typeface="Arial" pitchFamily="34" charset="0"/>
                          <a:ea typeface="+mn-ea"/>
                          <a:cs typeface="Arial" pitchFamily="34" charset="0"/>
                        </a:rPr>
                        <a:t>1</a:t>
                      </a:r>
                      <a:r>
                        <a:rPr lang="it-IT" sz="1300" b="0" i="0" u="none" strike="noStrike" kern="1200" dirty="0" smtClean="0">
                          <a:solidFill>
                            <a:srgbClr val="000000"/>
                          </a:solidFill>
                          <a:latin typeface="Arial" pitchFamily="34" charset="0"/>
                          <a:ea typeface="+mn-ea"/>
                          <a:cs typeface="Arial" pitchFamily="34" charset="0"/>
                        </a:rPr>
                        <a:t>,4</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E9EDF4"/>
                    </a:solidFill>
                  </a:tcPr>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1,6</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E9EDF4"/>
                    </a:solidFill>
                  </a:tcPr>
                </a:tc>
                <a:tc>
                  <a:txBody>
                    <a:bodyPr/>
                    <a:lstStyle/>
                    <a:p>
                      <a:pPr marL="0" algn="ctr" defTabSz="457200" rtl="0" eaLnBrk="1" fontAlgn="b" latinLnBrk="0" hangingPunct="1"/>
                      <a:r>
                        <a:rPr lang="it-IT" sz="1300" b="0" i="0" u="none" strike="noStrike" kern="1200" dirty="0">
                          <a:solidFill>
                            <a:srgbClr val="000000"/>
                          </a:solidFill>
                          <a:latin typeface="Arial" pitchFamily="34" charset="0"/>
                          <a:ea typeface="+mn-ea"/>
                          <a:cs typeface="Arial" pitchFamily="34" charset="0"/>
                        </a:rPr>
                        <a:t>1</a:t>
                      </a:r>
                      <a:r>
                        <a:rPr lang="it-IT" sz="1300" b="0" i="0" u="none" strike="noStrike" kern="1200" dirty="0" smtClean="0">
                          <a:solidFill>
                            <a:srgbClr val="000000"/>
                          </a:solidFill>
                          <a:latin typeface="Arial" pitchFamily="34" charset="0"/>
                          <a:ea typeface="+mn-ea"/>
                          <a:cs typeface="Arial" pitchFamily="34" charset="0"/>
                        </a:rPr>
                        <a:t>,8</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E9EDF4"/>
                    </a:solidFill>
                  </a:tcPr>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2,0</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E9EDF4"/>
                    </a:solidFill>
                  </a:tcPr>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8,0</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E9EDF4"/>
                    </a:solidFill>
                  </a:tcPr>
                </a:tc>
              </a:tr>
              <a:tr h="304019">
                <a:tc vMerge="1">
                  <a:txBody>
                    <a:bodyPr/>
                    <a:lstStyle/>
                    <a:p>
                      <a:endParaRPr lang="it-IT" sz="1600" dirty="0"/>
                    </a:p>
                  </a:txBody>
                  <a:tcPr anchor="ctr">
                    <a:solidFill>
                      <a:srgbClr val="E9EDF4"/>
                    </a:solidFill>
                  </a:tcPr>
                </a:tc>
                <a:tc>
                  <a:txBody>
                    <a:bodyPr/>
                    <a:lstStyle/>
                    <a:p>
                      <a:pPr marL="0" algn="l" defTabSz="9144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Industria 4.0</a:t>
                      </a:r>
                      <a:endParaRPr lang="it-IT" sz="1300" b="0" i="0" u="none" strike="noStrike" kern="1200" baseline="30000" dirty="0">
                        <a:solidFill>
                          <a:srgbClr val="000000"/>
                        </a:solidFill>
                        <a:latin typeface="Arial" pitchFamily="34" charset="0"/>
                        <a:ea typeface="+mn-ea"/>
                        <a:cs typeface="Arial" pitchFamily="34" charset="0"/>
                      </a:endParaRPr>
                    </a:p>
                  </a:txBody>
                  <a:tcPr anchor="b">
                    <a:solidFill>
                      <a:srgbClr val="E9EDF4"/>
                    </a:solidFill>
                  </a:tcPr>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0,6</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E9EDF4"/>
                    </a:solidFill>
                  </a:tcPr>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1,2</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E9EDF4"/>
                    </a:solidFill>
                  </a:tcPr>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1,8</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E9EDF4"/>
                    </a:solidFill>
                  </a:tcPr>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2,4</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E9EDF4"/>
                    </a:solidFill>
                  </a:tcPr>
                </a:tc>
                <a:tc>
                  <a:txBody>
                    <a:bodyPr/>
                    <a:lstStyle/>
                    <a:p>
                      <a:pPr marL="0" algn="ctr" defTabSz="457200" rtl="0" eaLnBrk="1" fontAlgn="b" latinLnBrk="0" hangingPunct="1"/>
                      <a:r>
                        <a:rPr lang="it-IT" sz="1300" b="0" i="0" u="none" strike="noStrike" kern="1200" dirty="0">
                          <a:solidFill>
                            <a:srgbClr val="000000"/>
                          </a:solidFill>
                          <a:latin typeface="Arial" pitchFamily="34" charset="0"/>
                          <a:ea typeface="+mn-ea"/>
                          <a:cs typeface="Arial" pitchFamily="34" charset="0"/>
                        </a:rPr>
                        <a:t>3</a:t>
                      </a:r>
                      <a:r>
                        <a:rPr lang="it-IT" sz="1300" b="0" i="0" u="none" strike="noStrike" kern="1200" dirty="0" smtClean="0">
                          <a:solidFill>
                            <a:srgbClr val="000000"/>
                          </a:solidFill>
                          <a:latin typeface="Arial" pitchFamily="34" charset="0"/>
                          <a:ea typeface="+mn-ea"/>
                          <a:cs typeface="Arial" pitchFamily="34" charset="0"/>
                        </a:rPr>
                        <a:t>,0</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E9EDF4"/>
                    </a:solidFill>
                  </a:tcPr>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9,0</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E9EDF4"/>
                    </a:solidFill>
                  </a:tcPr>
                </a:tc>
              </a:tr>
              <a:tr h="304019">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it-IT" sz="1600" b="1" i="0" u="none" strike="noStrike" kern="1200" dirty="0" smtClean="0">
                        <a:solidFill>
                          <a:srgbClr val="000000"/>
                        </a:solidFill>
                        <a:latin typeface="+mn-lt"/>
                        <a:ea typeface="+mn-ea"/>
                        <a:cs typeface="+mn-cs"/>
                      </a:endParaRPr>
                    </a:p>
                  </a:txBody>
                  <a:tcPr anchor="ctr"/>
                </a:tc>
                <a:tc>
                  <a:txBody>
                    <a:bodyPr/>
                    <a:lstStyle/>
                    <a:p>
                      <a:pPr marL="0" algn="l" defTabSz="914400" rtl="0" eaLnBrk="1" fontAlgn="b" latinLnBrk="0" hangingPunct="1"/>
                      <a:r>
                        <a:rPr lang="it-IT" sz="1300" b="0" i="0" u="none" strike="noStrike" kern="1200" baseline="0" dirty="0" smtClean="0">
                          <a:solidFill>
                            <a:srgbClr val="000000"/>
                          </a:solidFill>
                          <a:latin typeface="Arial" pitchFamily="34" charset="0"/>
                          <a:ea typeface="+mn-ea"/>
                          <a:cs typeface="Arial" pitchFamily="34" charset="0"/>
                        </a:rPr>
                        <a:t>Zero oneri su premi di risultato</a:t>
                      </a:r>
                      <a:endParaRPr lang="it-IT" sz="1300" b="0" i="0" u="none" strike="noStrike" kern="1200" baseline="0" dirty="0">
                        <a:solidFill>
                          <a:srgbClr val="000000"/>
                        </a:solidFill>
                        <a:latin typeface="Arial" pitchFamily="34" charset="0"/>
                        <a:ea typeface="+mn-ea"/>
                        <a:cs typeface="Arial" pitchFamily="34" charset="0"/>
                      </a:endParaRPr>
                    </a:p>
                  </a:txBody>
                  <a:tcPr anchor="b">
                    <a:solidFill>
                      <a:srgbClr val="E9EDF4"/>
                    </a:solidFill>
                  </a:tcPr>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0,4</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E9EDF4"/>
                    </a:solidFill>
                  </a:tcPr>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0,8</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E9EDF4"/>
                    </a:solidFill>
                  </a:tcPr>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1,2</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E9EDF4"/>
                    </a:solidFill>
                  </a:tcPr>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1,6</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E9EDF4"/>
                    </a:solidFill>
                  </a:tcPr>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2,0</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E9EDF4"/>
                    </a:solidFill>
                  </a:tcPr>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6,0</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E9EDF4"/>
                    </a:solidFill>
                  </a:tcPr>
                </a:tc>
              </a:tr>
              <a:tr h="304019">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it-IT" sz="1600" b="1" i="0" u="none" strike="noStrike" kern="1200" dirty="0" smtClean="0">
                        <a:solidFill>
                          <a:srgbClr val="000000"/>
                        </a:solidFill>
                        <a:latin typeface="+mn-lt"/>
                        <a:ea typeface="+mn-ea"/>
                        <a:cs typeface="+mn-cs"/>
                      </a:endParaRPr>
                    </a:p>
                  </a:txBody>
                  <a:tcPr anchor="ctr">
                    <a:solidFill>
                      <a:srgbClr val="E9EDF4"/>
                    </a:solidFill>
                  </a:tcPr>
                </a:tc>
                <a:tc>
                  <a:txBody>
                    <a:bodyPr/>
                    <a:lstStyle/>
                    <a:p>
                      <a:pPr marL="0" algn="l" defTabSz="9144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Altri interventi fiscali</a:t>
                      </a:r>
                      <a:r>
                        <a:rPr lang="it-IT" sz="1300" b="0" i="0" u="none" strike="noStrike" kern="1200" baseline="30000" dirty="0" smtClean="0">
                          <a:solidFill>
                            <a:schemeClr val="dk1"/>
                          </a:solidFill>
                          <a:latin typeface="Arial" pitchFamily="34" charset="0"/>
                          <a:ea typeface="+mn-ea"/>
                          <a:cs typeface="Arial" pitchFamily="34" charset="0"/>
                        </a:rPr>
                        <a:t>6</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E9EDF4"/>
                    </a:solidFill>
                  </a:tcPr>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1,2</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E9EDF4"/>
                    </a:solidFill>
                  </a:tcPr>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1,9</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E9EDF4"/>
                    </a:solidFill>
                  </a:tcPr>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2,6</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E9EDF4"/>
                    </a:solidFill>
                  </a:tcPr>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3,3</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E9EDF4"/>
                    </a:solidFill>
                  </a:tcPr>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4,0</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E9EDF4"/>
                    </a:solidFill>
                  </a:tcPr>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12,8</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E9EDF4"/>
                    </a:solidFill>
                  </a:tcPr>
                </a:tc>
              </a:tr>
              <a:tr h="304019">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it-IT" sz="1600" b="1" i="0" u="none" strike="noStrike" kern="1200" dirty="0" smtClean="0">
                        <a:solidFill>
                          <a:srgbClr val="000000"/>
                        </a:solidFill>
                        <a:latin typeface="+mn-lt"/>
                        <a:ea typeface="+mn-ea"/>
                        <a:cs typeface="+mn-cs"/>
                      </a:endParaRPr>
                    </a:p>
                  </a:txBody>
                  <a:tcPr anchor="ctr"/>
                </a:tc>
                <a:tc>
                  <a:txBody>
                    <a:bodyPr/>
                    <a:lstStyle/>
                    <a:p>
                      <a:pPr marL="0" algn="l" defTabSz="9144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Riduzione pressione fiscale</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E9EDF4"/>
                    </a:solidFill>
                  </a:tcPr>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1,0</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E9EDF4"/>
                    </a:solidFill>
                  </a:tcPr>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4,1</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E9EDF4"/>
                    </a:solidFill>
                  </a:tcPr>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4,1</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E9EDF4"/>
                    </a:solidFill>
                  </a:tcPr>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4,1</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E9EDF4"/>
                    </a:solidFill>
                  </a:tcPr>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4,1</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E9EDF4"/>
                    </a:solidFill>
                  </a:tcPr>
                </a:tc>
                <a:tc>
                  <a:txBody>
                    <a:bodyPr/>
                    <a:lstStyle/>
                    <a:p>
                      <a:pPr marL="0" algn="ctr" defTabSz="457200" rtl="0" eaLnBrk="1" fontAlgn="b" latinLnBrk="0" hangingPunct="1"/>
                      <a:r>
                        <a:rPr lang="it-IT" sz="1300" b="0" i="0" u="none" strike="noStrike" kern="1200" dirty="0" smtClean="0">
                          <a:solidFill>
                            <a:srgbClr val="000000"/>
                          </a:solidFill>
                          <a:latin typeface="Arial" pitchFamily="34" charset="0"/>
                          <a:ea typeface="+mn-ea"/>
                          <a:cs typeface="Arial" pitchFamily="34" charset="0"/>
                        </a:rPr>
                        <a:t>17,2</a:t>
                      </a:r>
                      <a:endParaRPr lang="it-IT" sz="1300" b="0" i="0" u="none" strike="noStrike" kern="1200" dirty="0">
                        <a:solidFill>
                          <a:srgbClr val="000000"/>
                        </a:solidFill>
                        <a:latin typeface="Arial" pitchFamily="34" charset="0"/>
                        <a:ea typeface="+mn-ea"/>
                        <a:cs typeface="Arial" pitchFamily="34" charset="0"/>
                      </a:endParaRPr>
                    </a:p>
                  </a:txBody>
                  <a:tcPr anchor="b">
                    <a:solidFill>
                      <a:srgbClr val="E9EDF4"/>
                    </a:solidFill>
                  </a:tcPr>
                </a:tc>
              </a:tr>
              <a:tr h="51683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300" b="1" i="0" u="none" strike="noStrike" kern="1200" dirty="0" smtClean="0">
                          <a:solidFill>
                            <a:srgbClr val="000000"/>
                          </a:solidFill>
                          <a:latin typeface="Arial" pitchFamily="34" charset="0"/>
                          <a:ea typeface="+mn-ea"/>
                          <a:cs typeface="Arial" pitchFamily="34" charset="0"/>
                        </a:rPr>
                        <a:t>Innovazioni </a:t>
                      </a:r>
                    </a:p>
                    <a:p>
                      <a:pPr marL="0" marR="0" indent="0" algn="l" defTabSz="914400" rtl="0" eaLnBrk="1" fontAlgn="auto" latinLnBrk="0" hangingPunct="1">
                        <a:lnSpc>
                          <a:spcPct val="100000"/>
                        </a:lnSpc>
                        <a:spcBef>
                          <a:spcPts val="0"/>
                        </a:spcBef>
                        <a:spcAft>
                          <a:spcPts val="0"/>
                        </a:spcAft>
                        <a:buClrTx/>
                        <a:buSzTx/>
                        <a:buFontTx/>
                        <a:buNone/>
                        <a:tabLst/>
                        <a:defRPr/>
                      </a:pPr>
                      <a:r>
                        <a:rPr lang="it-IT" sz="1300" b="1" i="0" u="none" strike="noStrike" kern="1200" dirty="0" smtClean="0">
                          <a:solidFill>
                            <a:srgbClr val="000000"/>
                          </a:solidFill>
                          <a:latin typeface="Arial" pitchFamily="34" charset="0"/>
                          <a:ea typeface="+mn-ea"/>
                          <a:cs typeface="Arial" pitchFamily="34" charset="0"/>
                        </a:rPr>
                        <a:t>nella PA</a:t>
                      </a:r>
                      <a:r>
                        <a:rPr lang="it-IT" sz="1300" b="0" i="0" u="none" strike="noStrike" kern="1200" baseline="30000" dirty="0" smtClean="0">
                          <a:solidFill>
                            <a:schemeClr val="dk1"/>
                          </a:solidFill>
                          <a:latin typeface="Arial" pitchFamily="34" charset="0"/>
                          <a:ea typeface="+mn-ea"/>
                          <a:cs typeface="Arial" pitchFamily="34" charset="0"/>
                        </a:rPr>
                        <a:t>7</a:t>
                      </a:r>
                      <a:endParaRPr lang="it-IT" sz="1300" b="1" i="0" u="none" strike="noStrike" kern="1200" dirty="0" smtClean="0">
                        <a:solidFill>
                          <a:srgbClr val="000000"/>
                        </a:solidFill>
                        <a:latin typeface="Arial" pitchFamily="34" charset="0"/>
                        <a:ea typeface="+mn-ea"/>
                        <a:cs typeface="Arial" pitchFamily="34" charset="0"/>
                      </a:endParaRPr>
                    </a:p>
                  </a:txBody>
                  <a:tcPr anchor="ctr">
                    <a:solidFill>
                      <a:srgbClr val="D0D8E8"/>
                    </a:solidFill>
                  </a:tcPr>
                </a:tc>
                <a:tc>
                  <a:txBody>
                    <a:bodyPr/>
                    <a:lstStyle/>
                    <a:p>
                      <a:pPr marL="0" algn="l" defTabSz="914400" rtl="0" eaLnBrk="1" fontAlgn="b" latinLnBrk="0" hangingPunct="1"/>
                      <a:endParaRPr lang="it-IT" sz="1300" b="0" i="0" u="none" strike="noStrike" kern="1200" dirty="0">
                        <a:solidFill>
                          <a:srgbClr val="000000"/>
                        </a:solidFill>
                        <a:latin typeface="Arial" pitchFamily="34" charset="0"/>
                        <a:ea typeface="+mn-ea"/>
                        <a:cs typeface="Arial" pitchFamily="34" charset="0"/>
                      </a:endParaRPr>
                    </a:p>
                  </a:txBody>
                  <a:tcPr anchor="ctr">
                    <a:solidFill>
                      <a:srgbClr val="D0D8E8"/>
                    </a:solidFill>
                  </a:tcPr>
                </a:tc>
                <a:tc>
                  <a:txBody>
                    <a:bodyPr/>
                    <a:lstStyle/>
                    <a:p>
                      <a:pPr marL="0" algn="ctr" defTabSz="457200" rtl="0" eaLnBrk="1" fontAlgn="b" latinLnBrk="0" hangingPunct="1"/>
                      <a:r>
                        <a:rPr lang="it-IT" sz="1300" b="0" i="0" u="none" strike="noStrike" kern="1200" dirty="0">
                          <a:solidFill>
                            <a:srgbClr val="000000"/>
                          </a:solidFill>
                          <a:latin typeface="Arial" pitchFamily="34" charset="0"/>
                          <a:ea typeface="+mn-ea"/>
                          <a:cs typeface="Arial" pitchFamily="34" charset="0"/>
                        </a:rPr>
                        <a:t>1,2</a:t>
                      </a:r>
                    </a:p>
                  </a:txBody>
                  <a:tcPr anchor="ctr">
                    <a:solidFill>
                      <a:srgbClr val="D0D8E8"/>
                    </a:solidFill>
                  </a:tcPr>
                </a:tc>
                <a:tc>
                  <a:txBody>
                    <a:bodyPr/>
                    <a:lstStyle/>
                    <a:p>
                      <a:pPr marL="0" algn="ctr" defTabSz="457200" rtl="0" eaLnBrk="1" fontAlgn="b" latinLnBrk="0" hangingPunct="1"/>
                      <a:r>
                        <a:rPr lang="it-IT" sz="1300" b="0" i="0" u="none" strike="noStrike" kern="1200" dirty="0">
                          <a:solidFill>
                            <a:srgbClr val="000000"/>
                          </a:solidFill>
                          <a:latin typeface="Arial" pitchFamily="34" charset="0"/>
                          <a:ea typeface="+mn-ea"/>
                          <a:cs typeface="Arial" pitchFamily="34" charset="0"/>
                        </a:rPr>
                        <a:t>2,4</a:t>
                      </a:r>
                    </a:p>
                  </a:txBody>
                  <a:tcPr anchor="ctr">
                    <a:solidFill>
                      <a:srgbClr val="D0D8E8"/>
                    </a:solidFill>
                  </a:tcPr>
                </a:tc>
                <a:tc>
                  <a:txBody>
                    <a:bodyPr/>
                    <a:lstStyle/>
                    <a:p>
                      <a:pPr marL="0" algn="ctr" defTabSz="457200" rtl="0" eaLnBrk="1" fontAlgn="b" latinLnBrk="0" hangingPunct="1"/>
                      <a:r>
                        <a:rPr lang="it-IT" sz="1300" b="0" i="0" u="none" strike="noStrike" kern="1200" dirty="0">
                          <a:solidFill>
                            <a:srgbClr val="000000"/>
                          </a:solidFill>
                          <a:latin typeface="Arial" pitchFamily="34" charset="0"/>
                          <a:ea typeface="+mn-ea"/>
                          <a:cs typeface="Arial" pitchFamily="34" charset="0"/>
                        </a:rPr>
                        <a:t>3,7</a:t>
                      </a:r>
                    </a:p>
                  </a:txBody>
                  <a:tcPr anchor="ctr">
                    <a:solidFill>
                      <a:srgbClr val="D0D8E8"/>
                    </a:solidFill>
                  </a:tcPr>
                </a:tc>
                <a:tc>
                  <a:txBody>
                    <a:bodyPr/>
                    <a:lstStyle/>
                    <a:p>
                      <a:pPr marL="0" algn="ctr" defTabSz="457200" rtl="0" eaLnBrk="1" fontAlgn="b" latinLnBrk="0" hangingPunct="1"/>
                      <a:r>
                        <a:rPr lang="it-IT" sz="1300" b="0" i="0" u="none" strike="noStrike" kern="1200" dirty="0">
                          <a:solidFill>
                            <a:srgbClr val="000000"/>
                          </a:solidFill>
                          <a:latin typeface="Arial" pitchFamily="34" charset="0"/>
                          <a:ea typeface="+mn-ea"/>
                          <a:cs typeface="Arial" pitchFamily="34" charset="0"/>
                        </a:rPr>
                        <a:t>4,9</a:t>
                      </a:r>
                    </a:p>
                  </a:txBody>
                  <a:tcPr anchor="ctr">
                    <a:solidFill>
                      <a:srgbClr val="D0D8E8"/>
                    </a:solidFill>
                  </a:tcPr>
                </a:tc>
                <a:tc>
                  <a:txBody>
                    <a:bodyPr/>
                    <a:lstStyle/>
                    <a:p>
                      <a:pPr marL="0" algn="ctr" defTabSz="457200" rtl="0" eaLnBrk="1" fontAlgn="b" latinLnBrk="0" hangingPunct="1"/>
                      <a:r>
                        <a:rPr lang="it-IT" sz="1300" b="0" i="0" u="none" strike="noStrike" kern="1200" dirty="0">
                          <a:solidFill>
                            <a:srgbClr val="000000"/>
                          </a:solidFill>
                          <a:latin typeface="Arial" pitchFamily="34" charset="0"/>
                          <a:ea typeface="+mn-ea"/>
                          <a:cs typeface="Arial" pitchFamily="34" charset="0"/>
                        </a:rPr>
                        <a:t>6,1</a:t>
                      </a:r>
                    </a:p>
                  </a:txBody>
                  <a:tcPr anchor="ctr">
                    <a:solidFill>
                      <a:srgbClr val="D0D8E8"/>
                    </a:solidFill>
                  </a:tcPr>
                </a:tc>
                <a:tc>
                  <a:txBody>
                    <a:bodyPr/>
                    <a:lstStyle/>
                    <a:p>
                      <a:pPr marL="0" algn="ctr" defTabSz="457200" rtl="0" eaLnBrk="1" fontAlgn="b" latinLnBrk="0" hangingPunct="1"/>
                      <a:r>
                        <a:rPr lang="it-IT" sz="1300" b="0" i="0" u="none" strike="noStrike" kern="1200" dirty="0">
                          <a:solidFill>
                            <a:srgbClr val="000000"/>
                          </a:solidFill>
                          <a:latin typeface="Arial" pitchFamily="34" charset="0"/>
                          <a:ea typeface="+mn-ea"/>
                          <a:cs typeface="Arial" pitchFamily="34" charset="0"/>
                        </a:rPr>
                        <a:t>18,3</a:t>
                      </a:r>
                    </a:p>
                  </a:txBody>
                  <a:tcPr anchor="ctr">
                    <a:solidFill>
                      <a:srgbClr val="D0D8E8"/>
                    </a:solidFill>
                  </a:tcPr>
                </a:tc>
              </a:tr>
              <a:tr h="516833">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it-IT" sz="1300" b="1" i="0" u="none" strike="noStrike" dirty="0" smtClean="0">
                          <a:solidFill>
                            <a:srgbClr val="000000"/>
                          </a:solidFill>
                          <a:latin typeface="Arial" pitchFamily="34" charset="0"/>
                          <a:cs typeface="Arial" pitchFamily="34" charset="0"/>
                        </a:rPr>
                        <a:t>Riduzione</a:t>
                      </a:r>
                      <a:r>
                        <a:rPr lang="it-IT" sz="1300" b="1" i="0" u="none" strike="noStrike" baseline="0" dirty="0" smtClean="0">
                          <a:solidFill>
                            <a:srgbClr val="000000"/>
                          </a:solidFill>
                          <a:latin typeface="Arial" pitchFamily="34" charset="0"/>
                          <a:cs typeface="Arial" pitchFamily="34" charset="0"/>
                        </a:rPr>
                        <a:t> </a:t>
                      </a:r>
                      <a:r>
                        <a:rPr lang="it-IT" sz="1300" b="1" i="0" u="none" strike="noStrike" dirty="0" smtClean="0">
                          <a:solidFill>
                            <a:srgbClr val="000000"/>
                          </a:solidFill>
                          <a:latin typeface="Arial" pitchFamily="34" charset="0"/>
                          <a:cs typeface="Arial" pitchFamily="34" charset="0"/>
                        </a:rPr>
                        <a:t>Debito pubblico</a:t>
                      </a:r>
                      <a:r>
                        <a:rPr lang="it-IT" sz="1300" b="0" i="0" u="none" strike="noStrike" kern="1200" baseline="30000" dirty="0" smtClean="0">
                          <a:solidFill>
                            <a:schemeClr val="dk1"/>
                          </a:solidFill>
                          <a:latin typeface="Arial" pitchFamily="34" charset="0"/>
                          <a:ea typeface="+mn-ea"/>
                          <a:cs typeface="Arial" pitchFamily="34" charset="0"/>
                        </a:rPr>
                        <a:t>8</a:t>
                      </a:r>
                      <a:endParaRPr lang="it-IT" sz="1300" b="1" i="0" u="none" strike="noStrike" dirty="0" smtClean="0">
                        <a:solidFill>
                          <a:srgbClr val="000000"/>
                        </a:solidFill>
                        <a:latin typeface="Arial" pitchFamily="34" charset="0"/>
                        <a:cs typeface="Arial" pitchFamily="34" charset="0"/>
                      </a:endParaRPr>
                    </a:p>
                  </a:txBody>
                  <a:tcPr anchor="ctr">
                    <a:lnB w="12700" cap="flat" cmpd="sng" algn="ctr">
                      <a:solidFill>
                        <a:schemeClr val="tx1"/>
                      </a:solidFill>
                      <a:prstDash val="solid"/>
                      <a:round/>
                      <a:headEnd type="none" w="med" len="med"/>
                      <a:tailEnd type="none" w="med" len="med"/>
                    </a:lnB>
                    <a:solidFill>
                      <a:srgbClr val="E9EDF4"/>
                    </a:solidFill>
                  </a:tcPr>
                </a:tc>
                <a:tc>
                  <a:txBody>
                    <a:bodyPr/>
                    <a:lstStyle/>
                    <a:p>
                      <a:endParaRPr lang="it-IT" sz="1300" dirty="0">
                        <a:latin typeface="Arial" pitchFamily="34" charset="0"/>
                        <a:cs typeface="Arial" pitchFamily="34" charset="0"/>
                      </a:endParaRPr>
                    </a:p>
                  </a:txBody>
                  <a:tcPr anchor="ctr">
                    <a:lnB w="12700" cap="flat" cmpd="sng" algn="ctr">
                      <a:solidFill>
                        <a:schemeClr val="tx1"/>
                      </a:solidFill>
                      <a:prstDash val="solid"/>
                      <a:round/>
                      <a:headEnd type="none" w="med" len="med"/>
                      <a:tailEnd type="none" w="med" len="med"/>
                    </a:lnB>
                    <a:solidFill>
                      <a:srgbClr val="E9EDF4"/>
                    </a:solidFill>
                  </a:tcPr>
                </a:tc>
                <a:tc>
                  <a:txBody>
                    <a:bodyPr/>
                    <a:lstStyle/>
                    <a:p>
                      <a:pPr marL="0" algn="ctr" defTabSz="457200" rtl="0" eaLnBrk="1" fontAlgn="b" latinLnBrk="0" hangingPunct="1"/>
                      <a:r>
                        <a:rPr lang="it-IT" sz="1300" b="0" i="0" u="none" strike="noStrike" kern="1200" dirty="0">
                          <a:solidFill>
                            <a:srgbClr val="000000"/>
                          </a:solidFill>
                          <a:latin typeface="Arial" pitchFamily="34" charset="0"/>
                          <a:ea typeface="+mn-ea"/>
                          <a:cs typeface="Arial" pitchFamily="34" charset="0"/>
                        </a:rPr>
                        <a:t>1,7</a:t>
                      </a:r>
                    </a:p>
                  </a:txBody>
                  <a:tcPr anchor="ctr">
                    <a:lnB w="12700" cap="flat" cmpd="sng" algn="ctr">
                      <a:solidFill>
                        <a:schemeClr val="tx1"/>
                      </a:solidFill>
                      <a:prstDash val="solid"/>
                      <a:round/>
                      <a:headEnd type="none" w="med" len="med"/>
                      <a:tailEnd type="none" w="med" len="med"/>
                    </a:lnB>
                    <a:solidFill>
                      <a:srgbClr val="E9EDF4"/>
                    </a:solidFill>
                  </a:tcPr>
                </a:tc>
                <a:tc>
                  <a:txBody>
                    <a:bodyPr/>
                    <a:lstStyle/>
                    <a:p>
                      <a:pPr marL="0" algn="ctr" defTabSz="457200" rtl="0" eaLnBrk="1" fontAlgn="b" latinLnBrk="0" hangingPunct="1"/>
                      <a:r>
                        <a:rPr lang="it-IT" sz="1300" b="0" i="0" u="none" strike="noStrike" kern="1200" dirty="0">
                          <a:solidFill>
                            <a:srgbClr val="000000"/>
                          </a:solidFill>
                          <a:latin typeface="Arial" pitchFamily="34" charset="0"/>
                          <a:ea typeface="+mn-ea"/>
                          <a:cs typeface="Arial" pitchFamily="34" charset="0"/>
                        </a:rPr>
                        <a:t>2,5</a:t>
                      </a:r>
                    </a:p>
                  </a:txBody>
                  <a:tcPr anchor="ctr">
                    <a:lnB w="12700" cap="flat" cmpd="sng" algn="ctr">
                      <a:solidFill>
                        <a:schemeClr val="tx1"/>
                      </a:solidFill>
                      <a:prstDash val="solid"/>
                      <a:round/>
                      <a:headEnd type="none" w="med" len="med"/>
                      <a:tailEnd type="none" w="med" len="med"/>
                    </a:lnB>
                    <a:solidFill>
                      <a:srgbClr val="E9EDF4"/>
                    </a:solidFill>
                  </a:tcPr>
                </a:tc>
                <a:tc>
                  <a:txBody>
                    <a:bodyPr/>
                    <a:lstStyle/>
                    <a:p>
                      <a:pPr marL="0" algn="ctr" defTabSz="457200" rtl="0" eaLnBrk="1" fontAlgn="b" latinLnBrk="0" hangingPunct="1"/>
                      <a:r>
                        <a:rPr lang="it-IT" sz="1300" b="0" i="0" u="none" strike="noStrike" kern="1200" dirty="0">
                          <a:solidFill>
                            <a:srgbClr val="000000"/>
                          </a:solidFill>
                          <a:latin typeface="Arial" pitchFamily="34" charset="0"/>
                          <a:ea typeface="+mn-ea"/>
                          <a:cs typeface="Arial" pitchFamily="34" charset="0"/>
                        </a:rPr>
                        <a:t>3,3</a:t>
                      </a:r>
                    </a:p>
                  </a:txBody>
                  <a:tcPr anchor="ctr">
                    <a:lnB w="12700" cap="flat" cmpd="sng" algn="ctr">
                      <a:solidFill>
                        <a:schemeClr val="tx1"/>
                      </a:solidFill>
                      <a:prstDash val="solid"/>
                      <a:round/>
                      <a:headEnd type="none" w="med" len="med"/>
                      <a:tailEnd type="none" w="med" len="med"/>
                    </a:lnB>
                    <a:solidFill>
                      <a:srgbClr val="E9EDF4"/>
                    </a:solidFill>
                  </a:tcPr>
                </a:tc>
                <a:tc>
                  <a:txBody>
                    <a:bodyPr/>
                    <a:lstStyle/>
                    <a:p>
                      <a:pPr marL="0" algn="ctr" defTabSz="457200" rtl="0" eaLnBrk="1" fontAlgn="b" latinLnBrk="0" hangingPunct="1"/>
                      <a:r>
                        <a:rPr lang="it-IT" sz="1300" b="0" i="0" u="none" strike="noStrike" kern="1200" dirty="0">
                          <a:solidFill>
                            <a:srgbClr val="000000"/>
                          </a:solidFill>
                          <a:latin typeface="Arial" pitchFamily="34" charset="0"/>
                          <a:ea typeface="+mn-ea"/>
                          <a:cs typeface="Arial" pitchFamily="34" charset="0"/>
                        </a:rPr>
                        <a:t>4,2</a:t>
                      </a:r>
                    </a:p>
                  </a:txBody>
                  <a:tcPr anchor="ctr">
                    <a:lnB w="12700" cap="flat" cmpd="sng" algn="ctr">
                      <a:solidFill>
                        <a:schemeClr val="tx1"/>
                      </a:solidFill>
                      <a:prstDash val="solid"/>
                      <a:round/>
                      <a:headEnd type="none" w="med" len="med"/>
                      <a:tailEnd type="none" w="med" len="med"/>
                    </a:lnB>
                    <a:solidFill>
                      <a:srgbClr val="E9EDF4"/>
                    </a:solidFill>
                  </a:tcPr>
                </a:tc>
                <a:tc>
                  <a:txBody>
                    <a:bodyPr/>
                    <a:lstStyle/>
                    <a:p>
                      <a:pPr marL="0" algn="ctr" defTabSz="457200" rtl="0" eaLnBrk="1" fontAlgn="b" latinLnBrk="0" hangingPunct="1"/>
                      <a:r>
                        <a:rPr lang="it-IT" sz="1300" b="0" i="0" u="none" strike="noStrike" kern="1200" dirty="0">
                          <a:solidFill>
                            <a:srgbClr val="000000"/>
                          </a:solidFill>
                          <a:latin typeface="Arial" pitchFamily="34" charset="0"/>
                          <a:ea typeface="+mn-ea"/>
                          <a:cs typeface="Arial" pitchFamily="34" charset="0"/>
                        </a:rPr>
                        <a:t>5,0</a:t>
                      </a:r>
                    </a:p>
                  </a:txBody>
                  <a:tcPr anchor="ctr">
                    <a:lnB w="12700" cap="flat" cmpd="sng" algn="ctr">
                      <a:solidFill>
                        <a:schemeClr val="tx1"/>
                      </a:solidFill>
                      <a:prstDash val="solid"/>
                      <a:round/>
                      <a:headEnd type="none" w="med" len="med"/>
                      <a:tailEnd type="none" w="med" len="med"/>
                    </a:lnB>
                    <a:solidFill>
                      <a:srgbClr val="E9EDF4"/>
                    </a:solidFill>
                  </a:tcPr>
                </a:tc>
                <a:tc>
                  <a:txBody>
                    <a:bodyPr/>
                    <a:lstStyle/>
                    <a:p>
                      <a:pPr marL="0" algn="ctr" defTabSz="457200" rtl="0" eaLnBrk="1" fontAlgn="b" latinLnBrk="0" hangingPunct="1"/>
                      <a:r>
                        <a:rPr lang="it-IT" sz="1300" b="0" i="0" u="none" strike="noStrike" kern="1200" dirty="0">
                          <a:solidFill>
                            <a:srgbClr val="000000"/>
                          </a:solidFill>
                          <a:latin typeface="Arial" pitchFamily="34" charset="0"/>
                          <a:ea typeface="+mn-ea"/>
                          <a:cs typeface="Arial" pitchFamily="34" charset="0"/>
                        </a:rPr>
                        <a:t>16,7</a:t>
                      </a:r>
                    </a:p>
                  </a:txBody>
                  <a:tcPr anchor="ctr">
                    <a:lnB w="12700" cap="flat" cmpd="sng" algn="ctr">
                      <a:solidFill>
                        <a:schemeClr val="tx1"/>
                      </a:solidFill>
                      <a:prstDash val="solid"/>
                      <a:round/>
                      <a:headEnd type="none" w="med" len="med"/>
                      <a:tailEnd type="none" w="med" len="med"/>
                    </a:lnB>
                    <a:solidFill>
                      <a:srgbClr val="E9EDF4"/>
                    </a:solidFill>
                  </a:tcPr>
                </a:tc>
              </a:tr>
              <a:tr h="304019">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it-IT" sz="1300" b="1" i="0" u="none" strike="noStrike" dirty="0" smtClean="0">
                          <a:solidFill>
                            <a:srgbClr val="000000"/>
                          </a:solidFill>
                          <a:latin typeface="Arial" pitchFamily="34" charset="0"/>
                          <a:cs typeface="Arial" pitchFamily="34" charset="0"/>
                        </a:rPr>
                        <a:t>Totale impieghi</a:t>
                      </a:r>
                    </a:p>
                  </a:txBody>
                  <a:tcPr anchor="ctr">
                    <a:lnT w="12700" cap="flat" cmpd="sng" algn="ctr">
                      <a:solidFill>
                        <a:schemeClr val="tx1"/>
                      </a:solidFill>
                      <a:prstDash val="solid"/>
                      <a:round/>
                      <a:headEnd type="none" w="med" len="med"/>
                      <a:tailEnd type="none" w="med" len="med"/>
                    </a:lnT>
                    <a:solidFill>
                      <a:srgbClr val="D0D8E8"/>
                    </a:solidFill>
                  </a:tcPr>
                </a:tc>
                <a:tc>
                  <a:txBody>
                    <a:bodyPr/>
                    <a:lstStyle/>
                    <a:p>
                      <a:endParaRPr lang="it-IT" sz="1300" dirty="0">
                        <a:latin typeface="Arial" pitchFamily="34" charset="0"/>
                        <a:cs typeface="Arial" pitchFamily="34" charset="0"/>
                      </a:endParaRPr>
                    </a:p>
                  </a:txBody>
                  <a:tcPr anchor="ctr">
                    <a:lnT w="12700" cap="flat" cmpd="sng" algn="ctr">
                      <a:solidFill>
                        <a:schemeClr val="tx1"/>
                      </a:solidFill>
                      <a:prstDash val="solid"/>
                      <a:round/>
                      <a:headEnd type="none" w="med" len="med"/>
                      <a:tailEnd type="none" w="med" len="med"/>
                    </a:lnT>
                    <a:solidFill>
                      <a:srgbClr val="D0D8E8"/>
                    </a:solidFill>
                  </a:tcPr>
                </a:tc>
                <a:tc>
                  <a:txBody>
                    <a:bodyPr/>
                    <a:lstStyle/>
                    <a:p>
                      <a:pPr marL="0" algn="ctr" defTabSz="457200" rtl="0" eaLnBrk="1" fontAlgn="b" latinLnBrk="0" hangingPunct="1"/>
                      <a:r>
                        <a:rPr lang="it-IT" sz="1300" b="1" i="0" u="none" strike="noStrike" kern="1200" dirty="0" smtClean="0">
                          <a:solidFill>
                            <a:srgbClr val="000000"/>
                          </a:solidFill>
                          <a:latin typeface="Arial" pitchFamily="34" charset="0"/>
                          <a:ea typeface="+mn-ea"/>
                          <a:cs typeface="Arial" pitchFamily="34" charset="0"/>
                        </a:rPr>
                        <a:t>15,6</a:t>
                      </a:r>
                      <a:endParaRPr lang="it-IT" sz="1300" b="1" i="0" u="none" strike="noStrike" kern="1200" dirty="0">
                        <a:solidFill>
                          <a:srgbClr val="000000"/>
                        </a:solidFill>
                        <a:latin typeface="Arial" pitchFamily="34" charset="0"/>
                        <a:ea typeface="+mn-ea"/>
                        <a:cs typeface="Arial" pitchFamily="34" charset="0"/>
                      </a:endParaRPr>
                    </a:p>
                  </a:txBody>
                  <a:tcPr anchor="b">
                    <a:lnT w="12700" cap="flat" cmpd="sng" algn="ctr">
                      <a:solidFill>
                        <a:schemeClr val="tx1"/>
                      </a:solidFill>
                      <a:prstDash val="solid"/>
                      <a:round/>
                      <a:headEnd type="none" w="med" len="med"/>
                      <a:tailEnd type="none" w="med" len="med"/>
                    </a:lnT>
                    <a:solidFill>
                      <a:srgbClr val="D0D8E8"/>
                    </a:solidFill>
                  </a:tcPr>
                </a:tc>
                <a:tc>
                  <a:txBody>
                    <a:bodyPr/>
                    <a:lstStyle/>
                    <a:p>
                      <a:pPr marL="0" algn="ctr" defTabSz="457200" rtl="0" eaLnBrk="1" fontAlgn="b" latinLnBrk="0" hangingPunct="1"/>
                      <a:r>
                        <a:rPr lang="it-IT" sz="1300" b="1" i="0" u="none" strike="noStrike" kern="1200" dirty="0" smtClean="0">
                          <a:solidFill>
                            <a:srgbClr val="000000"/>
                          </a:solidFill>
                          <a:latin typeface="Arial" pitchFamily="34" charset="0"/>
                          <a:ea typeface="+mn-ea"/>
                          <a:cs typeface="Arial" pitchFamily="34" charset="0"/>
                        </a:rPr>
                        <a:t>34,4</a:t>
                      </a:r>
                      <a:endParaRPr lang="it-IT" sz="1300" b="1" i="0" u="none" strike="noStrike" kern="1200" dirty="0">
                        <a:solidFill>
                          <a:srgbClr val="000000"/>
                        </a:solidFill>
                        <a:latin typeface="Arial" pitchFamily="34" charset="0"/>
                        <a:ea typeface="+mn-ea"/>
                        <a:cs typeface="Arial" pitchFamily="34" charset="0"/>
                      </a:endParaRPr>
                    </a:p>
                  </a:txBody>
                  <a:tcPr anchor="b">
                    <a:lnT w="12700" cap="flat" cmpd="sng" algn="ctr">
                      <a:solidFill>
                        <a:schemeClr val="tx1"/>
                      </a:solidFill>
                      <a:prstDash val="solid"/>
                      <a:round/>
                      <a:headEnd type="none" w="med" len="med"/>
                      <a:tailEnd type="none" w="med" len="med"/>
                    </a:lnT>
                    <a:solidFill>
                      <a:srgbClr val="D0D8E8"/>
                    </a:solidFill>
                  </a:tcPr>
                </a:tc>
                <a:tc>
                  <a:txBody>
                    <a:bodyPr/>
                    <a:lstStyle/>
                    <a:p>
                      <a:pPr marL="0" algn="ctr" defTabSz="457200" rtl="0" eaLnBrk="1" fontAlgn="b" latinLnBrk="0" hangingPunct="1"/>
                      <a:r>
                        <a:rPr lang="it-IT" sz="1300" b="1" i="0" u="none" strike="noStrike" kern="1200" dirty="0" smtClean="0">
                          <a:solidFill>
                            <a:srgbClr val="000000"/>
                          </a:solidFill>
                          <a:latin typeface="Arial" pitchFamily="34" charset="0"/>
                          <a:ea typeface="+mn-ea"/>
                          <a:cs typeface="Arial" pitchFamily="34" charset="0"/>
                        </a:rPr>
                        <a:t>51,6</a:t>
                      </a:r>
                      <a:endParaRPr lang="it-IT" sz="1300" b="1" i="0" u="none" strike="noStrike" kern="1200" dirty="0">
                        <a:solidFill>
                          <a:srgbClr val="000000"/>
                        </a:solidFill>
                        <a:latin typeface="Arial" pitchFamily="34" charset="0"/>
                        <a:ea typeface="+mn-ea"/>
                        <a:cs typeface="Arial" pitchFamily="34" charset="0"/>
                      </a:endParaRPr>
                    </a:p>
                  </a:txBody>
                  <a:tcPr anchor="b">
                    <a:lnT w="12700" cap="flat" cmpd="sng" algn="ctr">
                      <a:solidFill>
                        <a:schemeClr val="tx1"/>
                      </a:solidFill>
                      <a:prstDash val="solid"/>
                      <a:round/>
                      <a:headEnd type="none" w="med" len="med"/>
                      <a:tailEnd type="none" w="med" len="med"/>
                    </a:lnT>
                    <a:solidFill>
                      <a:srgbClr val="D0D8E8"/>
                    </a:solidFill>
                  </a:tcPr>
                </a:tc>
                <a:tc>
                  <a:txBody>
                    <a:bodyPr/>
                    <a:lstStyle/>
                    <a:p>
                      <a:pPr marL="0" algn="ctr" defTabSz="457200" rtl="0" eaLnBrk="1" fontAlgn="b" latinLnBrk="0" hangingPunct="1"/>
                      <a:r>
                        <a:rPr lang="it-IT" sz="1300" b="1" i="0" u="none" strike="noStrike" kern="1200" dirty="0" smtClean="0">
                          <a:solidFill>
                            <a:srgbClr val="000000"/>
                          </a:solidFill>
                          <a:latin typeface="Arial" pitchFamily="34" charset="0"/>
                          <a:ea typeface="+mn-ea"/>
                          <a:cs typeface="Arial" pitchFamily="34" charset="0"/>
                        </a:rPr>
                        <a:t>65,7</a:t>
                      </a:r>
                      <a:endParaRPr lang="it-IT" sz="1300" b="1" i="0" u="none" strike="noStrike" kern="1200" dirty="0">
                        <a:solidFill>
                          <a:srgbClr val="000000"/>
                        </a:solidFill>
                        <a:latin typeface="Arial" pitchFamily="34" charset="0"/>
                        <a:ea typeface="+mn-ea"/>
                        <a:cs typeface="Arial" pitchFamily="34" charset="0"/>
                      </a:endParaRPr>
                    </a:p>
                  </a:txBody>
                  <a:tcPr anchor="b">
                    <a:lnT w="12700" cap="flat" cmpd="sng" algn="ctr">
                      <a:solidFill>
                        <a:schemeClr val="tx1"/>
                      </a:solidFill>
                      <a:prstDash val="solid"/>
                      <a:round/>
                      <a:headEnd type="none" w="med" len="med"/>
                      <a:tailEnd type="none" w="med" len="med"/>
                    </a:lnT>
                    <a:solidFill>
                      <a:srgbClr val="D0D8E8"/>
                    </a:solidFill>
                  </a:tcPr>
                </a:tc>
                <a:tc>
                  <a:txBody>
                    <a:bodyPr/>
                    <a:lstStyle/>
                    <a:p>
                      <a:pPr marL="0" algn="ctr" defTabSz="457200" rtl="0" eaLnBrk="1" fontAlgn="b" latinLnBrk="0" hangingPunct="1"/>
                      <a:r>
                        <a:rPr lang="it-IT" sz="1300" b="1" i="0" u="none" strike="noStrike" kern="1200" dirty="0" smtClean="0">
                          <a:solidFill>
                            <a:srgbClr val="000000"/>
                          </a:solidFill>
                          <a:latin typeface="Arial" pitchFamily="34" charset="0"/>
                          <a:ea typeface="+mn-ea"/>
                          <a:cs typeface="Arial" pitchFamily="34" charset="0"/>
                        </a:rPr>
                        <a:t>80,1</a:t>
                      </a:r>
                      <a:endParaRPr lang="it-IT" sz="1300" b="1" i="0" u="none" strike="noStrike" kern="1200" dirty="0">
                        <a:solidFill>
                          <a:srgbClr val="000000"/>
                        </a:solidFill>
                        <a:latin typeface="Arial" pitchFamily="34" charset="0"/>
                        <a:ea typeface="+mn-ea"/>
                        <a:cs typeface="Arial" pitchFamily="34" charset="0"/>
                      </a:endParaRPr>
                    </a:p>
                  </a:txBody>
                  <a:tcPr anchor="b">
                    <a:lnT w="12700" cap="flat" cmpd="sng" algn="ctr">
                      <a:solidFill>
                        <a:schemeClr val="tx1"/>
                      </a:solidFill>
                      <a:prstDash val="solid"/>
                      <a:round/>
                      <a:headEnd type="none" w="med" len="med"/>
                      <a:tailEnd type="none" w="med" len="med"/>
                    </a:lnT>
                    <a:solidFill>
                      <a:srgbClr val="D0D8E8"/>
                    </a:solidFill>
                  </a:tcPr>
                </a:tc>
                <a:tc>
                  <a:txBody>
                    <a:bodyPr/>
                    <a:lstStyle/>
                    <a:p>
                      <a:pPr marL="0" algn="ctr" defTabSz="457200" rtl="0" eaLnBrk="1" fontAlgn="b" latinLnBrk="0" hangingPunct="1"/>
                      <a:r>
                        <a:rPr lang="it-IT" sz="1300" b="1" i="0" u="none" strike="noStrike" kern="1200" dirty="0" smtClean="0">
                          <a:solidFill>
                            <a:srgbClr val="000000"/>
                          </a:solidFill>
                          <a:latin typeface="Arial" pitchFamily="34" charset="0"/>
                          <a:ea typeface="+mn-ea"/>
                          <a:cs typeface="Arial" pitchFamily="34" charset="0"/>
                        </a:rPr>
                        <a:t>247,3</a:t>
                      </a:r>
                      <a:endParaRPr lang="it-IT" sz="1300" b="1" i="0" u="none" strike="noStrike" kern="1200" dirty="0">
                        <a:solidFill>
                          <a:srgbClr val="000000"/>
                        </a:solidFill>
                        <a:latin typeface="Arial" pitchFamily="34" charset="0"/>
                        <a:ea typeface="+mn-ea"/>
                        <a:cs typeface="Arial" pitchFamily="34" charset="0"/>
                      </a:endParaRPr>
                    </a:p>
                  </a:txBody>
                  <a:tcPr anchor="b">
                    <a:lnT w="12700" cap="flat" cmpd="sng" algn="ctr">
                      <a:solidFill>
                        <a:schemeClr val="tx1"/>
                      </a:solidFill>
                      <a:prstDash val="solid"/>
                      <a:round/>
                      <a:headEnd type="none" w="med" len="med"/>
                      <a:tailEnd type="none" w="med" len="med"/>
                    </a:lnT>
                    <a:solidFill>
                      <a:srgbClr val="D0D8E8"/>
                    </a:solidFill>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617219" y="169476"/>
            <a:ext cx="7987229" cy="523220"/>
          </a:xfrm>
          <a:prstGeom prst="rect">
            <a:avLst/>
          </a:prstGeom>
          <a:noFill/>
        </p:spPr>
        <p:txBody>
          <a:bodyPr wrap="square" rtlCol="0">
            <a:spAutoFit/>
          </a:bodyPr>
          <a:lstStyle/>
          <a:p>
            <a:pPr algn="r"/>
            <a:r>
              <a:rPr lang="it-IT" sz="2800" dirty="0" smtClean="0">
                <a:solidFill>
                  <a:srgbClr val="002060"/>
                </a:solidFill>
                <a:latin typeface="Arial" pitchFamily="34" charset="0"/>
                <a:cs typeface="Arial" pitchFamily="34" charset="0"/>
              </a:rPr>
              <a:t>Gli effetti</a:t>
            </a:r>
            <a:endParaRPr lang="it-IT" sz="2800" dirty="0">
              <a:solidFill>
                <a:srgbClr val="002060"/>
              </a:solidFill>
              <a:latin typeface="Arial" pitchFamily="34" charset="0"/>
              <a:cs typeface="Arial" pitchFamily="34" charset="0"/>
            </a:endParaRPr>
          </a:p>
        </p:txBody>
      </p:sp>
      <p:sp>
        <p:nvSpPr>
          <p:cNvPr id="5" name="Segnaposto numero diapositiva 4"/>
          <p:cNvSpPr>
            <a:spLocks noGrp="1"/>
          </p:cNvSpPr>
          <p:nvPr>
            <p:ph type="sldNum" sz="quarter" idx="12"/>
          </p:nvPr>
        </p:nvSpPr>
        <p:spPr/>
        <p:txBody>
          <a:bodyPr/>
          <a:lstStyle/>
          <a:p>
            <a:fld id="{7130D7A0-98CD-4E2C-8C77-B84C45B0A601}" type="slidenum">
              <a:rPr lang="it-IT" smtClean="0"/>
              <a:pPr/>
              <a:t>14</a:t>
            </a:fld>
            <a:endParaRPr lang="it-IT"/>
          </a:p>
        </p:txBody>
      </p:sp>
      <p:graphicFrame>
        <p:nvGraphicFramePr>
          <p:cNvPr id="7" name="Tabella 6"/>
          <p:cNvGraphicFramePr>
            <a:graphicFrameLocks noGrp="1"/>
          </p:cNvGraphicFramePr>
          <p:nvPr/>
        </p:nvGraphicFramePr>
        <p:xfrm>
          <a:off x="188930" y="963135"/>
          <a:ext cx="8748000" cy="4399280"/>
        </p:xfrm>
        <a:graphic>
          <a:graphicData uri="http://schemas.openxmlformats.org/drawingml/2006/table">
            <a:tbl>
              <a:tblPr firstRow="1" bandRow="1">
                <a:tableStyleId>{5C22544A-7EE6-4342-B048-85BDC9FD1C3A}</a:tableStyleId>
              </a:tblPr>
              <a:tblGrid>
                <a:gridCol w="3996000"/>
                <a:gridCol w="792000"/>
                <a:gridCol w="792000"/>
                <a:gridCol w="792000"/>
                <a:gridCol w="792000"/>
                <a:gridCol w="792000"/>
                <a:gridCol w="792000"/>
              </a:tblGrid>
              <a:tr h="370840">
                <a:tc gridSpan="7">
                  <a:txBody>
                    <a:bodyPr/>
                    <a:lstStyle/>
                    <a:p>
                      <a:pPr marL="72000"/>
                      <a:r>
                        <a:rPr lang="it-IT" sz="2000" dirty="0" smtClean="0">
                          <a:latin typeface="Arial" pitchFamily="34" charset="0"/>
                          <a:cs typeface="Arial" pitchFamily="34" charset="0"/>
                        </a:rPr>
                        <a:t>Effetti macroeconomici</a:t>
                      </a:r>
                      <a:endParaRPr lang="it-IT" sz="2000" dirty="0">
                        <a:latin typeface="Arial" pitchFamily="34" charset="0"/>
                        <a:cs typeface="Arial" pitchFamily="34" charset="0"/>
                      </a:endParaRPr>
                    </a:p>
                  </a:txBody>
                  <a:tcPr marL="0" marR="0" marT="0" marB="0" anchor="b"/>
                </a:tc>
                <a:tc hMerge="1">
                  <a:txBody>
                    <a:bodyPr/>
                    <a:lstStyle/>
                    <a:p>
                      <a:pPr marL="0" algn="ctr" defTabSz="457200" rtl="0" eaLnBrk="1" fontAlgn="b" latinLnBrk="0" hangingPunct="1"/>
                      <a:endParaRPr lang="it-IT" sz="1400" b="1" i="0" u="none" strike="noStrike" kern="1200" dirty="0">
                        <a:solidFill>
                          <a:schemeClr val="bg1"/>
                        </a:solidFill>
                        <a:latin typeface="Century" pitchFamily="18" charset="0"/>
                        <a:ea typeface="+mn-ea"/>
                        <a:cs typeface="+mn-cs"/>
                      </a:endParaRPr>
                    </a:p>
                  </a:txBody>
                  <a:tcPr marL="9525" marR="9525" marT="9525" marB="0" anchor="ctr"/>
                </a:tc>
                <a:tc hMerge="1">
                  <a:txBody>
                    <a:bodyPr/>
                    <a:lstStyle/>
                    <a:p>
                      <a:pPr marL="0" algn="ctr" defTabSz="457200" rtl="0" eaLnBrk="1" fontAlgn="b" latinLnBrk="0" hangingPunct="1"/>
                      <a:endParaRPr lang="it-IT" sz="1400" b="1" i="0" u="none" strike="noStrike" kern="1200" dirty="0">
                        <a:solidFill>
                          <a:schemeClr val="bg1"/>
                        </a:solidFill>
                        <a:latin typeface="Century" pitchFamily="18" charset="0"/>
                        <a:ea typeface="+mn-ea"/>
                        <a:cs typeface="+mn-cs"/>
                      </a:endParaRPr>
                    </a:p>
                  </a:txBody>
                  <a:tcPr marL="9525" marR="9525" marT="9525" marB="0" anchor="ctr"/>
                </a:tc>
                <a:tc hMerge="1">
                  <a:txBody>
                    <a:bodyPr/>
                    <a:lstStyle/>
                    <a:p>
                      <a:pPr marL="0" algn="ctr" defTabSz="457200" rtl="0" eaLnBrk="1" fontAlgn="b" latinLnBrk="0" hangingPunct="1"/>
                      <a:endParaRPr lang="it-IT" sz="1400" b="1" i="0" u="none" strike="noStrike" kern="1200" dirty="0">
                        <a:solidFill>
                          <a:schemeClr val="bg1"/>
                        </a:solidFill>
                        <a:latin typeface="Century" pitchFamily="18" charset="0"/>
                        <a:ea typeface="+mn-ea"/>
                        <a:cs typeface="+mn-cs"/>
                      </a:endParaRPr>
                    </a:p>
                  </a:txBody>
                  <a:tcPr marL="9525" marR="9525" marT="9525" marB="0" anchor="ctr"/>
                </a:tc>
                <a:tc hMerge="1">
                  <a:txBody>
                    <a:bodyPr/>
                    <a:lstStyle/>
                    <a:p>
                      <a:pPr marL="0" algn="ctr" defTabSz="457200" rtl="0" eaLnBrk="1" fontAlgn="b" latinLnBrk="0" hangingPunct="1"/>
                      <a:endParaRPr lang="it-IT" sz="1400" b="1" i="0" u="none" strike="noStrike" kern="1200" dirty="0">
                        <a:solidFill>
                          <a:schemeClr val="bg1"/>
                        </a:solidFill>
                        <a:latin typeface="Century" pitchFamily="18" charset="0"/>
                        <a:ea typeface="+mn-ea"/>
                        <a:cs typeface="+mn-cs"/>
                      </a:endParaRPr>
                    </a:p>
                  </a:txBody>
                  <a:tcPr marL="9525" marR="9525" marT="9525" marB="0" anchor="ctr"/>
                </a:tc>
                <a:tc hMerge="1">
                  <a:txBody>
                    <a:bodyPr/>
                    <a:lstStyle/>
                    <a:p>
                      <a:pPr marL="0" algn="ctr" defTabSz="457200" rtl="0" eaLnBrk="1" fontAlgn="b" latinLnBrk="0" hangingPunct="1"/>
                      <a:endParaRPr lang="it-IT" sz="1400" b="1" i="0" u="none" strike="noStrike" kern="1200" dirty="0">
                        <a:solidFill>
                          <a:schemeClr val="bg1"/>
                        </a:solidFill>
                        <a:latin typeface="Century" pitchFamily="18" charset="0"/>
                        <a:ea typeface="+mn-ea"/>
                        <a:cs typeface="+mn-cs"/>
                      </a:endParaRPr>
                    </a:p>
                  </a:txBody>
                  <a:tcPr marL="9525" marR="9525" marT="9525" marB="0" anchor="ctr"/>
                </a:tc>
                <a:tc hMerge="1">
                  <a:txBody>
                    <a:bodyPr/>
                    <a:lstStyle/>
                    <a:p>
                      <a:pPr marL="0" algn="ctr" defTabSz="457200" rtl="0" eaLnBrk="1" fontAlgn="b" latinLnBrk="0" hangingPunct="1"/>
                      <a:endParaRPr lang="it-IT" sz="1400" b="1" i="0" u="none" strike="noStrike" kern="1200" dirty="0">
                        <a:solidFill>
                          <a:schemeClr val="bg1"/>
                        </a:solidFill>
                        <a:latin typeface="Century" pitchFamily="18" charset="0"/>
                        <a:ea typeface="+mn-ea"/>
                        <a:cs typeface="+mn-cs"/>
                      </a:endParaRPr>
                    </a:p>
                  </a:txBody>
                  <a:tcPr marL="9525" marR="9525" marT="9525" marB="0" anchor="ctr"/>
                </a:tc>
              </a:tr>
              <a:tr h="370840">
                <a:tc>
                  <a:txBody>
                    <a:bodyPr/>
                    <a:lstStyle/>
                    <a:p>
                      <a:endParaRPr lang="it-IT" sz="1400" dirty="0">
                        <a:latin typeface="Arial" pitchFamily="34" charset="0"/>
                        <a:cs typeface="Arial" pitchFamily="34" charset="0"/>
                      </a:endParaRPr>
                    </a:p>
                  </a:txBody>
                  <a:tcPr marL="0" marR="0" marT="0" marB="0" anchor="b">
                    <a:solidFill>
                      <a:srgbClr val="4F81BD"/>
                    </a:solidFill>
                  </a:tcPr>
                </a:tc>
                <a:tc>
                  <a:txBody>
                    <a:bodyPr/>
                    <a:lstStyle/>
                    <a:p>
                      <a:pPr marL="0" algn="ctr" defTabSz="457200" rtl="0" eaLnBrk="1" fontAlgn="b" latinLnBrk="0" hangingPunct="1"/>
                      <a:r>
                        <a:rPr lang="it-IT" sz="1400" b="1" i="0" u="none" strike="noStrike" kern="1200" dirty="0">
                          <a:solidFill>
                            <a:schemeClr val="bg1"/>
                          </a:solidFill>
                          <a:latin typeface="Arial" pitchFamily="34" charset="0"/>
                          <a:ea typeface="+mn-ea"/>
                          <a:cs typeface="Arial" pitchFamily="34" charset="0"/>
                        </a:rPr>
                        <a:t>1 anno</a:t>
                      </a:r>
                    </a:p>
                  </a:txBody>
                  <a:tcPr marL="9525" marR="9525" marT="9525" marB="0" anchor="ctr">
                    <a:solidFill>
                      <a:srgbClr val="4F81BD"/>
                    </a:solidFill>
                  </a:tcPr>
                </a:tc>
                <a:tc>
                  <a:txBody>
                    <a:bodyPr/>
                    <a:lstStyle/>
                    <a:p>
                      <a:pPr marL="0" algn="ctr" defTabSz="457200" rtl="0" eaLnBrk="1" fontAlgn="b" latinLnBrk="0" hangingPunct="1"/>
                      <a:r>
                        <a:rPr lang="it-IT" sz="1400" b="1" i="0" u="none" strike="noStrike" kern="1200" dirty="0">
                          <a:solidFill>
                            <a:schemeClr val="bg1"/>
                          </a:solidFill>
                          <a:latin typeface="Arial" pitchFamily="34" charset="0"/>
                          <a:ea typeface="+mn-ea"/>
                          <a:cs typeface="Arial" pitchFamily="34" charset="0"/>
                        </a:rPr>
                        <a:t>2 anno</a:t>
                      </a:r>
                    </a:p>
                  </a:txBody>
                  <a:tcPr marL="9525" marR="9525" marT="9525" marB="0" anchor="ctr">
                    <a:solidFill>
                      <a:srgbClr val="4F81BD"/>
                    </a:solidFill>
                  </a:tcPr>
                </a:tc>
                <a:tc>
                  <a:txBody>
                    <a:bodyPr/>
                    <a:lstStyle/>
                    <a:p>
                      <a:pPr marL="0" algn="ctr" defTabSz="457200" rtl="0" eaLnBrk="1" fontAlgn="b" latinLnBrk="0" hangingPunct="1"/>
                      <a:r>
                        <a:rPr lang="it-IT" sz="1400" b="1" i="0" u="none" strike="noStrike" kern="1200" dirty="0">
                          <a:solidFill>
                            <a:schemeClr val="bg1"/>
                          </a:solidFill>
                          <a:latin typeface="Arial" pitchFamily="34" charset="0"/>
                          <a:ea typeface="+mn-ea"/>
                          <a:cs typeface="Arial" pitchFamily="34" charset="0"/>
                        </a:rPr>
                        <a:t>3 anno</a:t>
                      </a:r>
                    </a:p>
                  </a:txBody>
                  <a:tcPr marL="9525" marR="9525" marT="9525" marB="0" anchor="ctr">
                    <a:solidFill>
                      <a:srgbClr val="4F81BD"/>
                    </a:solidFill>
                  </a:tcPr>
                </a:tc>
                <a:tc>
                  <a:txBody>
                    <a:bodyPr/>
                    <a:lstStyle/>
                    <a:p>
                      <a:pPr marL="0" algn="ctr" defTabSz="457200" rtl="0" eaLnBrk="1" fontAlgn="b" latinLnBrk="0" hangingPunct="1"/>
                      <a:r>
                        <a:rPr lang="it-IT" sz="1400" b="1" i="0" u="none" strike="noStrike" kern="1200" dirty="0">
                          <a:solidFill>
                            <a:schemeClr val="bg1"/>
                          </a:solidFill>
                          <a:latin typeface="Arial" pitchFamily="34" charset="0"/>
                          <a:ea typeface="+mn-ea"/>
                          <a:cs typeface="Arial" pitchFamily="34" charset="0"/>
                        </a:rPr>
                        <a:t>4 anno</a:t>
                      </a:r>
                    </a:p>
                  </a:txBody>
                  <a:tcPr marL="9525" marR="9525" marT="9525" marB="0" anchor="ctr">
                    <a:solidFill>
                      <a:srgbClr val="4F81BD"/>
                    </a:solidFill>
                  </a:tcPr>
                </a:tc>
                <a:tc>
                  <a:txBody>
                    <a:bodyPr/>
                    <a:lstStyle/>
                    <a:p>
                      <a:pPr marL="0" algn="ctr" defTabSz="457200" rtl="0" eaLnBrk="1" fontAlgn="b" latinLnBrk="0" hangingPunct="1"/>
                      <a:r>
                        <a:rPr lang="it-IT" sz="1400" b="1" i="0" u="none" strike="noStrike" kern="1200" dirty="0">
                          <a:solidFill>
                            <a:schemeClr val="bg1"/>
                          </a:solidFill>
                          <a:latin typeface="Arial" pitchFamily="34" charset="0"/>
                          <a:ea typeface="+mn-ea"/>
                          <a:cs typeface="Arial" pitchFamily="34" charset="0"/>
                        </a:rPr>
                        <a:t>5 anno</a:t>
                      </a:r>
                    </a:p>
                  </a:txBody>
                  <a:tcPr marL="9525" marR="9525" marT="9525" marB="0" anchor="ctr">
                    <a:solidFill>
                      <a:srgbClr val="4F81BD"/>
                    </a:solidFill>
                  </a:tcPr>
                </a:tc>
                <a:tc>
                  <a:txBody>
                    <a:bodyPr/>
                    <a:lstStyle/>
                    <a:p>
                      <a:pPr marL="0" algn="ctr" defTabSz="457200" rtl="0" eaLnBrk="1" fontAlgn="b" latinLnBrk="0" hangingPunct="1"/>
                      <a:r>
                        <a:rPr lang="it-IT" sz="1400" b="1" i="0" u="none" strike="noStrike" kern="1200" dirty="0" smtClean="0">
                          <a:solidFill>
                            <a:schemeClr val="bg1"/>
                          </a:solidFill>
                          <a:latin typeface="Arial" pitchFamily="34" charset="0"/>
                          <a:ea typeface="+mn-ea"/>
                          <a:cs typeface="Arial" pitchFamily="34" charset="0"/>
                        </a:rPr>
                        <a:t>Totale</a:t>
                      </a:r>
                      <a:endParaRPr lang="it-IT" sz="1400" b="1" i="0" u="none" strike="noStrike" kern="1200" dirty="0">
                        <a:solidFill>
                          <a:schemeClr val="bg1"/>
                        </a:solidFill>
                        <a:latin typeface="Arial" pitchFamily="34" charset="0"/>
                        <a:ea typeface="+mn-ea"/>
                        <a:cs typeface="Arial" pitchFamily="34" charset="0"/>
                      </a:endParaRPr>
                    </a:p>
                  </a:txBody>
                  <a:tcPr marL="9525" marR="9525" marT="9525" marB="0" anchor="ctr">
                    <a:solidFill>
                      <a:srgbClr val="4F81BD"/>
                    </a:solidFill>
                  </a:tcPr>
                </a:tc>
              </a:tr>
              <a:tr h="243840">
                <a:tc>
                  <a:txBody>
                    <a:bodyPr/>
                    <a:lstStyle/>
                    <a:p>
                      <a:pPr algn="l" fontAlgn="b"/>
                      <a:r>
                        <a:rPr lang="it-IT" sz="1400" b="1" i="0" u="none" strike="noStrike" dirty="0" smtClean="0">
                          <a:solidFill>
                            <a:srgbClr val="000000"/>
                          </a:solidFill>
                          <a:latin typeface="Arial" pitchFamily="34" charset="0"/>
                          <a:cs typeface="Arial" pitchFamily="34" charset="0"/>
                        </a:rPr>
                        <a:t>PIL </a:t>
                      </a:r>
                      <a:r>
                        <a:rPr lang="it-IT" sz="1400" b="0" i="0" u="none" strike="noStrike" dirty="0" smtClean="0">
                          <a:solidFill>
                            <a:srgbClr val="000000"/>
                          </a:solidFill>
                          <a:latin typeface="Arial" pitchFamily="34" charset="0"/>
                          <a:cs typeface="Arial" pitchFamily="34" charset="0"/>
                        </a:rPr>
                        <a:t>(tasso </a:t>
                      </a:r>
                      <a:r>
                        <a:rPr lang="it-IT" sz="1400" b="0" i="0" u="none" strike="noStrike" dirty="0">
                          <a:solidFill>
                            <a:srgbClr val="000000"/>
                          </a:solidFill>
                          <a:latin typeface="Arial" pitchFamily="34" charset="0"/>
                          <a:cs typeface="Arial" pitchFamily="34" charset="0"/>
                        </a:rPr>
                        <a:t>di crescita, reale)</a:t>
                      </a:r>
                    </a:p>
                  </a:txBody>
                  <a:tcPr anchor="b">
                    <a:solidFill>
                      <a:srgbClr val="D0D8E8"/>
                    </a:solidFill>
                  </a:tcPr>
                </a:tc>
                <a:tc>
                  <a:txBody>
                    <a:bodyPr/>
                    <a:lstStyle/>
                    <a:p>
                      <a:pPr marL="0" algn="ctr" defTabSz="457200" rtl="0" eaLnBrk="1" fontAlgn="b" latinLnBrk="0" hangingPunct="1"/>
                      <a:r>
                        <a:rPr lang="it-IT" sz="1400" b="1" i="0" u="none" strike="noStrike" kern="1200" dirty="0" smtClean="0">
                          <a:solidFill>
                            <a:srgbClr val="000000"/>
                          </a:solidFill>
                          <a:latin typeface="Arial" pitchFamily="34" charset="0"/>
                          <a:ea typeface="+mn-ea"/>
                          <a:cs typeface="Arial" pitchFamily="34" charset="0"/>
                        </a:rPr>
                        <a:t>1,9</a:t>
                      </a:r>
                    </a:p>
                  </a:txBody>
                  <a:tcPr anchor="b">
                    <a:solidFill>
                      <a:srgbClr val="D0D8E8"/>
                    </a:solidFill>
                  </a:tcPr>
                </a:tc>
                <a:tc>
                  <a:txBody>
                    <a:bodyPr/>
                    <a:lstStyle/>
                    <a:p>
                      <a:pPr marL="0" algn="ctr" defTabSz="457200" rtl="0" eaLnBrk="1" fontAlgn="b" latinLnBrk="0" hangingPunct="1"/>
                      <a:r>
                        <a:rPr lang="it-IT" sz="1400" b="1" i="0" u="none" strike="noStrike" kern="1200" dirty="0" smtClean="0">
                          <a:solidFill>
                            <a:srgbClr val="000000"/>
                          </a:solidFill>
                          <a:latin typeface="Arial" pitchFamily="34" charset="0"/>
                          <a:ea typeface="+mn-ea"/>
                          <a:cs typeface="Arial" pitchFamily="34" charset="0"/>
                        </a:rPr>
                        <a:t>2,1</a:t>
                      </a:r>
                    </a:p>
                  </a:txBody>
                  <a:tcPr anchor="b">
                    <a:solidFill>
                      <a:srgbClr val="D0D8E8"/>
                    </a:solidFill>
                  </a:tcPr>
                </a:tc>
                <a:tc>
                  <a:txBody>
                    <a:bodyPr/>
                    <a:lstStyle/>
                    <a:p>
                      <a:pPr marL="0" algn="ctr" defTabSz="457200" rtl="0" eaLnBrk="1" fontAlgn="b" latinLnBrk="0" hangingPunct="1"/>
                      <a:r>
                        <a:rPr lang="it-IT" sz="1400" b="1" i="0" u="none" strike="noStrike" kern="1200" dirty="0" smtClean="0">
                          <a:solidFill>
                            <a:srgbClr val="000000"/>
                          </a:solidFill>
                          <a:latin typeface="Arial" pitchFamily="34" charset="0"/>
                          <a:ea typeface="+mn-ea"/>
                          <a:cs typeface="Arial" pitchFamily="34" charset="0"/>
                        </a:rPr>
                        <a:t>2,3</a:t>
                      </a:r>
                    </a:p>
                  </a:txBody>
                  <a:tcPr anchor="b">
                    <a:solidFill>
                      <a:srgbClr val="D0D8E8"/>
                    </a:solidFill>
                  </a:tcPr>
                </a:tc>
                <a:tc>
                  <a:txBody>
                    <a:bodyPr/>
                    <a:lstStyle/>
                    <a:p>
                      <a:pPr marL="0" algn="ctr" defTabSz="457200" rtl="0" eaLnBrk="1" fontAlgn="b" latinLnBrk="0" hangingPunct="1"/>
                      <a:r>
                        <a:rPr lang="it-IT" sz="1400" b="1" i="0" u="none" strike="noStrike" kern="1200" dirty="0" smtClean="0">
                          <a:solidFill>
                            <a:srgbClr val="000000"/>
                          </a:solidFill>
                          <a:latin typeface="Arial" pitchFamily="34" charset="0"/>
                          <a:ea typeface="+mn-ea"/>
                          <a:cs typeface="Arial" pitchFamily="34" charset="0"/>
                        </a:rPr>
                        <a:t>2,4</a:t>
                      </a:r>
                    </a:p>
                  </a:txBody>
                  <a:tcPr anchor="b">
                    <a:solidFill>
                      <a:srgbClr val="D0D8E8"/>
                    </a:solidFill>
                  </a:tcPr>
                </a:tc>
                <a:tc>
                  <a:txBody>
                    <a:bodyPr/>
                    <a:lstStyle/>
                    <a:p>
                      <a:pPr marL="0" algn="ctr" defTabSz="457200" rtl="0" eaLnBrk="1" fontAlgn="b" latinLnBrk="0" hangingPunct="1"/>
                      <a:r>
                        <a:rPr lang="it-IT" sz="1400" b="1" i="0" u="none" strike="noStrike" kern="1200" dirty="0" smtClean="0">
                          <a:solidFill>
                            <a:srgbClr val="000000"/>
                          </a:solidFill>
                          <a:latin typeface="Arial" pitchFamily="34" charset="0"/>
                          <a:ea typeface="+mn-ea"/>
                          <a:cs typeface="Arial" pitchFamily="34" charset="0"/>
                        </a:rPr>
                        <a:t>2,5</a:t>
                      </a:r>
                    </a:p>
                  </a:txBody>
                  <a:tcPr anchor="b">
                    <a:solidFill>
                      <a:srgbClr val="D0D8E8"/>
                    </a:solidFill>
                  </a:tcPr>
                </a:tc>
                <a:tc>
                  <a:txBody>
                    <a:bodyPr/>
                    <a:lstStyle/>
                    <a:p>
                      <a:pPr marL="0" algn="ctr" defTabSz="457200" rtl="0" eaLnBrk="1" fontAlgn="b" latinLnBrk="0" hangingPunct="1"/>
                      <a:r>
                        <a:rPr lang="it-IT" sz="1400" b="1" i="0" u="none" strike="noStrike" kern="1200" dirty="0" smtClean="0">
                          <a:solidFill>
                            <a:srgbClr val="000000"/>
                          </a:solidFill>
                          <a:latin typeface="Arial" pitchFamily="34" charset="0"/>
                          <a:ea typeface="+mn-ea"/>
                          <a:cs typeface="Arial" pitchFamily="34" charset="0"/>
                        </a:rPr>
                        <a:t>11,7</a:t>
                      </a:r>
                    </a:p>
                  </a:txBody>
                  <a:tcPr anchor="b">
                    <a:solidFill>
                      <a:srgbClr val="D0D8E8"/>
                    </a:solidFill>
                  </a:tcPr>
                </a:tc>
              </a:tr>
              <a:tr h="243840">
                <a:tc>
                  <a:txBody>
                    <a:bodyPr/>
                    <a:lstStyle/>
                    <a:p>
                      <a:pPr algn="r" fontAlgn="b"/>
                      <a:r>
                        <a:rPr lang="it-IT" sz="1400" b="0" i="0" u="none" strike="noStrike" dirty="0">
                          <a:solidFill>
                            <a:srgbClr val="000000"/>
                          </a:solidFill>
                          <a:latin typeface="Arial" pitchFamily="34" charset="0"/>
                          <a:cs typeface="Arial" pitchFamily="34" charset="0"/>
                        </a:rPr>
                        <a:t>Scenario a politiche invariate</a:t>
                      </a:r>
                    </a:p>
                  </a:txBody>
                  <a:tcPr anchor="b">
                    <a:solidFill>
                      <a:srgbClr val="E9EDF4"/>
                    </a:solidFill>
                  </a:tcPr>
                </a:tc>
                <a:tc>
                  <a:txBody>
                    <a:bodyPr/>
                    <a:lstStyle/>
                    <a:p>
                      <a:pPr marL="0" algn="ctr" defTabSz="457200" rtl="0" eaLnBrk="1" fontAlgn="b" latinLnBrk="0" hangingPunct="1"/>
                      <a:r>
                        <a:rPr lang="it-IT" sz="1400" b="0" i="0" u="none" strike="noStrike" kern="1200" dirty="0" smtClean="0">
                          <a:solidFill>
                            <a:srgbClr val="000000"/>
                          </a:solidFill>
                          <a:latin typeface="Arial" pitchFamily="34" charset="0"/>
                          <a:ea typeface="+mn-ea"/>
                          <a:cs typeface="Arial" pitchFamily="34" charset="0"/>
                        </a:rPr>
                        <a:t>1,5</a:t>
                      </a:r>
                    </a:p>
                  </a:txBody>
                  <a:tcPr anchor="b">
                    <a:solidFill>
                      <a:srgbClr val="E9EDF4"/>
                    </a:solidFill>
                  </a:tcPr>
                </a:tc>
                <a:tc>
                  <a:txBody>
                    <a:bodyPr/>
                    <a:lstStyle/>
                    <a:p>
                      <a:pPr marL="0" algn="ctr" defTabSz="457200" rtl="0" eaLnBrk="1" fontAlgn="b" latinLnBrk="0" hangingPunct="1"/>
                      <a:r>
                        <a:rPr lang="it-IT" sz="1400" b="0" i="0" u="none" strike="noStrike" kern="1200" dirty="0" smtClean="0">
                          <a:solidFill>
                            <a:srgbClr val="000000"/>
                          </a:solidFill>
                          <a:latin typeface="Arial" pitchFamily="34" charset="0"/>
                          <a:ea typeface="+mn-ea"/>
                          <a:cs typeface="Arial" pitchFamily="34" charset="0"/>
                        </a:rPr>
                        <a:t>1,2</a:t>
                      </a:r>
                    </a:p>
                  </a:txBody>
                  <a:tcPr anchor="b">
                    <a:solidFill>
                      <a:srgbClr val="E9EDF4"/>
                    </a:solidFill>
                  </a:tcPr>
                </a:tc>
                <a:tc>
                  <a:txBody>
                    <a:bodyPr/>
                    <a:lstStyle/>
                    <a:p>
                      <a:pPr marL="0" algn="ctr" defTabSz="457200" rtl="0" eaLnBrk="1" fontAlgn="b" latinLnBrk="0" hangingPunct="1"/>
                      <a:r>
                        <a:rPr lang="it-IT" sz="1400" b="0" i="0" u="none" strike="noStrike" kern="1200" dirty="0" smtClean="0">
                          <a:solidFill>
                            <a:srgbClr val="000000"/>
                          </a:solidFill>
                          <a:latin typeface="Arial" pitchFamily="34" charset="0"/>
                          <a:ea typeface="+mn-ea"/>
                          <a:cs typeface="Arial" pitchFamily="34" charset="0"/>
                        </a:rPr>
                        <a:t>1,1</a:t>
                      </a:r>
                    </a:p>
                  </a:txBody>
                  <a:tcPr anchor="b">
                    <a:solidFill>
                      <a:srgbClr val="E9EDF4"/>
                    </a:solidFill>
                  </a:tcPr>
                </a:tc>
                <a:tc>
                  <a:txBody>
                    <a:bodyPr/>
                    <a:lstStyle/>
                    <a:p>
                      <a:pPr marL="0" algn="ctr" defTabSz="457200" rtl="0" eaLnBrk="1" fontAlgn="b" latinLnBrk="0" hangingPunct="1"/>
                      <a:r>
                        <a:rPr lang="it-IT" sz="1400" b="0" i="0" u="none" strike="noStrike" kern="1200" dirty="0" smtClean="0">
                          <a:solidFill>
                            <a:srgbClr val="000000"/>
                          </a:solidFill>
                          <a:latin typeface="Arial" pitchFamily="34" charset="0"/>
                          <a:ea typeface="+mn-ea"/>
                          <a:cs typeface="Arial" pitchFamily="34" charset="0"/>
                        </a:rPr>
                        <a:t>1,0</a:t>
                      </a:r>
                    </a:p>
                  </a:txBody>
                  <a:tcPr anchor="b">
                    <a:solidFill>
                      <a:srgbClr val="E9EDF4"/>
                    </a:solidFill>
                  </a:tcPr>
                </a:tc>
                <a:tc>
                  <a:txBody>
                    <a:bodyPr/>
                    <a:lstStyle/>
                    <a:p>
                      <a:pPr marL="0" algn="ctr" defTabSz="457200" rtl="0" eaLnBrk="1" fontAlgn="b" latinLnBrk="0" hangingPunct="1"/>
                      <a:r>
                        <a:rPr lang="it-IT" sz="1400" b="0" i="0" u="none" strike="noStrike" kern="1200" dirty="0" smtClean="0">
                          <a:solidFill>
                            <a:srgbClr val="000000"/>
                          </a:solidFill>
                          <a:latin typeface="Arial" pitchFamily="34" charset="0"/>
                          <a:ea typeface="+mn-ea"/>
                          <a:cs typeface="Arial" pitchFamily="34" charset="0"/>
                        </a:rPr>
                        <a:t>1,0</a:t>
                      </a:r>
                    </a:p>
                  </a:txBody>
                  <a:tcPr anchor="b">
                    <a:solidFill>
                      <a:srgbClr val="E9EDF4"/>
                    </a:solidFill>
                  </a:tcPr>
                </a:tc>
                <a:tc>
                  <a:txBody>
                    <a:bodyPr/>
                    <a:lstStyle/>
                    <a:p>
                      <a:pPr marL="0" algn="ctr" defTabSz="457200" rtl="0" eaLnBrk="1" fontAlgn="b" latinLnBrk="0" hangingPunct="1"/>
                      <a:r>
                        <a:rPr lang="it-IT" sz="1400" b="0" i="0" u="none" strike="noStrike" kern="1200" dirty="0" smtClean="0">
                          <a:solidFill>
                            <a:srgbClr val="000000"/>
                          </a:solidFill>
                          <a:latin typeface="Arial" pitchFamily="34" charset="0"/>
                          <a:ea typeface="+mn-ea"/>
                          <a:cs typeface="Arial" pitchFamily="34" charset="0"/>
                        </a:rPr>
                        <a:t>6,1</a:t>
                      </a:r>
                    </a:p>
                  </a:txBody>
                  <a:tcPr anchor="b">
                    <a:solidFill>
                      <a:srgbClr val="E9EDF4"/>
                    </a:solidFill>
                  </a:tcPr>
                </a:tc>
              </a:tr>
              <a:tr h="243840">
                <a:tc>
                  <a:txBody>
                    <a:bodyPr/>
                    <a:lstStyle/>
                    <a:p>
                      <a:pPr algn="r" fontAlgn="b"/>
                      <a:r>
                        <a:rPr lang="it-IT" sz="1400" b="0" i="0" u="none" strike="noStrike" dirty="0" err="1" smtClean="0">
                          <a:solidFill>
                            <a:srgbClr val="000000"/>
                          </a:solidFill>
                          <a:latin typeface="Arial" pitchFamily="34" charset="0"/>
                          <a:cs typeface="Arial" pitchFamily="34" charset="0"/>
                        </a:rPr>
                        <a:t>Diff</a:t>
                      </a:r>
                      <a:r>
                        <a:rPr lang="it-IT" sz="1400" b="0" i="0" u="none" strike="noStrike" dirty="0" smtClean="0">
                          <a:solidFill>
                            <a:srgbClr val="000000"/>
                          </a:solidFill>
                          <a:latin typeface="Arial" pitchFamily="34" charset="0"/>
                          <a:cs typeface="Arial" pitchFamily="34" charset="0"/>
                        </a:rPr>
                        <a:t>. </a:t>
                      </a:r>
                      <a:r>
                        <a:rPr lang="it-IT" sz="1400" b="0" i="0" u="none" strike="noStrike" dirty="0">
                          <a:solidFill>
                            <a:srgbClr val="000000"/>
                          </a:solidFill>
                          <a:latin typeface="Arial" pitchFamily="34" charset="0"/>
                          <a:cs typeface="Arial" pitchFamily="34" charset="0"/>
                        </a:rPr>
                        <a:t>% sui livelli rispetto allo scenario pol. </a:t>
                      </a:r>
                      <a:r>
                        <a:rPr lang="it-IT" sz="1400" b="0" i="0" u="none" strike="noStrike" dirty="0" err="1">
                          <a:solidFill>
                            <a:srgbClr val="000000"/>
                          </a:solidFill>
                          <a:latin typeface="Arial" pitchFamily="34" charset="0"/>
                          <a:cs typeface="Arial" pitchFamily="34" charset="0"/>
                        </a:rPr>
                        <a:t>inv</a:t>
                      </a:r>
                      <a:r>
                        <a:rPr lang="it-IT" sz="1400" b="0" i="0" u="none" strike="noStrike" dirty="0">
                          <a:solidFill>
                            <a:srgbClr val="000000"/>
                          </a:solidFill>
                          <a:latin typeface="Arial" pitchFamily="34" charset="0"/>
                          <a:cs typeface="Arial" pitchFamily="34" charset="0"/>
                        </a:rPr>
                        <a:t>.</a:t>
                      </a:r>
                    </a:p>
                  </a:txBody>
                  <a:tcPr anchor="b">
                    <a:solidFill>
                      <a:srgbClr val="E9EDF4"/>
                    </a:solidFill>
                  </a:tcPr>
                </a:tc>
                <a:tc>
                  <a:txBody>
                    <a:bodyPr/>
                    <a:lstStyle/>
                    <a:p>
                      <a:pPr marL="0" algn="ctr" defTabSz="457200" rtl="0" eaLnBrk="1" fontAlgn="b" latinLnBrk="0" hangingPunct="1"/>
                      <a:r>
                        <a:rPr lang="it-IT" sz="1400" b="0" i="0" u="none" strike="noStrike" kern="1200" dirty="0" smtClean="0">
                          <a:solidFill>
                            <a:srgbClr val="000000"/>
                          </a:solidFill>
                          <a:latin typeface="Arial" pitchFamily="34" charset="0"/>
                          <a:ea typeface="+mn-ea"/>
                          <a:cs typeface="Arial" pitchFamily="34" charset="0"/>
                        </a:rPr>
                        <a:t>0,4</a:t>
                      </a:r>
                    </a:p>
                  </a:txBody>
                  <a:tcPr anchor="b">
                    <a:solidFill>
                      <a:srgbClr val="E9EDF4"/>
                    </a:solidFill>
                  </a:tcPr>
                </a:tc>
                <a:tc>
                  <a:txBody>
                    <a:bodyPr/>
                    <a:lstStyle/>
                    <a:p>
                      <a:pPr marL="0" algn="ctr" defTabSz="457200" rtl="0" eaLnBrk="1" fontAlgn="b" latinLnBrk="0" hangingPunct="1"/>
                      <a:r>
                        <a:rPr lang="it-IT" sz="1400" b="0" i="0" u="none" strike="noStrike" kern="1200" dirty="0" smtClean="0">
                          <a:solidFill>
                            <a:srgbClr val="000000"/>
                          </a:solidFill>
                          <a:latin typeface="Arial" pitchFamily="34" charset="0"/>
                          <a:ea typeface="+mn-ea"/>
                          <a:cs typeface="Arial" pitchFamily="34" charset="0"/>
                        </a:rPr>
                        <a:t>1,2</a:t>
                      </a:r>
                    </a:p>
                  </a:txBody>
                  <a:tcPr anchor="b">
                    <a:solidFill>
                      <a:srgbClr val="E9EDF4"/>
                    </a:solidFill>
                  </a:tcPr>
                </a:tc>
                <a:tc>
                  <a:txBody>
                    <a:bodyPr/>
                    <a:lstStyle/>
                    <a:p>
                      <a:pPr marL="0" algn="ctr" defTabSz="457200" rtl="0" eaLnBrk="1" fontAlgn="b" latinLnBrk="0" hangingPunct="1"/>
                      <a:r>
                        <a:rPr lang="it-IT" sz="1400" b="0" i="0" u="none" strike="noStrike" kern="1200" dirty="0" smtClean="0">
                          <a:solidFill>
                            <a:srgbClr val="000000"/>
                          </a:solidFill>
                          <a:latin typeface="Arial" pitchFamily="34" charset="0"/>
                          <a:ea typeface="+mn-ea"/>
                          <a:cs typeface="Arial" pitchFamily="34" charset="0"/>
                        </a:rPr>
                        <a:t>2,4</a:t>
                      </a:r>
                    </a:p>
                  </a:txBody>
                  <a:tcPr anchor="b">
                    <a:solidFill>
                      <a:srgbClr val="E9EDF4"/>
                    </a:solidFill>
                  </a:tcPr>
                </a:tc>
                <a:tc>
                  <a:txBody>
                    <a:bodyPr/>
                    <a:lstStyle/>
                    <a:p>
                      <a:pPr marL="0" algn="ctr" defTabSz="457200" rtl="0" eaLnBrk="1" fontAlgn="b" latinLnBrk="0" hangingPunct="1"/>
                      <a:r>
                        <a:rPr lang="it-IT" sz="1400" b="0" i="0" u="none" strike="noStrike" kern="1200" dirty="0" smtClean="0">
                          <a:solidFill>
                            <a:srgbClr val="000000"/>
                          </a:solidFill>
                          <a:latin typeface="Arial" pitchFamily="34" charset="0"/>
                          <a:ea typeface="+mn-ea"/>
                          <a:cs typeface="Arial" pitchFamily="34" charset="0"/>
                        </a:rPr>
                        <a:t>3,8</a:t>
                      </a:r>
                    </a:p>
                  </a:txBody>
                  <a:tcPr anchor="b">
                    <a:solidFill>
                      <a:srgbClr val="E9EDF4"/>
                    </a:solidFill>
                  </a:tcPr>
                </a:tc>
                <a:tc>
                  <a:txBody>
                    <a:bodyPr/>
                    <a:lstStyle/>
                    <a:p>
                      <a:pPr marL="0" algn="ctr" defTabSz="457200" rtl="0" eaLnBrk="1" fontAlgn="b" latinLnBrk="0" hangingPunct="1"/>
                      <a:r>
                        <a:rPr lang="it-IT" sz="1400" b="0" i="0" u="none" strike="noStrike" kern="1200" dirty="0" smtClean="0">
                          <a:solidFill>
                            <a:srgbClr val="000000"/>
                          </a:solidFill>
                          <a:latin typeface="Arial" pitchFamily="34" charset="0"/>
                          <a:ea typeface="+mn-ea"/>
                          <a:cs typeface="Arial" pitchFamily="34" charset="0"/>
                        </a:rPr>
                        <a:t>5,2</a:t>
                      </a:r>
                    </a:p>
                  </a:txBody>
                  <a:tcPr anchor="b">
                    <a:solidFill>
                      <a:srgbClr val="E9EDF4"/>
                    </a:solidFill>
                  </a:tcPr>
                </a:tc>
                <a:tc>
                  <a:txBody>
                    <a:bodyPr/>
                    <a:lstStyle/>
                    <a:p>
                      <a:pPr marL="0" algn="ctr" defTabSz="457200" rtl="0" eaLnBrk="1" fontAlgn="b" latinLnBrk="0" hangingPunct="1"/>
                      <a:r>
                        <a:rPr lang="it-IT" sz="1400" b="0" i="0" u="none" strike="noStrike" kern="1200" dirty="0" smtClean="0">
                          <a:solidFill>
                            <a:srgbClr val="000000"/>
                          </a:solidFill>
                          <a:latin typeface="Arial" pitchFamily="34" charset="0"/>
                          <a:ea typeface="+mn-ea"/>
                          <a:cs typeface="Arial" pitchFamily="34" charset="0"/>
                        </a:rPr>
                        <a:t>5,2</a:t>
                      </a:r>
                    </a:p>
                  </a:txBody>
                  <a:tcPr anchor="b">
                    <a:solidFill>
                      <a:srgbClr val="E9EDF4"/>
                    </a:solidFill>
                  </a:tcPr>
                </a:tc>
              </a:tr>
              <a:tr h="243840">
                <a:tc>
                  <a:txBody>
                    <a:bodyPr/>
                    <a:lstStyle/>
                    <a:p>
                      <a:pPr algn="l" fontAlgn="b"/>
                      <a:r>
                        <a:rPr lang="it-IT" sz="1400" b="1" i="0" u="none" strike="noStrike" dirty="0">
                          <a:solidFill>
                            <a:srgbClr val="000000"/>
                          </a:solidFill>
                          <a:latin typeface="Arial" pitchFamily="34" charset="0"/>
                          <a:cs typeface="Arial" pitchFamily="34" charset="0"/>
                        </a:rPr>
                        <a:t>Numero occupati </a:t>
                      </a:r>
                      <a:r>
                        <a:rPr lang="it-IT" sz="1400" b="1" i="0" u="none" strike="noStrike" dirty="0" smtClean="0">
                          <a:solidFill>
                            <a:srgbClr val="000000"/>
                          </a:solidFill>
                          <a:latin typeface="Arial" pitchFamily="34" charset="0"/>
                          <a:cs typeface="Arial" pitchFamily="34" charset="0"/>
                        </a:rPr>
                        <a:t> </a:t>
                      </a:r>
                      <a:r>
                        <a:rPr lang="it-IT" sz="1400" b="0" i="0" u="none" strike="noStrike" dirty="0" smtClean="0">
                          <a:solidFill>
                            <a:srgbClr val="000000"/>
                          </a:solidFill>
                          <a:latin typeface="Arial" pitchFamily="34" charset="0"/>
                          <a:cs typeface="Arial" pitchFamily="34" charset="0"/>
                        </a:rPr>
                        <a:t>(</a:t>
                      </a:r>
                      <a:r>
                        <a:rPr lang="it-IT" sz="1400" b="0" i="0" u="none" strike="noStrike" dirty="0">
                          <a:solidFill>
                            <a:srgbClr val="000000"/>
                          </a:solidFill>
                          <a:latin typeface="Arial" pitchFamily="34" charset="0"/>
                          <a:cs typeface="Arial" pitchFamily="34" charset="0"/>
                        </a:rPr>
                        <a:t>migliaia)</a:t>
                      </a:r>
                    </a:p>
                  </a:txBody>
                  <a:tcPr anchor="b">
                    <a:solidFill>
                      <a:srgbClr val="D0D8E8"/>
                    </a:solidFill>
                  </a:tcPr>
                </a:tc>
                <a:tc>
                  <a:txBody>
                    <a:bodyPr/>
                    <a:lstStyle/>
                    <a:p>
                      <a:pPr marL="0" algn="ctr" defTabSz="457200" rtl="0" eaLnBrk="1" fontAlgn="b" latinLnBrk="0" hangingPunct="1"/>
                      <a:r>
                        <a:rPr lang="it-IT" sz="1400" b="1" i="0" u="none" strike="noStrike" kern="1200" dirty="0" smtClean="0">
                          <a:solidFill>
                            <a:srgbClr val="000000"/>
                          </a:solidFill>
                          <a:latin typeface="Arial" pitchFamily="34" charset="0"/>
                          <a:ea typeface="+mn-ea"/>
                          <a:cs typeface="Arial" pitchFamily="34" charset="0"/>
                        </a:rPr>
                        <a:t>23.316</a:t>
                      </a:r>
                    </a:p>
                  </a:txBody>
                  <a:tcPr anchor="b">
                    <a:solidFill>
                      <a:srgbClr val="D0D8E8"/>
                    </a:solidFill>
                  </a:tcPr>
                </a:tc>
                <a:tc>
                  <a:txBody>
                    <a:bodyPr/>
                    <a:lstStyle/>
                    <a:p>
                      <a:pPr marL="0" algn="ctr" defTabSz="457200" rtl="0" eaLnBrk="1" fontAlgn="b" latinLnBrk="0" hangingPunct="1"/>
                      <a:r>
                        <a:rPr lang="it-IT" sz="1400" b="1" i="0" u="none" strike="noStrike" kern="1200" dirty="0" smtClean="0">
                          <a:solidFill>
                            <a:srgbClr val="000000"/>
                          </a:solidFill>
                          <a:latin typeface="Arial" pitchFamily="34" charset="0"/>
                          <a:ea typeface="+mn-ea"/>
                          <a:cs typeface="Arial" pitchFamily="34" charset="0"/>
                        </a:rPr>
                        <a:t>23.666</a:t>
                      </a:r>
                    </a:p>
                  </a:txBody>
                  <a:tcPr anchor="b">
                    <a:solidFill>
                      <a:srgbClr val="D0D8E8"/>
                    </a:solidFill>
                  </a:tcPr>
                </a:tc>
                <a:tc>
                  <a:txBody>
                    <a:bodyPr/>
                    <a:lstStyle/>
                    <a:p>
                      <a:pPr marL="0" algn="ctr" defTabSz="457200" rtl="0" eaLnBrk="1" fontAlgn="b" latinLnBrk="0" hangingPunct="1"/>
                      <a:r>
                        <a:rPr lang="it-IT" sz="1400" b="1" i="0" u="none" strike="noStrike" kern="1200" dirty="0" smtClean="0">
                          <a:solidFill>
                            <a:srgbClr val="000000"/>
                          </a:solidFill>
                          <a:latin typeface="Arial" pitchFamily="34" charset="0"/>
                          <a:ea typeface="+mn-ea"/>
                          <a:cs typeface="Arial" pitchFamily="34" charset="0"/>
                        </a:rPr>
                        <a:t>24.021</a:t>
                      </a:r>
                    </a:p>
                  </a:txBody>
                  <a:tcPr anchor="b">
                    <a:solidFill>
                      <a:srgbClr val="D0D8E8"/>
                    </a:solidFill>
                  </a:tcPr>
                </a:tc>
                <a:tc>
                  <a:txBody>
                    <a:bodyPr/>
                    <a:lstStyle/>
                    <a:p>
                      <a:pPr marL="0" algn="ctr" defTabSz="457200" rtl="0" eaLnBrk="1" fontAlgn="b" latinLnBrk="0" hangingPunct="1"/>
                      <a:r>
                        <a:rPr lang="it-IT" sz="1400" b="1" i="0" u="none" strike="noStrike" kern="1200" dirty="0" smtClean="0">
                          <a:solidFill>
                            <a:srgbClr val="000000"/>
                          </a:solidFill>
                          <a:latin typeface="Arial" pitchFamily="34" charset="0"/>
                          <a:ea typeface="+mn-ea"/>
                          <a:cs typeface="Arial" pitchFamily="34" charset="0"/>
                        </a:rPr>
                        <a:t>24.405</a:t>
                      </a:r>
                    </a:p>
                  </a:txBody>
                  <a:tcPr anchor="b">
                    <a:solidFill>
                      <a:srgbClr val="D0D8E8"/>
                    </a:solidFill>
                  </a:tcPr>
                </a:tc>
                <a:tc>
                  <a:txBody>
                    <a:bodyPr/>
                    <a:lstStyle/>
                    <a:p>
                      <a:pPr marL="0" algn="ctr" defTabSz="457200" rtl="0" eaLnBrk="1" fontAlgn="b" latinLnBrk="0" hangingPunct="1"/>
                      <a:r>
                        <a:rPr lang="it-IT" sz="1400" b="1" i="0" u="none" strike="noStrike" kern="1200" dirty="0" smtClean="0">
                          <a:solidFill>
                            <a:srgbClr val="000000"/>
                          </a:solidFill>
                          <a:latin typeface="Arial" pitchFamily="34" charset="0"/>
                          <a:ea typeface="+mn-ea"/>
                          <a:cs typeface="Arial" pitchFamily="34" charset="0"/>
                        </a:rPr>
                        <a:t>24.845</a:t>
                      </a:r>
                    </a:p>
                  </a:txBody>
                  <a:tcPr anchor="b">
                    <a:solidFill>
                      <a:srgbClr val="D0D8E8"/>
                    </a:solidFill>
                  </a:tcPr>
                </a:tc>
                <a:tc>
                  <a:txBody>
                    <a:bodyPr/>
                    <a:lstStyle/>
                    <a:p>
                      <a:pPr marL="0" algn="ctr" defTabSz="457200" rtl="0" eaLnBrk="1" fontAlgn="b" latinLnBrk="0" hangingPunct="1"/>
                      <a:r>
                        <a:rPr lang="it-IT" sz="1400" b="1" i="0" u="none" strike="noStrike" kern="1200" dirty="0" smtClean="0">
                          <a:solidFill>
                            <a:srgbClr val="000000"/>
                          </a:solidFill>
                          <a:latin typeface="Arial" pitchFamily="34" charset="0"/>
                          <a:ea typeface="+mn-ea"/>
                          <a:cs typeface="Arial" pitchFamily="34" charset="0"/>
                        </a:rPr>
                        <a:t>1.827,6</a:t>
                      </a:r>
                    </a:p>
                  </a:txBody>
                  <a:tcPr anchor="b">
                    <a:solidFill>
                      <a:srgbClr val="D0D8E8"/>
                    </a:solidFill>
                  </a:tcPr>
                </a:tc>
              </a:tr>
              <a:tr h="243840">
                <a:tc>
                  <a:txBody>
                    <a:bodyPr/>
                    <a:lstStyle/>
                    <a:p>
                      <a:pPr algn="r" fontAlgn="b"/>
                      <a:r>
                        <a:rPr lang="it-IT" sz="1400" b="0" i="0" u="none" strike="noStrike" dirty="0">
                          <a:solidFill>
                            <a:srgbClr val="000000"/>
                          </a:solidFill>
                          <a:latin typeface="Arial" pitchFamily="34" charset="0"/>
                          <a:cs typeface="Arial" pitchFamily="34" charset="0"/>
                        </a:rPr>
                        <a:t>Scenario a politiche invariate</a:t>
                      </a:r>
                    </a:p>
                  </a:txBody>
                  <a:tcPr anchor="b">
                    <a:solidFill>
                      <a:srgbClr val="E9EDF4"/>
                    </a:solidFill>
                  </a:tcPr>
                </a:tc>
                <a:tc>
                  <a:txBody>
                    <a:bodyPr/>
                    <a:lstStyle/>
                    <a:p>
                      <a:pPr marL="0" algn="ctr" defTabSz="457200" rtl="0" eaLnBrk="1" fontAlgn="b" latinLnBrk="0" hangingPunct="1"/>
                      <a:r>
                        <a:rPr lang="it-IT" sz="1400" b="0" i="0" u="none" strike="noStrike" kern="1200" dirty="0" smtClean="0">
                          <a:solidFill>
                            <a:srgbClr val="000000"/>
                          </a:solidFill>
                          <a:latin typeface="Arial" pitchFamily="34" charset="0"/>
                          <a:ea typeface="+mn-ea"/>
                          <a:cs typeface="Arial" pitchFamily="34" charset="0"/>
                        </a:rPr>
                        <a:t>23.249</a:t>
                      </a:r>
                    </a:p>
                  </a:txBody>
                  <a:tcPr anchor="b">
                    <a:solidFill>
                      <a:srgbClr val="E9EDF4"/>
                    </a:solidFill>
                  </a:tcPr>
                </a:tc>
                <a:tc>
                  <a:txBody>
                    <a:bodyPr/>
                    <a:lstStyle/>
                    <a:p>
                      <a:pPr marL="0" algn="ctr" defTabSz="457200" rtl="0" eaLnBrk="1" fontAlgn="b" latinLnBrk="0" hangingPunct="1"/>
                      <a:r>
                        <a:rPr lang="it-IT" sz="1400" b="0" i="0" u="none" strike="noStrike" kern="1200" dirty="0" smtClean="0">
                          <a:solidFill>
                            <a:srgbClr val="000000"/>
                          </a:solidFill>
                          <a:latin typeface="Arial" pitchFamily="34" charset="0"/>
                          <a:ea typeface="+mn-ea"/>
                          <a:cs typeface="Arial" pitchFamily="34" charset="0"/>
                        </a:rPr>
                        <a:t>23.463</a:t>
                      </a:r>
                    </a:p>
                  </a:txBody>
                  <a:tcPr anchor="b">
                    <a:solidFill>
                      <a:srgbClr val="E9EDF4"/>
                    </a:solidFill>
                  </a:tcPr>
                </a:tc>
                <a:tc>
                  <a:txBody>
                    <a:bodyPr/>
                    <a:lstStyle/>
                    <a:p>
                      <a:pPr marL="0" algn="ctr" defTabSz="457200" rtl="0" eaLnBrk="1" fontAlgn="b" latinLnBrk="0" hangingPunct="1"/>
                      <a:r>
                        <a:rPr lang="it-IT" sz="1400" b="0" i="0" u="none" strike="noStrike" kern="1200" dirty="0" smtClean="0">
                          <a:solidFill>
                            <a:srgbClr val="000000"/>
                          </a:solidFill>
                          <a:latin typeface="Arial" pitchFamily="34" charset="0"/>
                          <a:ea typeface="+mn-ea"/>
                          <a:cs typeface="Arial" pitchFamily="34" charset="0"/>
                        </a:rPr>
                        <a:t>23.657</a:t>
                      </a:r>
                    </a:p>
                  </a:txBody>
                  <a:tcPr anchor="b">
                    <a:solidFill>
                      <a:srgbClr val="E9EDF4"/>
                    </a:solidFill>
                  </a:tcPr>
                </a:tc>
                <a:tc>
                  <a:txBody>
                    <a:bodyPr/>
                    <a:lstStyle/>
                    <a:p>
                      <a:pPr marL="0" algn="ctr" defTabSz="457200" rtl="0" eaLnBrk="1" fontAlgn="b" latinLnBrk="0" hangingPunct="1"/>
                      <a:r>
                        <a:rPr lang="it-IT" sz="1400" b="0" i="0" u="none" strike="noStrike" kern="1200" dirty="0" smtClean="0">
                          <a:solidFill>
                            <a:srgbClr val="000000"/>
                          </a:solidFill>
                          <a:latin typeface="Arial" pitchFamily="34" charset="0"/>
                          <a:ea typeface="+mn-ea"/>
                          <a:cs typeface="Arial" pitchFamily="34" charset="0"/>
                        </a:rPr>
                        <a:t>23.842</a:t>
                      </a:r>
                    </a:p>
                  </a:txBody>
                  <a:tcPr anchor="b">
                    <a:solidFill>
                      <a:srgbClr val="E9EDF4"/>
                    </a:solidFill>
                  </a:tcPr>
                </a:tc>
                <a:tc>
                  <a:txBody>
                    <a:bodyPr/>
                    <a:lstStyle/>
                    <a:p>
                      <a:pPr marL="0" algn="ctr" defTabSz="457200" rtl="0" eaLnBrk="1" fontAlgn="b" latinLnBrk="0" hangingPunct="1"/>
                      <a:r>
                        <a:rPr lang="it-IT" sz="1400" b="0" i="0" u="none" strike="noStrike" kern="1200" dirty="0" smtClean="0">
                          <a:solidFill>
                            <a:srgbClr val="000000"/>
                          </a:solidFill>
                          <a:latin typeface="Arial" pitchFamily="34" charset="0"/>
                          <a:ea typeface="+mn-ea"/>
                          <a:cs typeface="Arial" pitchFamily="34" charset="0"/>
                        </a:rPr>
                        <a:t>24.037</a:t>
                      </a:r>
                    </a:p>
                  </a:txBody>
                  <a:tcPr anchor="b">
                    <a:solidFill>
                      <a:srgbClr val="E9EDF4"/>
                    </a:solidFill>
                  </a:tcPr>
                </a:tc>
                <a:tc>
                  <a:txBody>
                    <a:bodyPr/>
                    <a:lstStyle/>
                    <a:p>
                      <a:pPr marL="0" algn="ctr" defTabSz="457200" rtl="0" eaLnBrk="1" fontAlgn="b" latinLnBrk="0" hangingPunct="1"/>
                      <a:r>
                        <a:rPr lang="it-IT" sz="1400" b="0" i="0" u="none" strike="noStrike" kern="1200" dirty="0" smtClean="0">
                          <a:solidFill>
                            <a:srgbClr val="000000"/>
                          </a:solidFill>
                          <a:latin typeface="Arial" pitchFamily="34" charset="0"/>
                          <a:ea typeface="+mn-ea"/>
                          <a:cs typeface="Arial" pitchFamily="34" charset="0"/>
                        </a:rPr>
                        <a:t>1.020,0</a:t>
                      </a:r>
                    </a:p>
                  </a:txBody>
                  <a:tcPr anchor="b">
                    <a:solidFill>
                      <a:srgbClr val="E9EDF4"/>
                    </a:solidFill>
                  </a:tcPr>
                </a:tc>
              </a:tr>
              <a:tr h="243840">
                <a:tc>
                  <a:txBody>
                    <a:bodyPr/>
                    <a:lstStyle/>
                    <a:p>
                      <a:pPr algn="r" fontAlgn="b"/>
                      <a:r>
                        <a:rPr lang="it-IT" sz="1400" b="0" i="0" u="none" strike="noStrike" dirty="0" err="1" smtClean="0">
                          <a:solidFill>
                            <a:srgbClr val="000000"/>
                          </a:solidFill>
                          <a:latin typeface="Arial" pitchFamily="34" charset="0"/>
                          <a:cs typeface="Arial" pitchFamily="34" charset="0"/>
                        </a:rPr>
                        <a:t>Diff</a:t>
                      </a:r>
                      <a:r>
                        <a:rPr lang="it-IT" sz="1400" b="0" i="0" u="none" strike="noStrike" dirty="0" smtClean="0">
                          <a:solidFill>
                            <a:srgbClr val="000000"/>
                          </a:solidFill>
                          <a:latin typeface="Arial" pitchFamily="34" charset="0"/>
                          <a:cs typeface="Arial" pitchFamily="34" charset="0"/>
                        </a:rPr>
                        <a:t>. risp. </a:t>
                      </a:r>
                      <a:r>
                        <a:rPr lang="it-IT" sz="1400" b="0" i="0" u="none" strike="noStrike" dirty="0">
                          <a:solidFill>
                            <a:srgbClr val="000000"/>
                          </a:solidFill>
                          <a:latin typeface="Arial" pitchFamily="34" charset="0"/>
                          <a:cs typeface="Arial" pitchFamily="34" charset="0"/>
                        </a:rPr>
                        <a:t>allo scenario a politiche invariate</a:t>
                      </a:r>
                    </a:p>
                  </a:txBody>
                  <a:tcPr anchor="b">
                    <a:solidFill>
                      <a:srgbClr val="E9EDF4"/>
                    </a:solidFill>
                  </a:tcPr>
                </a:tc>
                <a:tc>
                  <a:txBody>
                    <a:bodyPr/>
                    <a:lstStyle/>
                    <a:p>
                      <a:pPr marL="0" algn="ctr" defTabSz="457200" rtl="0" eaLnBrk="1" fontAlgn="b" latinLnBrk="0" hangingPunct="1"/>
                      <a:r>
                        <a:rPr lang="it-IT" sz="1400" b="0" i="0" u="none" strike="noStrike" kern="1200" dirty="0" smtClean="0">
                          <a:solidFill>
                            <a:srgbClr val="000000"/>
                          </a:solidFill>
                          <a:latin typeface="Arial" pitchFamily="34" charset="0"/>
                          <a:ea typeface="+mn-ea"/>
                          <a:cs typeface="Arial" pitchFamily="34" charset="0"/>
                        </a:rPr>
                        <a:t>67</a:t>
                      </a:r>
                    </a:p>
                  </a:txBody>
                  <a:tcPr anchor="b">
                    <a:solidFill>
                      <a:srgbClr val="E9EDF4"/>
                    </a:solidFill>
                  </a:tcPr>
                </a:tc>
                <a:tc>
                  <a:txBody>
                    <a:bodyPr/>
                    <a:lstStyle/>
                    <a:p>
                      <a:pPr marL="0" algn="ctr" defTabSz="457200" rtl="0" eaLnBrk="1" fontAlgn="b" latinLnBrk="0" hangingPunct="1"/>
                      <a:r>
                        <a:rPr lang="it-IT" sz="1400" b="0" i="0" u="none" strike="noStrike" kern="1200" dirty="0" smtClean="0">
                          <a:solidFill>
                            <a:srgbClr val="000000"/>
                          </a:solidFill>
                          <a:latin typeface="Arial" pitchFamily="34" charset="0"/>
                          <a:ea typeface="+mn-ea"/>
                          <a:cs typeface="Arial" pitchFamily="34" charset="0"/>
                        </a:rPr>
                        <a:t>203</a:t>
                      </a:r>
                    </a:p>
                  </a:txBody>
                  <a:tcPr anchor="b">
                    <a:solidFill>
                      <a:srgbClr val="E9EDF4"/>
                    </a:solidFill>
                  </a:tcPr>
                </a:tc>
                <a:tc>
                  <a:txBody>
                    <a:bodyPr/>
                    <a:lstStyle/>
                    <a:p>
                      <a:pPr marL="0" algn="ctr" defTabSz="457200" rtl="0" eaLnBrk="1" fontAlgn="b" latinLnBrk="0" hangingPunct="1"/>
                      <a:r>
                        <a:rPr lang="it-IT" sz="1400" b="0" i="0" u="none" strike="noStrike" kern="1200" dirty="0" smtClean="0">
                          <a:solidFill>
                            <a:srgbClr val="000000"/>
                          </a:solidFill>
                          <a:latin typeface="Arial" pitchFamily="34" charset="0"/>
                          <a:ea typeface="+mn-ea"/>
                          <a:cs typeface="Arial" pitchFamily="34" charset="0"/>
                        </a:rPr>
                        <a:t>364</a:t>
                      </a:r>
                    </a:p>
                  </a:txBody>
                  <a:tcPr anchor="b">
                    <a:solidFill>
                      <a:srgbClr val="E9EDF4"/>
                    </a:solidFill>
                  </a:tcPr>
                </a:tc>
                <a:tc>
                  <a:txBody>
                    <a:bodyPr/>
                    <a:lstStyle/>
                    <a:p>
                      <a:pPr marL="0" algn="ctr" defTabSz="457200" rtl="0" eaLnBrk="1" fontAlgn="b" latinLnBrk="0" hangingPunct="1"/>
                      <a:r>
                        <a:rPr lang="it-IT" sz="1400" b="0" i="0" u="none" strike="noStrike" kern="1200" dirty="0" smtClean="0">
                          <a:solidFill>
                            <a:srgbClr val="000000"/>
                          </a:solidFill>
                          <a:latin typeface="Arial" pitchFamily="34" charset="0"/>
                          <a:ea typeface="+mn-ea"/>
                          <a:cs typeface="Arial" pitchFamily="34" charset="0"/>
                        </a:rPr>
                        <a:t>563</a:t>
                      </a:r>
                    </a:p>
                  </a:txBody>
                  <a:tcPr anchor="b">
                    <a:solidFill>
                      <a:srgbClr val="E9EDF4"/>
                    </a:solidFill>
                  </a:tcPr>
                </a:tc>
                <a:tc>
                  <a:txBody>
                    <a:bodyPr/>
                    <a:lstStyle/>
                    <a:p>
                      <a:pPr marL="0" algn="ctr" defTabSz="457200" rtl="0" eaLnBrk="1" fontAlgn="b" latinLnBrk="0" hangingPunct="1"/>
                      <a:r>
                        <a:rPr lang="it-IT" sz="1400" b="0" i="0" u="none" strike="noStrike" kern="1200" dirty="0" smtClean="0">
                          <a:solidFill>
                            <a:srgbClr val="000000"/>
                          </a:solidFill>
                          <a:latin typeface="Arial" pitchFamily="34" charset="0"/>
                          <a:ea typeface="+mn-ea"/>
                          <a:cs typeface="Arial" pitchFamily="34" charset="0"/>
                        </a:rPr>
                        <a:t>808</a:t>
                      </a:r>
                    </a:p>
                  </a:txBody>
                  <a:tcPr anchor="b">
                    <a:solidFill>
                      <a:srgbClr val="E9EDF4"/>
                    </a:solidFill>
                  </a:tcPr>
                </a:tc>
                <a:tc>
                  <a:txBody>
                    <a:bodyPr/>
                    <a:lstStyle/>
                    <a:p>
                      <a:pPr marL="0" algn="ctr" defTabSz="457200" rtl="0" eaLnBrk="1" fontAlgn="b" latinLnBrk="0" hangingPunct="1"/>
                      <a:r>
                        <a:rPr lang="it-IT" sz="1400" b="0" i="0" u="none" strike="noStrike" kern="1200" dirty="0" smtClean="0">
                          <a:solidFill>
                            <a:srgbClr val="000000"/>
                          </a:solidFill>
                          <a:latin typeface="Arial" pitchFamily="34" charset="0"/>
                          <a:ea typeface="+mn-ea"/>
                          <a:cs typeface="Arial" pitchFamily="34" charset="0"/>
                        </a:rPr>
                        <a:t>807,6</a:t>
                      </a:r>
                    </a:p>
                  </a:txBody>
                  <a:tcPr anchor="b">
                    <a:solidFill>
                      <a:srgbClr val="E9EDF4"/>
                    </a:solidFill>
                  </a:tcPr>
                </a:tc>
              </a:tr>
              <a:tr h="243840">
                <a:tc>
                  <a:txBody>
                    <a:bodyPr/>
                    <a:lstStyle/>
                    <a:p>
                      <a:pPr algn="l" fontAlgn="b"/>
                      <a:r>
                        <a:rPr lang="it-IT" sz="1400" b="1" i="0" u="none" strike="noStrike" dirty="0">
                          <a:solidFill>
                            <a:srgbClr val="000000"/>
                          </a:solidFill>
                          <a:latin typeface="Arial" pitchFamily="34" charset="0"/>
                          <a:cs typeface="Arial" pitchFamily="34" charset="0"/>
                        </a:rPr>
                        <a:t>Debito pubblico </a:t>
                      </a:r>
                      <a:r>
                        <a:rPr lang="it-IT" sz="1400" b="1" i="0" u="none" strike="noStrike" baseline="0" dirty="0" smtClean="0">
                          <a:solidFill>
                            <a:srgbClr val="000000"/>
                          </a:solidFill>
                          <a:latin typeface="Arial" pitchFamily="34" charset="0"/>
                          <a:cs typeface="Arial" pitchFamily="34" charset="0"/>
                        </a:rPr>
                        <a:t> </a:t>
                      </a:r>
                      <a:r>
                        <a:rPr lang="it-IT" sz="1400" b="0" i="0" u="none" strike="noStrike" dirty="0" smtClean="0">
                          <a:solidFill>
                            <a:srgbClr val="000000"/>
                          </a:solidFill>
                          <a:latin typeface="Arial" pitchFamily="34" charset="0"/>
                          <a:cs typeface="Arial" pitchFamily="34" charset="0"/>
                        </a:rPr>
                        <a:t>(% </a:t>
                      </a:r>
                      <a:r>
                        <a:rPr lang="it-IT" sz="1400" b="0" i="0" u="none" strike="noStrike" dirty="0">
                          <a:solidFill>
                            <a:srgbClr val="000000"/>
                          </a:solidFill>
                          <a:latin typeface="Arial" pitchFamily="34" charset="0"/>
                          <a:cs typeface="Arial" pitchFamily="34" charset="0"/>
                        </a:rPr>
                        <a:t>PIL)</a:t>
                      </a:r>
                    </a:p>
                  </a:txBody>
                  <a:tcPr anchor="b">
                    <a:solidFill>
                      <a:srgbClr val="D0D8E8"/>
                    </a:solidFill>
                  </a:tcPr>
                </a:tc>
                <a:tc>
                  <a:txBody>
                    <a:bodyPr/>
                    <a:lstStyle/>
                    <a:p>
                      <a:pPr marL="0" algn="ctr" defTabSz="457200" rtl="0" eaLnBrk="1" fontAlgn="b" latinLnBrk="0" hangingPunct="1"/>
                      <a:r>
                        <a:rPr lang="it-IT" sz="1400" b="1" i="0" u="none" strike="noStrike" kern="1200" dirty="0" smtClean="0">
                          <a:solidFill>
                            <a:srgbClr val="000000"/>
                          </a:solidFill>
                          <a:latin typeface="Arial" pitchFamily="34" charset="0"/>
                          <a:ea typeface="+mn-ea"/>
                          <a:cs typeface="Arial" pitchFamily="34" charset="0"/>
                        </a:rPr>
                        <a:t>129,6</a:t>
                      </a:r>
                    </a:p>
                  </a:txBody>
                  <a:tcPr anchor="b">
                    <a:solidFill>
                      <a:srgbClr val="D0D8E8"/>
                    </a:solidFill>
                  </a:tcPr>
                </a:tc>
                <a:tc>
                  <a:txBody>
                    <a:bodyPr/>
                    <a:lstStyle/>
                    <a:p>
                      <a:pPr marL="0" algn="ctr" defTabSz="457200" rtl="0" eaLnBrk="1" fontAlgn="b" latinLnBrk="0" hangingPunct="1"/>
                      <a:r>
                        <a:rPr lang="it-IT" sz="1400" b="1" i="0" u="none" strike="noStrike" kern="1200" dirty="0" smtClean="0">
                          <a:solidFill>
                            <a:srgbClr val="000000"/>
                          </a:solidFill>
                          <a:latin typeface="Arial" pitchFamily="34" charset="0"/>
                          <a:ea typeface="+mn-ea"/>
                          <a:cs typeface="Arial" pitchFamily="34" charset="0"/>
                        </a:rPr>
                        <a:t>126,5</a:t>
                      </a:r>
                    </a:p>
                  </a:txBody>
                  <a:tcPr anchor="b">
                    <a:solidFill>
                      <a:srgbClr val="D0D8E8"/>
                    </a:solidFill>
                  </a:tcPr>
                </a:tc>
                <a:tc>
                  <a:txBody>
                    <a:bodyPr/>
                    <a:lstStyle/>
                    <a:p>
                      <a:pPr marL="0" algn="ctr" defTabSz="457200" rtl="0" eaLnBrk="1" fontAlgn="b" latinLnBrk="0" hangingPunct="1"/>
                      <a:r>
                        <a:rPr lang="it-IT" sz="1400" b="1" i="0" u="none" strike="noStrike" kern="1200" dirty="0" smtClean="0">
                          <a:solidFill>
                            <a:srgbClr val="000000"/>
                          </a:solidFill>
                          <a:latin typeface="Arial" pitchFamily="34" charset="0"/>
                          <a:ea typeface="+mn-ea"/>
                          <a:cs typeface="Arial" pitchFamily="34" charset="0"/>
                        </a:rPr>
                        <a:t>122,2</a:t>
                      </a:r>
                    </a:p>
                  </a:txBody>
                  <a:tcPr anchor="b">
                    <a:solidFill>
                      <a:srgbClr val="D0D8E8"/>
                    </a:solidFill>
                  </a:tcPr>
                </a:tc>
                <a:tc>
                  <a:txBody>
                    <a:bodyPr/>
                    <a:lstStyle/>
                    <a:p>
                      <a:pPr marL="0" algn="ctr" defTabSz="457200" rtl="0" eaLnBrk="1" fontAlgn="b" latinLnBrk="0" hangingPunct="1"/>
                      <a:r>
                        <a:rPr lang="it-IT" sz="1400" b="1" i="0" u="none" strike="noStrike" kern="1200" dirty="0" smtClean="0">
                          <a:solidFill>
                            <a:srgbClr val="000000"/>
                          </a:solidFill>
                          <a:latin typeface="Arial" pitchFamily="34" charset="0"/>
                          <a:ea typeface="+mn-ea"/>
                          <a:cs typeface="Arial" pitchFamily="34" charset="0"/>
                        </a:rPr>
                        <a:t>117,0</a:t>
                      </a:r>
                    </a:p>
                  </a:txBody>
                  <a:tcPr anchor="b">
                    <a:solidFill>
                      <a:srgbClr val="D0D8E8"/>
                    </a:solidFill>
                  </a:tcPr>
                </a:tc>
                <a:tc>
                  <a:txBody>
                    <a:bodyPr/>
                    <a:lstStyle/>
                    <a:p>
                      <a:pPr marL="0" algn="ctr" defTabSz="457200" rtl="0" eaLnBrk="1" fontAlgn="b" latinLnBrk="0" hangingPunct="1"/>
                      <a:r>
                        <a:rPr lang="it-IT" sz="1400" b="1" i="0" u="none" strike="noStrike" kern="1200" dirty="0" smtClean="0">
                          <a:solidFill>
                            <a:srgbClr val="000000"/>
                          </a:solidFill>
                          <a:latin typeface="Arial" pitchFamily="34" charset="0"/>
                          <a:ea typeface="+mn-ea"/>
                          <a:cs typeface="Arial" pitchFamily="34" charset="0"/>
                        </a:rPr>
                        <a:t>110,5</a:t>
                      </a:r>
                    </a:p>
                  </a:txBody>
                  <a:tcPr anchor="b">
                    <a:solidFill>
                      <a:srgbClr val="D0D8E8"/>
                    </a:solidFill>
                  </a:tcPr>
                </a:tc>
                <a:tc>
                  <a:txBody>
                    <a:bodyPr/>
                    <a:lstStyle/>
                    <a:p>
                      <a:pPr marL="0" algn="ctr" defTabSz="457200" rtl="0" eaLnBrk="1" fontAlgn="b" latinLnBrk="0" hangingPunct="1"/>
                      <a:r>
                        <a:rPr lang="it-IT" sz="1400" b="1" i="0" u="none" strike="noStrike" kern="1200" dirty="0" smtClean="0">
                          <a:solidFill>
                            <a:srgbClr val="000000"/>
                          </a:solidFill>
                          <a:latin typeface="Arial" pitchFamily="34" charset="0"/>
                          <a:ea typeface="+mn-ea"/>
                          <a:cs typeface="Arial" pitchFamily="34" charset="0"/>
                        </a:rPr>
                        <a:t>-21,1</a:t>
                      </a:r>
                    </a:p>
                  </a:txBody>
                  <a:tcPr anchor="b">
                    <a:solidFill>
                      <a:srgbClr val="D0D8E8"/>
                    </a:solidFill>
                  </a:tcPr>
                </a:tc>
              </a:tr>
              <a:tr h="243840">
                <a:tc>
                  <a:txBody>
                    <a:bodyPr/>
                    <a:lstStyle/>
                    <a:p>
                      <a:pPr algn="r" fontAlgn="b"/>
                      <a:r>
                        <a:rPr lang="it-IT" sz="1400" b="0" i="0" u="none" strike="noStrike" dirty="0">
                          <a:solidFill>
                            <a:srgbClr val="000000"/>
                          </a:solidFill>
                          <a:latin typeface="Arial" pitchFamily="34" charset="0"/>
                          <a:cs typeface="Arial" pitchFamily="34" charset="0"/>
                        </a:rPr>
                        <a:t>Scenario a politiche invariate</a:t>
                      </a:r>
                    </a:p>
                  </a:txBody>
                  <a:tcPr anchor="b">
                    <a:solidFill>
                      <a:srgbClr val="E9EDF4"/>
                    </a:solidFill>
                  </a:tcPr>
                </a:tc>
                <a:tc>
                  <a:txBody>
                    <a:bodyPr/>
                    <a:lstStyle/>
                    <a:p>
                      <a:pPr marL="0" algn="ctr" defTabSz="457200" rtl="0" eaLnBrk="1" fontAlgn="b" latinLnBrk="0" hangingPunct="1"/>
                      <a:r>
                        <a:rPr lang="it-IT" sz="1400" b="0" i="0" u="none" strike="noStrike" kern="1200" dirty="0" smtClean="0">
                          <a:solidFill>
                            <a:srgbClr val="000000"/>
                          </a:solidFill>
                          <a:latin typeface="Arial" pitchFamily="34" charset="0"/>
                          <a:ea typeface="+mn-ea"/>
                          <a:cs typeface="Arial" pitchFamily="34" charset="0"/>
                        </a:rPr>
                        <a:t>130,5</a:t>
                      </a:r>
                    </a:p>
                  </a:txBody>
                  <a:tcPr anchor="b">
                    <a:solidFill>
                      <a:srgbClr val="E9EDF4"/>
                    </a:solidFill>
                  </a:tcPr>
                </a:tc>
                <a:tc>
                  <a:txBody>
                    <a:bodyPr/>
                    <a:lstStyle/>
                    <a:p>
                      <a:pPr marL="0" algn="ctr" defTabSz="457200" rtl="0" eaLnBrk="1" fontAlgn="b" latinLnBrk="0" hangingPunct="1"/>
                      <a:r>
                        <a:rPr lang="it-IT" sz="1400" b="0" i="0" u="none" strike="noStrike" kern="1200" dirty="0" smtClean="0">
                          <a:solidFill>
                            <a:srgbClr val="000000"/>
                          </a:solidFill>
                          <a:latin typeface="Arial" pitchFamily="34" charset="0"/>
                          <a:ea typeface="+mn-ea"/>
                          <a:cs typeface="Arial" pitchFamily="34" charset="0"/>
                        </a:rPr>
                        <a:t>129,6</a:t>
                      </a:r>
                    </a:p>
                  </a:txBody>
                  <a:tcPr anchor="b">
                    <a:solidFill>
                      <a:srgbClr val="E9EDF4"/>
                    </a:solidFill>
                  </a:tcPr>
                </a:tc>
                <a:tc>
                  <a:txBody>
                    <a:bodyPr/>
                    <a:lstStyle/>
                    <a:p>
                      <a:pPr marL="0" algn="ctr" defTabSz="457200" rtl="0" eaLnBrk="1" fontAlgn="b" latinLnBrk="0" hangingPunct="1"/>
                      <a:r>
                        <a:rPr lang="it-IT" sz="1400" b="0" i="0" u="none" strike="noStrike" kern="1200" dirty="0" smtClean="0">
                          <a:solidFill>
                            <a:srgbClr val="000000"/>
                          </a:solidFill>
                          <a:latin typeface="Arial" pitchFamily="34" charset="0"/>
                          <a:ea typeface="+mn-ea"/>
                          <a:cs typeface="Arial" pitchFamily="34" charset="0"/>
                        </a:rPr>
                        <a:t>128,3</a:t>
                      </a:r>
                    </a:p>
                  </a:txBody>
                  <a:tcPr anchor="b">
                    <a:solidFill>
                      <a:srgbClr val="E9EDF4"/>
                    </a:solidFill>
                  </a:tcPr>
                </a:tc>
                <a:tc>
                  <a:txBody>
                    <a:bodyPr/>
                    <a:lstStyle/>
                    <a:p>
                      <a:pPr marL="0" algn="ctr" defTabSz="457200" rtl="0" eaLnBrk="1" fontAlgn="b" latinLnBrk="0" hangingPunct="1"/>
                      <a:r>
                        <a:rPr lang="it-IT" sz="1400" b="0" i="0" u="none" strike="noStrike" kern="1200" dirty="0" smtClean="0">
                          <a:solidFill>
                            <a:srgbClr val="000000"/>
                          </a:solidFill>
                          <a:latin typeface="Arial" pitchFamily="34" charset="0"/>
                          <a:ea typeface="+mn-ea"/>
                          <a:cs typeface="Arial" pitchFamily="34" charset="0"/>
                        </a:rPr>
                        <a:t>126,7</a:t>
                      </a:r>
                    </a:p>
                  </a:txBody>
                  <a:tcPr anchor="b">
                    <a:solidFill>
                      <a:srgbClr val="E9EDF4"/>
                    </a:solidFill>
                  </a:tcPr>
                </a:tc>
                <a:tc>
                  <a:txBody>
                    <a:bodyPr/>
                    <a:lstStyle/>
                    <a:p>
                      <a:pPr marL="0" algn="ctr" defTabSz="457200" rtl="0" eaLnBrk="1" fontAlgn="b" latinLnBrk="0" hangingPunct="1"/>
                      <a:r>
                        <a:rPr lang="it-IT" sz="1400" b="0" i="0" u="none" strike="noStrike" kern="1200" dirty="0" smtClean="0">
                          <a:solidFill>
                            <a:srgbClr val="000000"/>
                          </a:solidFill>
                          <a:latin typeface="Arial" pitchFamily="34" charset="0"/>
                          <a:ea typeface="+mn-ea"/>
                          <a:cs typeface="Arial" pitchFamily="34" charset="0"/>
                        </a:rPr>
                        <a:t>124,6</a:t>
                      </a:r>
                    </a:p>
                  </a:txBody>
                  <a:tcPr anchor="b">
                    <a:solidFill>
                      <a:srgbClr val="E9EDF4"/>
                    </a:solidFill>
                  </a:tcPr>
                </a:tc>
                <a:tc>
                  <a:txBody>
                    <a:bodyPr/>
                    <a:lstStyle/>
                    <a:p>
                      <a:pPr marL="0" algn="ctr" defTabSz="457200" rtl="0" eaLnBrk="1" fontAlgn="b" latinLnBrk="0" hangingPunct="1"/>
                      <a:r>
                        <a:rPr lang="it-IT" sz="1400" b="0" i="0" u="none" strike="noStrike" kern="1200" dirty="0" smtClean="0">
                          <a:solidFill>
                            <a:srgbClr val="000000"/>
                          </a:solidFill>
                          <a:latin typeface="Arial" pitchFamily="34" charset="0"/>
                          <a:ea typeface="+mn-ea"/>
                          <a:cs typeface="Arial" pitchFamily="34" charset="0"/>
                        </a:rPr>
                        <a:t>-7,0</a:t>
                      </a:r>
                    </a:p>
                  </a:txBody>
                  <a:tcPr anchor="b">
                    <a:solidFill>
                      <a:srgbClr val="E9EDF4"/>
                    </a:solidFill>
                  </a:tcPr>
                </a:tc>
              </a:tr>
              <a:tr h="243840">
                <a:tc>
                  <a:txBody>
                    <a:bodyPr/>
                    <a:lstStyle/>
                    <a:p>
                      <a:pPr algn="r" fontAlgn="b"/>
                      <a:r>
                        <a:rPr lang="it-IT" sz="1400" b="0" i="0" u="none" strike="noStrike" dirty="0" err="1" smtClean="0">
                          <a:solidFill>
                            <a:srgbClr val="000000"/>
                          </a:solidFill>
                          <a:latin typeface="Arial" pitchFamily="34" charset="0"/>
                          <a:cs typeface="Arial" pitchFamily="34" charset="0"/>
                        </a:rPr>
                        <a:t>Diff</a:t>
                      </a:r>
                      <a:r>
                        <a:rPr lang="it-IT" sz="1400" b="0" i="0" u="none" strike="noStrike" dirty="0" smtClean="0">
                          <a:solidFill>
                            <a:srgbClr val="000000"/>
                          </a:solidFill>
                          <a:latin typeface="Arial" pitchFamily="34" charset="0"/>
                          <a:cs typeface="Arial" pitchFamily="34" charset="0"/>
                        </a:rPr>
                        <a:t>. risp. </a:t>
                      </a:r>
                      <a:r>
                        <a:rPr lang="it-IT" sz="1400" b="0" i="0" u="none" strike="noStrike" dirty="0">
                          <a:solidFill>
                            <a:srgbClr val="000000"/>
                          </a:solidFill>
                          <a:latin typeface="Arial" pitchFamily="34" charset="0"/>
                          <a:cs typeface="Arial" pitchFamily="34" charset="0"/>
                        </a:rPr>
                        <a:t>allo scenario a politiche invariate</a:t>
                      </a:r>
                    </a:p>
                  </a:txBody>
                  <a:tcPr anchor="b">
                    <a:solidFill>
                      <a:srgbClr val="E9EDF4"/>
                    </a:solidFill>
                  </a:tcPr>
                </a:tc>
                <a:tc>
                  <a:txBody>
                    <a:bodyPr/>
                    <a:lstStyle/>
                    <a:p>
                      <a:pPr marL="0" algn="ctr" defTabSz="457200" rtl="0" eaLnBrk="1" fontAlgn="b" latinLnBrk="0" hangingPunct="1"/>
                      <a:r>
                        <a:rPr lang="it-IT" sz="1400" b="0" i="0" u="none" strike="noStrike" kern="1200" dirty="0" smtClean="0">
                          <a:solidFill>
                            <a:srgbClr val="000000"/>
                          </a:solidFill>
                          <a:latin typeface="Arial" pitchFamily="34" charset="0"/>
                          <a:ea typeface="+mn-ea"/>
                          <a:cs typeface="Arial" pitchFamily="34" charset="0"/>
                        </a:rPr>
                        <a:t>-0,9</a:t>
                      </a:r>
                    </a:p>
                  </a:txBody>
                  <a:tcPr anchor="b">
                    <a:solidFill>
                      <a:srgbClr val="E9EDF4"/>
                    </a:solidFill>
                  </a:tcPr>
                </a:tc>
                <a:tc>
                  <a:txBody>
                    <a:bodyPr/>
                    <a:lstStyle/>
                    <a:p>
                      <a:pPr marL="0" algn="ctr" defTabSz="457200" rtl="0" eaLnBrk="1" fontAlgn="b" latinLnBrk="0" hangingPunct="1"/>
                      <a:r>
                        <a:rPr lang="it-IT" sz="1400" b="0" i="0" u="none" strike="noStrike" kern="1200" dirty="0" smtClean="0">
                          <a:solidFill>
                            <a:srgbClr val="000000"/>
                          </a:solidFill>
                          <a:latin typeface="Arial" pitchFamily="34" charset="0"/>
                          <a:ea typeface="+mn-ea"/>
                          <a:cs typeface="Arial" pitchFamily="34" charset="0"/>
                        </a:rPr>
                        <a:t>-3,1</a:t>
                      </a:r>
                    </a:p>
                  </a:txBody>
                  <a:tcPr anchor="b">
                    <a:solidFill>
                      <a:srgbClr val="E9EDF4"/>
                    </a:solidFill>
                  </a:tcPr>
                </a:tc>
                <a:tc>
                  <a:txBody>
                    <a:bodyPr/>
                    <a:lstStyle/>
                    <a:p>
                      <a:pPr marL="0" algn="ctr" defTabSz="457200" rtl="0" eaLnBrk="1" fontAlgn="b" latinLnBrk="0" hangingPunct="1"/>
                      <a:r>
                        <a:rPr lang="it-IT" sz="1400" b="0" i="0" u="none" strike="noStrike" kern="1200" dirty="0" smtClean="0">
                          <a:solidFill>
                            <a:srgbClr val="000000"/>
                          </a:solidFill>
                          <a:latin typeface="Arial" pitchFamily="34" charset="0"/>
                          <a:ea typeface="+mn-ea"/>
                          <a:cs typeface="Arial" pitchFamily="34" charset="0"/>
                        </a:rPr>
                        <a:t>-6,1</a:t>
                      </a:r>
                    </a:p>
                  </a:txBody>
                  <a:tcPr anchor="b">
                    <a:solidFill>
                      <a:srgbClr val="E9EDF4"/>
                    </a:solidFill>
                  </a:tcPr>
                </a:tc>
                <a:tc>
                  <a:txBody>
                    <a:bodyPr/>
                    <a:lstStyle/>
                    <a:p>
                      <a:pPr marL="0" algn="ctr" defTabSz="457200" rtl="0" eaLnBrk="1" fontAlgn="b" latinLnBrk="0" hangingPunct="1"/>
                      <a:r>
                        <a:rPr lang="it-IT" sz="1400" b="0" i="0" u="none" strike="noStrike" kern="1200" dirty="0" smtClean="0">
                          <a:solidFill>
                            <a:srgbClr val="000000"/>
                          </a:solidFill>
                          <a:latin typeface="Arial" pitchFamily="34" charset="0"/>
                          <a:ea typeface="+mn-ea"/>
                          <a:cs typeface="Arial" pitchFamily="34" charset="0"/>
                        </a:rPr>
                        <a:t>-9,7</a:t>
                      </a:r>
                    </a:p>
                  </a:txBody>
                  <a:tcPr anchor="b">
                    <a:solidFill>
                      <a:srgbClr val="E9EDF4"/>
                    </a:solidFill>
                  </a:tcPr>
                </a:tc>
                <a:tc>
                  <a:txBody>
                    <a:bodyPr/>
                    <a:lstStyle/>
                    <a:p>
                      <a:pPr marL="0" algn="ctr" defTabSz="457200" rtl="0" eaLnBrk="1" fontAlgn="b" latinLnBrk="0" hangingPunct="1"/>
                      <a:r>
                        <a:rPr lang="it-IT" sz="1400" b="0" i="0" u="none" strike="noStrike" kern="1200" dirty="0" smtClean="0">
                          <a:solidFill>
                            <a:srgbClr val="000000"/>
                          </a:solidFill>
                          <a:latin typeface="Arial" pitchFamily="34" charset="0"/>
                          <a:ea typeface="+mn-ea"/>
                          <a:cs typeface="Arial" pitchFamily="34" charset="0"/>
                        </a:rPr>
                        <a:t>-14,1</a:t>
                      </a:r>
                    </a:p>
                  </a:txBody>
                  <a:tcPr anchor="b">
                    <a:solidFill>
                      <a:srgbClr val="E9EDF4"/>
                    </a:solidFill>
                  </a:tcPr>
                </a:tc>
                <a:tc>
                  <a:txBody>
                    <a:bodyPr/>
                    <a:lstStyle/>
                    <a:p>
                      <a:pPr marL="0" algn="ctr" defTabSz="457200" rtl="0" eaLnBrk="1" fontAlgn="b" latinLnBrk="0" hangingPunct="1"/>
                      <a:r>
                        <a:rPr lang="it-IT" sz="1400" b="0" i="0" u="none" strike="noStrike" kern="1200" dirty="0" smtClean="0">
                          <a:solidFill>
                            <a:srgbClr val="000000"/>
                          </a:solidFill>
                          <a:latin typeface="Arial" pitchFamily="34" charset="0"/>
                          <a:ea typeface="+mn-ea"/>
                          <a:cs typeface="Arial" pitchFamily="34" charset="0"/>
                        </a:rPr>
                        <a:t>-14,1</a:t>
                      </a:r>
                    </a:p>
                  </a:txBody>
                  <a:tcPr anchor="b">
                    <a:solidFill>
                      <a:srgbClr val="E9EDF4"/>
                    </a:solidFill>
                  </a:tcPr>
                </a:tc>
              </a:tr>
              <a:tr h="243840">
                <a:tc>
                  <a:txBody>
                    <a:bodyPr/>
                    <a:lstStyle/>
                    <a:p>
                      <a:pPr algn="l" fontAlgn="b"/>
                      <a:r>
                        <a:rPr lang="it-IT" sz="1400" b="1" i="0" u="none" strike="noStrike" dirty="0">
                          <a:solidFill>
                            <a:srgbClr val="000000"/>
                          </a:solidFill>
                          <a:latin typeface="Arial" pitchFamily="34" charset="0"/>
                          <a:cs typeface="Arial" pitchFamily="34" charset="0"/>
                        </a:rPr>
                        <a:t>Export </a:t>
                      </a:r>
                      <a:r>
                        <a:rPr lang="it-IT" sz="1400" b="1" i="0" u="none" strike="noStrike" dirty="0" smtClean="0">
                          <a:solidFill>
                            <a:srgbClr val="000000"/>
                          </a:solidFill>
                          <a:latin typeface="Arial" pitchFamily="34" charset="0"/>
                          <a:cs typeface="Arial" pitchFamily="34" charset="0"/>
                        </a:rPr>
                        <a:t> </a:t>
                      </a:r>
                      <a:r>
                        <a:rPr lang="it-IT" sz="1400" b="0" i="0" u="none" strike="noStrike" dirty="0" smtClean="0">
                          <a:solidFill>
                            <a:srgbClr val="000000"/>
                          </a:solidFill>
                          <a:latin typeface="Arial" pitchFamily="34" charset="0"/>
                          <a:cs typeface="Arial" pitchFamily="34" charset="0"/>
                        </a:rPr>
                        <a:t>(</a:t>
                      </a:r>
                      <a:r>
                        <a:rPr lang="it-IT" sz="1400" b="0" i="0" u="none" strike="noStrike" dirty="0">
                          <a:solidFill>
                            <a:srgbClr val="000000"/>
                          </a:solidFill>
                          <a:latin typeface="Arial" pitchFamily="34" charset="0"/>
                          <a:cs typeface="Arial" pitchFamily="34" charset="0"/>
                        </a:rPr>
                        <a:t>tasso di crescita, reale)</a:t>
                      </a:r>
                    </a:p>
                  </a:txBody>
                  <a:tcPr anchor="b">
                    <a:solidFill>
                      <a:srgbClr val="D0D8E8"/>
                    </a:solidFill>
                  </a:tcPr>
                </a:tc>
                <a:tc>
                  <a:txBody>
                    <a:bodyPr/>
                    <a:lstStyle/>
                    <a:p>
                      <a:pPr marL="0" algn="ctr" defTabSz="457200" rtl="0" eaLnBrk="1" fontAlgn="b" latinLnBrk="0" hangingPunct="1"/>
                      <a:r>
                        <a:rPr lang="it-IT" sz="1400" b="1" i="0" u="none" strike="noStrike" kern="1200" dirty="0" smtClean="0">
                          <a:solidFill>
                            <a:srgbClr val="000000"/>
                          </a:solidFill>
                          <a:latin typeface="Arial" pitchFamily="34" charset="0"/>
                          <a:ea typeface="+mn-ea"/>
                          <a:cs typeface="Arial" pitchFamily="34" charset="0"/>
                        </a:rPr>
                        <a:t>4,3</a:t>
                      </a:r>
                    </a:p>
                  </a:txBody>
                  <a:tcPr anchor="b">
                    <a:solidFill>
                      <a:srgbClr val="D0D8E8"/>
                    </a:solidFill>
                  </a:tcPr>
                </a:tc>
                <a:tc>
                  <a:txBody>
                    <a:bodyPr/>
                    <a:lstStyle/>
                    <a:p>
                      <a:pPr marL="0" algn="ctr" defTabSz="457200" rtl="0" eaLnBrk="1" fontAlgn="b" latinLnBrk="0" hangingPunct="1"/>
                      <a:r>
                        <a:rPr lang="it-IT" sz="1400" b="1" i="0" u="none" strike="noStrike" kern="1200" dirty="0" smtClean="0">
                          <a:solidFill>
                            <a:srgbClr val="000000"/>
                          </a:solidFill>
                          <a:latin typeface="Arial" pitchFamily="34" charset="0"/>
                          <a:ea typeface="+mn-ea"/>
                          <a:cs typeface="Arial" pitchFamily="34" charset="0"/>
                        </a:rPr>
                        <a:t>4,0</a:t>
                      </a:r>
                    </a:p>
                  </a:txBody>
                  <a:tcPr anchor="b">
                    <a:solidFill>
                      <a:srgbClr val="D0D8E8"/>
                    </a:solidFill>
                  </a:tcPr>
                </a:tc>
                <a:tc>
                  <a:txBody>
                    <a:bodyPr/>
                    <a:lstStyle/>
                    <a:p>
                      <a:pPr marL="0" algn="ctr" defTabSz="457200" rtl="0" eaLnBrk="1" fontAlgn="b" latinLnBrk="0" hangingPunct="1"/>
                      <a:r>
                        <a:rPr lang="it-IT" sz="1400" b="1" i="0" u="none" strike="noStrike" kern="1200" dirty="0" smtClean="0">
                          <a:solidFill>
                            <a:srgbClr val="000000"/>
                          </a:solidFill>
                          <a:latin typeface="Arial" pitchFamily="34" charset="0"/>
                          <a:ea typeface="+mn-ea"/>
                          <a:cs typeface="Arial" pitchFamily="34" charset="0"/>
                        </a:rPr>
                        <a:t>4,0</a:t>
                      </a:r>
                    </a:p>
                  </a:txBody>
                  <a:tcPr anchor="b">
                    <a:solidFill>
                      <a:srgbClr val="D0D8E8"/>
                    </a:solidFill>
                  </a:tcPr>
                </a:tc>
                <a:tc>
                  <a:txBody>
                    <a:bodyPr/>
                    <a:lstStyle/>
                    <a:p>
                      <a:pPr marL="0" algn="ctr" defTabSz="457200" rtl="0" eaLnBrk="1" fontAlgn="b" latinLnBrk="0" hangingPunct="1"/>
                      <a:r>
                        <a:rPr lang="it-IT" sz="1400" b="1" i="0" u="none" strike="noStrike" kern="1200" dirty="0" smtClean="0">
                          <a:solidFill>
                            <a:srgbClr val="000000"/>
                          </a:solidFill>
                          <a:latin typeface="Arial" pitchFamily="34" charset="0"/>
                          <a:ea typeface="+mn-ea"/>
                          <a:cs typeface="Arial" pitchFamily="34" charset="0"/>
                        </a:rPr>
                        <a:t>4,3</a:t>
                      </a:r>
                    </a:p>
                  </a:txBody>
                  <a:tcPr anchor="b">
                    <a:solidFill>
                      <a:srgbClr val="D0D8E8"/>
                    </a:solidFill>
                  </a:tcPr>
                </a:tc>
                <a:tc>
                  <a:txBody>
                    <a:bodyPr/>
                    <a:lstStyle/>
                    <a:p>
                      <a:pPr marL="0" algn="ctr" defTabSz="457200" rtl="0" eaLnBrk="1" fontAlgn="b" latinLnBrk="0" hangingPunct="1"/>
                      <a:r>
                        <a:rPr lang="it-IT" sz="1400" b="1" i="0" u="none" strike="noStrike" kern="1200" dirty="0" smtClean="0">
                          <a:solidFill>
                            <a:srgbClr val="000000"/>
                          </a:solidFill>
                          <a:latin typeface="Arial" pitchFamily="34" charset="0"/>
                          <a:ea typeface="+mn-ea"/>
                          <a:cs typeface="Arial" pitchFamily="34" charset="0"/>
                        </a:rPr>
                        <a:t>4,4</a:t>
                      </a:r>
                    </a:p>
                  </a:txBody>
                  <a:tcPr anchor="b">
                    <a:solidFill>
                      <a:srgbClr val="D0D8E8"/>
                    </a:solidFill>
                  </a:tcPr>
                </a:tc>
                <a:tc>
                  <a:txBody>
                    <a:bodyPr/>
                    <a:lstStyle/>
                    <a:p>
                      <a:pPr marL="0" algn="ctr" defTabSz="457200" rtl="0" eaLnBrk="1" fontAlgn="b" latinLnBrk="0" hangingPunct="1"/>
                      <a:r>
                        <a:rPr lang="it-IT" sz="1400" b="1" i="0" u="none" strike="noStrike" kern="1200" dirty="0" smtClean="0">
                          <a:solidFill>
                            <a:srgbClr val="000000"/>
                          </a:solidFill>
                          <a:latin typeface="Arial" pitchFamily="34" charset="0"/>
                          <a:ea typeface="+mn-ea"/>
                          <a:cs typeface="Arial" pitchFamily="34" charset="0"/>
                        </a:rPr>
                        <a:t>22,7</a:t>
                      </a:r>
                    </a:p>
                  </a:txBody>
                  <a:tcPr anchor="b">
                    <a:solidFill>
                      <a:srgbClr val="D0D8E8"/>
                    </a:solidFill>
                  </a:tcPr>
                </a:tc>
              </a:tr>
              <a:tr h="243840">
                <a:tc>
                  <a:txBody>
                    <a:bodyPr/>
                    <a:lstStyle/>
                    <a:p>
                      <a:pPr algn="r" fontAlgn="b"/>
                      <a:r>
                        <a:rPr lang="it-IT" sz="1400" b="0" i="0" u="none" strike="noStrike" dirty="0">
                          <a:solidFill>
                            <a:srgbClr val="000000"/>
                          </a:solidFill>
                          <a:latin typeface="Arial" pitchFamily="34" charset="0"/>
                          <a:cs typeface="Arial" pitchFamily="34" charset="0"/>
                        </a:rPr>
                        <a:t>Scenario a politiche invariate</a:t>
                      </a:r>
                    </a:p>
                  </a:txBody>
                  <a:tcPr anchor="b">
                    <a:solidFill>
                      <a:srgbClr val="E9EDF4"/>
                    </a:solidFill>
                  </a:tcPr>
                </a:tc>
                <a:tc>
                  <a:txBody>
                    <a:bodyPr/>
                    <a:lstStyle/>
                    <a:p>
                      <a:pPr marL="0" algn="ctr" defTabSz="457200" rtl="0" eaLnBrk="1" fontAlgn="b" latinLnBrk="0" hangingPunct="1"/>
                      <a:r>
                        <a:rPr lang="it-IT" sz="1400" b="0" i="0" u="none" strike="noStrike" kern="1200" dirty="0" smtClean="0">
                          <a:solidFill>
                            <a:srgbClr val="000000"/>
                          </a:solidFill>
                          <a:latin typeface="Arial" pitchFamily="34" charset="0"/>
                          <a:ea typeface="+mn-ea"/>
                          <a:cs typeface="Arial" pitchFamily="34" charset="0"/>
                        </a:rPr>
                        <a:t>4,2</a:t>
                      </a:r>
                    </a:p>
                  </a:txBody>
                  <a:tcPr anchor="b">
                    <a:solidFill>
                      <a:srgbClr val="E9EDF4"/>
                    </a:solidFill>
                  </a:tcPr>
                </a:tc>
                <a:tc>
                  <a:txBody>
                    <a:bodyPr/>
                    <a:lstStyle/>
                    <a:p>
                      <a:pPr marL="0" algn="ctr" defTabSz="457200" rtl="0" eaLnBrk="1" fontAlgn="b" latinLnBrk="0" hangingPunct="1"/>
                      <a:r>
                        <a:rPr lang="it-IT" sz="1400" b="0" i="0" u="none" strike="noStrike" kern="1200" dirty="0" smtClean="0">
                          <a:solidFill>
                            <a:srgbClr val="000000"/>
                          </a:solidFill>
                          <a:latin typeface="Arial" pitchFamily="34" charset="0"/>
                          <a:ea typeface="+mn-ea"/>
                          <a:cs typeface="Arial" pitchFamily="34" charset="0"/>
                        </a:rPr>
                        <a:t>3,7</a:t>
                      </a:r>
                    </a:p>
                  </a:txBody>
                  <a:tcPr anchor="b">
                    <a:solidFill>
                      <a:srgbClr val="E9EDF4"/>
                    </a:solidFill>
                  </a:tcPr>
                </a:tc>
                <a:tc>
                  <a:txBody>
                    <a:bodyPr/>
                    <a:lstStyle/>
                    <a:p>
                      <a:pPr marL="0" algn="ctr" defTabSz="457200" rtl="0" eaLnBrk="1" fontAlgn="b" latinLnBrk="0" hangingPunct="1"/>
                      <a:r>
                        <a:rPr lang="it-IT" sz="1400" b="0" i="0" u="none" strike="noStrike" kern="1200" dirty="0" smtClean="0">
                          <a:solidFill>
                            <a:srgbClr val="000000"/>
                          </a:solidFill>
                          <a:latin typeface="Arial" pitchFamily="34" charset="0"/>
                          <a:ea typeface="+mn-ea"/>
                          <a:cs typeface="Arial" pitchFamily="34" charset="0"/>
                        </a:rPr>
                        <a:t>3,5</a:t>
                      </a:r>
                    </a:p>
                  </a:txBody>
                  <a:tcPr anchor="b">
                    <a:solidFill>
                      <a:srgbClr val="E9EDF4"/>
                    </a:solidFill>
                  </a:tcPr>
                </a:tc>
                <a:tc>
                  <a:txBody>
                    <a:bodyPr/>
                    <a:lstStyle/>
                    <a:p>
                      <a:pPr marL="0" algn="ctr" defTabSz="457200" rtl="0" eaLnBrk="1" fontAlgn="b" latinLnBrk="0" hangingPunct="1"/>
                      <a:r>
                        <a:rPr lang="it-IT" sz="1400" b="0" i="0" u="none" strike="noStrike" kern="1200" dirty="0" smtClean="0">
                          <a:solidFill>
                            <a:srgbClr val="000000"/>
                          </a:solidFill>
                          <a:latin typeface="Arial" pitchFamily="34" charset="0"/>
                          <a:ea typeface="+mn-ea"/>
                          <a:cs typeface="Arial" pitchFamily="34" charset="0"/>
                        </a:rPr>
                        <a:t>3,5</a:t>
                      </a:r>
                    </a:p>
                  </a:txBody>
                  <a:tcPr anchor="b">
                    <a:solidFill>
                      <a:srgbClr val="E9EDF4"/>
                    </a:solidFill>
                  </a:tcPr>
                </a:tc>
                <a:tc>
                  <a:txBody>
                    <a:bodyPr/>
                    <a:lstStyle/>
                    <a:p>
                      <a:pPr marL="0" algn="ctr" defTabSz="457200" rtl="0" eaLnBrk="1" fontAlgn="b" latinLnBrk="0" hangingPunct="1"/>
                      <a:r>
                        <a:rPr lang="it-IT" sz="1400" b="0" i="0" u="none" strike="noStrike" kern="1200" dirty="0" smtClean="0">
                          <a:solidFill>
                            <a:srgbClr val="000000"/>
                          </a:solidFill>
                          <a:latin typeface="Arial" pitchFamily="34" charset="0"/>
                          <a:ea typeface="+mn-ea"/>
                          <a:cs typeface="Arial" pitchFamily="34" charset="0"/>
                        </a:rPr>
                        <a:t>3,4</a:t>
                      </a:r>
                    </a:p>
                  </a:txBody>
                  <a:tcPr anchor="b">
                    <a:solidFill>
                      <a:srgbClr val="E9EDF4"/>
                    </a:solidFill>
                  </a:tcPr>
                </a:tc>
                <a:tc>
                  <a:txBody>
                    <a:bodyPr/>
                    <a:lstStyle/>
                    <a:p>
                      <a:pPr marL="0" algn="ctr" defTabSz="457200" rtl="0" eaLnBrk="1" fontAlgn="b" latinLnBrk="0" hangingPunct="1"/>
                      <a:r>
                        <a:rPr lang="it-IT" sz="1400" b="0" i="0" u="none" strike="noStrike" kern="1200" dirty="0" smtClean="0">
                          <a:solidFill>
                            <a:srgbClr val="000000"/>
                          </a:solidFill>
                          <a:latin typeface="Arial" pitchFamily="34" charset="0"/>
                          <a:ea typeface="+mn-ea"/>
                          <a:cs typeface="Arial" pitchFamily="34" charset="0"/>
                        </a:rPr>
                        <a:t>19,6</a:t>
                      </a:r>
                    </a:p>
                  </a:txBody>
                  <a:tcPr anchor="b">
                    <a:solidFill>
                      <a:srgbClr val="E9EDF4"/>
                    </a:solidFill>
                  </a:tcPr>
                </a:tc>
              </a:tr>
              <a:tr h="243840">
                <a:tc>
                  <a:txBody>
                    <a:bodyPr/>
                    <a:lstStyle/>
                    <a:p>
                      <a:pPr algn="r" fontAlgn="b"/>
                      <a:r>
                        <a:rPr lang="it-IT" sz="1400" b="0" i="0" u="none" strike="noStrike" dirty="0" err="1" smtClean="0">
                          <a:solidFill>
                            <a:srgbClr val="000000"/>
                          </a:solidFill>
                          <a:latin typeface="Arial" pitchFamily="34" charset="0"/>
                          <a:cs typeface="Arial" pitchFamily="34" charset="0"/>
                        </a:rPr>
                        <a:t>Diff</a:t>
                      </a:r>
                      <a:r>
                        <a:rPr lang="it-IT" sz="1400" b="0" i="0" u="none" strike="noStrike" dirty="0" smtClean="0">
                          <a:solidFill>
                            <a:srgbClr val="000000"/>
                          </a:solidFill>
                          <a:latin typeface="Arial" pitchFamily="34" charset="0"/>
                          <a:cs typeface="Arial" pitchFamily="34" charset="0"/>
                        </a:rPr>
                        <a:t>. </a:t>
                      </a:r>
                      <a:r>
                        <a:rPr lang="it-IT" sz="1400" b="0" i="0" u="none" strike="noStrike" dirty="0">
                          <a:solidFill>
                            <a:srgbClr val="000000"/>
                          </a:solidFill>
                          <a:latin typeface="Arial" pitchFamily="34" charset="0"/>
                          <a:cs typeface="Arial" pitchFamily="34" charset="0"/>
                        </a:rPr>
                        <a:t>% sui livelli rispetto allo scenario pol. </a:t>
                      </a:r>
                      <a:r>
                        <a:rPr lang="it-IT" sz="1400" b="0" i="0" u="none" strike="noStrike" dirty="0" err="1">
                          <a:solidFill>
                            <a:srgbClr val="000000"/>
                          </a:solidFill>
                          <a:latin typeface="Arial" pitchFamily="34" charset="0"/>
                          <a:cs typeface="Arial" pitchFamily="34" charset="0"/>
                        </a:rPr>
                        <a:t>inv</a:t>
                      </a:r>
                      <a:r>
                        <a:rPr lang="it-IT" sz="1400" b="0" i="0" u="none" strike="noStrike" dirty="0">
                          <a:solidFill>
                            <a:srgbClr val="000000"/>
                          </a:solidFill>
                          <a:latin typeface="Arial" pitchFamily="34" charset="0"/>
                          <a:cs typeface="Arial" pitchFamily="34" charset="0"/>
                        </a:rPr>
                        <a:t>.</a:t>
                      </a:r>
                    </a:p>
                  </a:txBody>
                  <a:tcPr anchor="b">
                    <a:solidFill>
                      <a:srgbClr val="E9EDF4"/>
                    </a:solidFill>
                  </a:tcPr>
                </a:tc>
                <a:tc>
                  <a:txBody>
                    <a:bodyPr/>
                    <a:lstStyle/>
                    <a:p>
                      <a:pPr marL="0" algn="ctr" defTabSz="457200" rtl="0" eaLnBrk="1" fontAlgn="b" latinLnBrk="0" hangingPunct="1"/>
                      <a:r>
                        <a:rPr lang="it-IT" sz="1400" b="0" i="0" u="none" strike="noStrike" kern="1200" dirty="0" smtClean="0">
                          <a:solidFill>
                            <a:srgbClr val="000000"/>
                          </a:solidFill>
                          <a:latin typeface="Arial" pitchFamily="34" charset="0"/>
                          <a:ea typeface="+mn-ea"/>
                          <a:cs typeface="Arial" pitchFamily="34" charset="0"/>
                        </a:rPr>
                        <a:t>0,1</a:t>
                      </a:r>
                    </a:p>
                  </a:txBody>
                  <a:tcPr anchor="b">
                    <a:solidFill>
                      <a:srgbClr val="E9EDF4"/>
                    </a:solidFill>
                  </a:tcPr>
                </a:tc>
                <a:tc>
                  <a:txBody>
                    <a:bodyPr/>
                    <a:lstStyle/>
                    <a:p>
                      <a:pPr marL="0" algn="ctr" defTabSz="457200" rtl="0" eaLnBrk="1" fontAlgn="b" latinLnBrk="0" hangingPunct="1"/>
                      <a:r>
                        <a:rPr lang="it-IT" sz="1400" b="0" i="0" u="none" strike="noStrike" kern="1200" dirty="0" smtClean="0">
                          <a:solidFill>
                            <a:srgbClr val="000000"/>
                          </a:solidFill>
                          <a:latin typeface="Arial" pitchFamily="34" charset="0"/>
                          <a:ea typeface="+mn-ea"/>
                          <a:cs typeface="Arial" pitchFamily="34" charset="0"/>
                        </a:rPr>
                        <a:t>0,4</a:t>
                      </a:r>
                    </a:p>
                  </a:txBody>
                  <a:tcPr anchor="b">
                    <a:solidFill>
                      <a:srgbClr val="E9EDF4"/>
                    </a:solidFill>
                  </a:tcPr>
                </a:tc>
                <a:tc>
                  <a:txBody>
                    <a:bodyPr/>
                    <a:lstStyle/>
                    <a:p>
                      <a:pPr marL="0" algn="ctr" defTabSz="457200" rtl="0" eaLnBrk="1" fontAlgn="b" latinLnBrk="0" hangingPunct="1"/>
                      <a:r>
                        <a:rPr lang="it-IT" sz="1400" b="0" i="0" u="none" strike="noStrike" kern="1200" dirty="0" smtClean="0">
                          <a:solidFill>
                            <a:srgbClr val="000000"/>
                          </a:solidFill>
                          <a:latin typeface="Arial" pitchFamily="34" charset="0"/>
                          <a:ea typeface="+mn-ea"/>
                          <a:cs typeface="Arial" pitchFamily="34" charset="0"/>
                        </a:rPr>
                        <a:t>0,9</a:t>
                      </a:r>
                    </a:p>
                  </a:txBody>
                  <a:tcPr anchor="b">
                    <a:solidFill>
                      <a:srgbClr val="E9EDF4"/>
                    </a:solidFill>
                  </a:tcPr>
                </a:tc>
                <a:tc>
                  <a:txBody>
                    <a:bodyPr/>
                    <a:lstStyle/>
                    <a:p>
                      <a:pPr marL="0" algn="ctr" defTabSz="457200" rtl="0" eaLnBrk="1" fontAlgn="b" latinLnBrk="0" hangingPunct="1"/>
                      <a:r>
                        <a:rPr lang="it-IT" sz="1400" b="0" i="0" u="none" strike="noStrike" kern="1200" dirty="0" smtClean="0">
                          <a:solidFill>
                            <a:srgbClr val="000000"/>
                          </a:solidFill>
                          <a:latin typeface="Arial" pitchFamily="34" charset="0"/>
                          <a:ea typeface="+mn-ea"/>
                          <a:cs typeface="Arial" pitchFamily="34" charset="0"/>
                        </a:rPr>
                        <a:t>1,6</a:t>
                      </a:r>
                    </a:p>
                  </a:txBody>
                  <a:tcPr anchor="b">
                    <a:solidFill>
                      <a:srgbClr val="E9EDF4"/>
                    </a:solidFill>
                  </a:tcPr>
                </a:tc>
                <a:tc>
                  <a:txBody>
                    <a:bodyPr/>
                    <a:lstStyle/>
                    <a:p>
                      <a:pPr marL="0" algn="ctr" defTabSz="457200" rtl="0" eaLnBrk="1" fontAlgn="b" latinLnBrk="0" hangingPunct="1"/>
                      <a:r>
                        <a:rPr lang="it-IT" sz="1400" b="0" i="0" u="none" strike="noStrike" kern="1200" dirty="0" smtClean="0">
                          <a:solidFill>
                            <a:srgbClr val="000000"/>
                          </a:solidFill>
                          <a:latin typeface="Arial" pitchFamily="34" charset="0"/>
                          <a:ea typeface="+mn-ea"/>
                          <a:cs typeface="Arial" pitchFamily="34" charset="0"/>
                        </a:rPr>
                        <a:t>2,6</a:t>
                      </a:r>
                    </a:p>
                  </a:txBody>
                  <a:tcPr anchor="b">
                    <a:solidFill>
                      <a:srgbClr val="E9EDF4"/>
                    </a:solidFill>
                  </a:tcPr>
                </a:tc>
                <a:tc>
                  <a:txBody>
                    <a:bodyPr/>
                    <a:lstStyle/>
                    <a:p>
                      <a:pPr marL="0" algn="ctr" defTabSz="457200" rtl="0" eaLnBrk="1" fontAlgn="b" latinLnBrk="0" hangingPunct="1"/>
                      <a:r>
                        <a:rPr lang="it-IT" sz="1400" b="0" i="0" u="none" strike="noStrike" kern="1200" dirty="0" smtClean="0">
                          <a:solidFill>
                            <a:srgbClr val="000000"/>
                          </a:solidFill>
                          <a:latin typeface="Arial" pitchFamily="34" charset="0"/>
                          <a:ea typeface="+mn-ea"/>
                          <a:cs typeface="Arial" pitchFamily="34" charset="0"/>
                        </a:rPr>
                        <a:t>2,6</a:t>
                      </a:r>
                    </a:p>
                  </a:txBody>
                  <a:tcPr anchor="b">
                    <a:solidFill>
                      <a:srgbClr val="E9EDF4"/>
                    </a:solidFill>
                  </a:tcPr>
                </a:tc>
              </a:tr>
            </a:tbl>
          </a:graphicData>
        </a:graphic>
      </p:graphicFrame>
      <p:sp>
        <p:nvSpPr>
          <p:cNvPr id="8" name="CasellaDiTesto 7"/>
          <p:cNvSpPr txBox="1"/>
          <p:nvPr/>
        </p:nvSpPr>
        <p:spPr>
          <a:xfrm>
            <a:off x="0" y="5744210"/>
            <a:ext cx="9132277" cy="646331"/>
          </a:xfrm>
          <a:prstGeom prst="rect">
            <a:avLst/>
          </a:prstGeom>
          <a:noFill/>
        </p:spPr>
        <p:txBody>
          <a:bodyPr wrap="square" rtlCol="0">
            <a:spAutoFit/>
          </a:bodyPr>
          <a:lstStyle/>
          <a:p>
            <a:pPr algn="r"/>
            <a:r>
              <a:rPr lang="it-IT" sz="1200" dirty="0" smtClean="0">
                <a:latin typeface="Arial" pitchFamily="34" charset="0"/>
                <a:cs typeface="Arial" pitchFamily="34" charset="0"/>
              </a:rPr>
              <a:t>Nota: le stime sono state condotte utilizzando il modello </a:t>
            </a:r>
            <a:r>
              <a:rPr lang="it-IT" sz="1200" dirty="0" err="1" smtClean="0">
                <a:latin typeface="Arial" pitchFamily="34" charset="0"/>
                <a:cs typeface="Arial" pitchFamily="34" charset="0"/>
              </a:rPr>
              <a:t>econometrico</a:t>
            </a:r>
            <a:r>
              <a:rPr lang="it-IT" sz="1200" dirty="0" smtClean="0">
                <a:latin typeface="Arial" pitchFamily="34" charset="0"/>
                <a:cs typeface="Arial" pitchFamily="34" charset="0"/>
              </a:rPr>
              <a:t> del Centro Studi Confindustria. </a:t>
            </a:r>
          </a:p>
          <a:p>
            <a:pPr algn="r"/>
            <a:r>
              <a:rPr lang="it-IT" sz="1200" dirty="0" smtClean="0">
                <a:latin typeface="Arial" pitchFamily="34" charset="0"/>
                <a:cs typeface="Arial" pitchFamily="34" charset="0"/>
              </a:rPr>
              <a:t>Lo scenario base è una simulazione a politiche invariate, con un'ipotesi di crescita economica tendente </a:t>
            </a:r>
          </a:p>
          <a:p>
            <a:pPr algn="r"/>
            <a:r>
              <a:rPr lang="it-IT" sz="1200" dirty="0" smtClean="0">
                <a:latin typeface="Arial" pitchFamily="34" charset="0"/>
                <a:cs typeface="Arial" pitchFamily="34" charset="0"/>
              </a:rPr>
              <a:t>all’equilibrio di lungo periodo del modello CSC.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617219" y="169476"/>
            <a:ext cx="7987229" cy="523220"/>
          </a:xfrm>
          <a:prstGeom prst="rect">
            <a:avLst/>
          </a:prstGeom>
          <a:noFill/>
        </p:spPr>
        <p:txBody>
          <a:bodyPr wrap="square" rtlCol="0">
            <a:spAutoFit/>
          </a:bodyPr>
          <a:lstStyle/>
          <a:p>
            <a:pPr algn="r"/>
            <a:r>
              <a:rPr lang="it-IT" sz="2800" dirty="0" smtClean="0">
                <a:solidFill>
                  <a:srgbClr val="002060"/>
                </a:solidFill>
                <a:latin typeface="Arial" pitchFamily="34" charset="0"/>
                <a:cs typeface="Arial" pitchFamily="34" charset="0"/>
              </a:rPr>
              <a:t>Conclusione</a:t>
            </a:r>
            <a:endParaRPr lang="it-IT" sz="2800" dirty="0">
              <a:solidFill>
                <a:srgbClr val="002060"/>
              </a:solidFill>
              <a:latin typeface="Arial" pitchFamily="34" charset="0"/>
              <a:cs typeface="Arial" pitchFamily="34" charset="0"/>
            </a:endParaRPr>
          </a:p>
        </p:txBody>
      </p:sp>
      <p:sp>
        <p:nvSpPr>
          <p:cNvPr id="6" name="CasellaDiTesto 5"/>
          <p:cNvSpPr txBox="1"/>
          <p:nvPr/>
        </p:nvSpPr>
        <p:spPr>
          <a:xfrm>
            <a:off x="467544" y="1772816"/>
            <a:ext cx="8136904" cy="3939540"/>
          </a:xfrm>
          <a:prstGeom prst="rect">
            <a:avLst/>
          </a:prstGeom>
          <a:noFill/>
        </p:spPr>
        <p:txBody>
          <a:bodyPr wrap="square" rtlCol="0">
            <a:spAutoFit/>
          </a:bodyPr>
          <a:lstStyle/>
          <a:p>
            <a:pPr marL="358775" indent="-358775">
              <a:spcAft>
                <a:spcPts val="1200"/>
              </a:spcAft>
            </a:pPr>
            <a:r>
              <a:rPr lang="it-IT" sz="2400" dirty="0" smtClean="0">
                <a:latin typeface="Arial" pitchFamily="34" charset="0"/>
                <a:cs typeface="Arial" pitchFamily="34" charset="0"/>
              </a:rPr>
              <a:t>Nel 2011 bisognava reagire (e resistere) alla crisi finanziaria internazionale</a:t>
            </a:r>
          </a:p>
          <a:p>
            <a:pPr marL="358775" indent="-358775"/>
            <a:r>
              <a:rPr lang="it-IT" sz="2400" dirty="0" smtClean="0">
                <a:latin typeface="Arial" pitchFamily="34" charset="0"/>
                <a:cs typeface="Arial" pitchFamily="34" charset="0"/>
              </a:rPr>
              <a:t>Nel 2018 bisogna accompagnare con scelte adeguate </a:t>
            </a:r>
          </a:p>
          <a:p>
            <a:pPr marL="358775" indent="-358775"/>
            <a:r>
              <a:rPr lang="it-IT" sz="2400" dirty="0" smtClean="0">
                <a:latin typeface="Arial" pitchFamily="34" charset="0"/>
                <a:cs typeface="Arial" pitchFamily="34" charset="0"/>
              </a:rPr>
              <a:t>	lo sviluppo e la credibilità dell’Italia</a:t>
            </a:r>
          </a:p>
          <a:p>
            <a:pPr marL="358775" indent="-358775"/>
            <a:endParaRPr lang="it-IT" sz="2400" dirty="0" smtClean="0">
              <a:latin typeface="Arial" pitchFamily="34" charset="0"/>
              <a:cs typeface="Arial" pitchFamily="34" charset="0"/>
            </a:endParaRPr>
          </a:p>
          <a:p>
            <a:pPr marL="358775" indent="-358775"/>
            <a:endParaRPr lang="it-IT" sz="2400" dirty="0" smtClean="0">
              <a:latin typeface="Arial" pitchFamily="34" charset="0"/>
              <a:cs typeface="Arial" pitchFamily="34" charset="0"/>
            </a:endParaRPr>
          </a:p>
          <a:p>
            <a:pPr marL="358775" indent="-358775"/>
            <a:endParaRPr lang="it-IT" sz="2400" dirty="0" smtClean="0">
              <a:latin typeface="Arial" pitchFamily="34" charset="0"/>
              <a:cs typeface="Arial" pitchFamily="34" charset="0"/>
            </a:endParaRPr>
          </a:p>
          <a:p>
            <a:pPr marL="358775" indent="-358775"/>
            <a:endParaRPr lang="it-IT" sz="2400" dirty="0" smtClean="0">
              <a:latin typeface="Arial" pitchFamily="34" charset="0"/>
              <a:cs typeface="Arial" pitchFamily="34" charset="0"/>
            </a:endParaRPr>
          </a:p>
          <a:p>
            <a:pPr>
              <a:buFont typeface="Wingdings" pitchFamily="2" charset="2"/>
              <a:buChar char="Ø"/>
            </a:pPr>
            <a:endParaRPr lang="it-IT" sz="2400" dirty="0" smtClean="0">
              <a:latin typeface="Arial" pitchFamily="34" charset="0"/>
              <a:cs typeface="Arial" pitchFamily="34" charset="0"/>
            </a:endParaRPr>
          </a:p>
          <a:p>
            <a:pPr>
              <a:buFont typeface="Wingdings" pitchFamily="2" charset="2"/>
              <a:buChar char="Ø"/>
            </a:pPr>
            <a:endParaRPr lang="it-IT" sz="2400" dirty="0">
              <a:latin typeface="Arial" pitchFamily="34" charset="0"/>
              <a:cs typeface="Arial" pitchFamily="34" charset="0"/>
            </a:endParaRPr>
          </a:p>
        </p:txBody>
      </p:sp>
      <p:sp>
        <p:nvSpPr>
          <p:cNvPr id="5" name="Segnaposto numero diapositiva 4"/>
          <p:cNvSpPr>
            <a:spLocks noGrp="1"/>
          </p:cNvSpPr>
          <p:nvPr>
            <p:ph type="sldNum" sz="quarter" idx="12"/>
          </p:nvPr>
        </p:nvSpPr>
        <p:spPr/>
        <p:txBody>
          <a:bodyPr/>
          <a:lstStyle/>
          <a:p>
            <a:fld id="{7130D7A0-98CD-4E2C-8C77-B84C45B0A601}" type="slidenum">
              <a:rPr lang="it-IT" smtClean="0"/>
              <a:pPr/>
              <a:t>15</a:t>
            </a:fld>
            <a:endParaRPr lang="it-IT"/>
          </a:p>
        </p:txBody>
      </p:sp>
      <p:pic>
        <p:nvPicPr>
          <p:cNvPr id="7" name="Picture 4"/>
          <p:cNvPicPr>
            <a:picLocks noChangeAspect="1" noChangeArrowheads="1"/>
          </p:cNvPicPr>
          <p:nvPr/>
        </p:nvPicPr>
        <p:blipFill>
          <a:blip r:embed="rId3"/>
          <a:srcRect/>
          <a:stretch>
            <a:fillRect/>
          </a:stretch>
        </p:blipFill>
        <p:spPr bwMode="auto">
          <a:xfrm>
            <a:off x="3305175" y="3550181"/>
            <a:ext cx="2533650" cy="2171700"/>
          </a:xfrm>
          <a:prstGeom prst="rect">
            <a:avLst/>
          </a:prstGeom>
          <a:noFill/>
          <a:ln w="9525">
            <a:noFill/>
            <a:miter lim="800000"/>
            <a:headEnd/>
            <a:tailEnd/>
          </a:ln>
          <a:effectLst/>
        </p:spPr>
      </p:pic>
      <p:pic>
        <p:nvPicPr>
          <p:cNvPr id="1029" name="Picture 5"/>
          <p:cNvPicPr>
            <a:picLocks noChangeAspect="1" noChangeArrowheads="1"/>
          </p:cNvPicPr>
          <p:nvPr/>
        </p:nvPicPr>
        <p:blipFill>
          <a:blip r:embed="rId4"/>
          <a:srcRect/>
          <a:stretch>
            <a:fillRect/>
          </a:stretch>
        </p:blipFill>
        <p:spPr bwMode="auto">
          <a:xfrm>
            <a:off x="6153150" y="3550181"/>
            <a:ext cx="2533650" cy="2171700"/>
          </a:xfrm>
          <a:prstGeom prst="rect">
            <a:avLst/>
          </a:prstGeom>
          <a:noFill/>
          <a:ln w="9525">
            <a:noFill/>
            <a:miter lim="800000"/>
            <a:headEnd/>
            <a:tailEnd/>
          </a:ln>
          <a:effectLst/>
        </p:spPr>
      </p:pic>
      <p:pic>
        <p:nvPicPr>
          <p:cNvPr id="1030" name="Picture 6"/>
          <p:cNvPicPr>
            <a:picLocks noChangeAspect="1" noChangeArrowheads="1"/>
          </p:cNvPicPr>
          <p:nvPr/>
        </p:nvPicPr>
        <p:blipFill>
          <a:blip r:embed="rId5"/>
          <a:srcRect/>
          <a:stretch>
            <a:fillRect/>
          </a:stretch>
        </p:blipFill>
        <p:spPr bwMode="auto">
          <a:xfrm>
            <a:off x="467544" y="3550181"/>
            <a:ext cx="2533650" cy="21717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617219" y="169476"/>
            <a:ext cx="7987229" cy="523220"/>
          </a:xfrm>
          <a:prstGeom prst="rect">
            <a:avLst/>
          </a:prstGeom>
          <a:noFill/>
        </p:spPr>
        <p:txBody>
          <a:bodyPr wrap="square" rtlCol="0">
            <a:spAutoFit/>
          </a:bodyPr>
          <a:lstStyle/>
          <a:p>
            <a:pPr algn="r"/>
            <a:r>
              <a:rPr lang="it-IT" sz="2800" dirty="0" smtClean="0">
                <a:solidFill>
                  <a:srgbClr val="002060"/>
                </a:solidFill>
                <a:latin typeface="Arial" pitchFamily="34" charset="0"/>
                <a:cs typeface="Arial" pitchFamily="34" charset="0"/>
              </a:rPr>
              <a:t>Obiettivi</a:t>
            </a:r>
            <a:endParaRPr lang="it-IT" sz="2800" dirty="0">
              <a:solidFill>
                <a:srgbClr val="002060"/>
              </a:solidFill>
              <a:latin typeface="Arial" pitchFamily="34" charset="0"/>
              <a:cs typeface="Arial" pitchFamily="34" charset="0"/>
            </a:endParaRPr>
          </a:p>
        </p:txBody>
      </p:sp>
      <p:sp>
        <p:nvSpPr>
          <p:cNvPr id="6" name="CasellaDiTesto 5"/>
          <p:cNvSpPr txBox="1"/>
          <p:nvPr/>
        </p:nvSpPr>
        <p:spPr>
          <a:xfrm>
            <a:off x="323528" y="1628800"/>
            <a:ext cx="8496944" cy="3416320"/>
          </a:xfrm>
          <a:prstGeom prst="rect">
            <a:avLst/>
          </a:prstGeom>
          <a:noFill/>
        </p:spPr>
        <p:txBody>
          <a:bodyPr wrap="square" rtlCol="0">
            <a:spAutoFit/>
          </a:bodyPr>
          <a:lstStyle/>
          <a:p>
            <a:pPr marL="358775" indent="-358775">
              <a:buFont typeface="Wingdings" pitchFamily="2" charset="2"/>
              <a:buChar char="Ø"/>
            </a:pPr>
            <a:r>
              <a:rPr lang="it-IT" sz="2400" dirty="0" smtClean="0">
                <a:latin typeface="Arial" pitchFamily="34" charset="0"/>
                <a:cs typeface="Arial" pitchFamily="34" charset="0"/>
              </a:rPr>
              <a:t>Mostrare un percorso possibile di crescita e occupazione</a:t>
            </a:r>
          </a:p>
          <a:p>
            <a:pPr>
              <a:buFont typeface="Wingdings" pitchFamily="2" charset="2"/>
              <a:buChar char="Ø"/>
            </a:pPr>
            <a:endParaRPr lang="it-IT" sz="2400" dirty="0" smtClean="0">
              <a:latin typeface="Arial" pitchFamily="34" charset="0"/>
              <a:cs typeface="Arial" pitchFamily="34" charset="0"/>
            </a:endParaRPr>
          </a:p>
          <a:p>
            <a:pPr marL="358775" indent="-358775">
              <a:buFont typeface="Wingdings" pitchFamily="2" charset="2"/>
              <a:buChar char="Ø"/>
            </a:pPr>
            <a:r>
              <a:rPr lang="it-IT" sz="2400" dirty="0" smtClean="0">
                <a:latin typeface="Arial" pitchFamily="34" charset="0"/>
                <a:cs typeface="Arial" pitchFamily="34" charset="0"/>
              </a:rPr>
              <a:t>Creare una piattaforma comune per il sistema Confindustria</a:t>
            </a:r>
          </a:p>
          <a:p>
            <a:pPr marL="358775" indent="-358775">
              <a:buFont typeface="Wingdings" pitchFamily="2" charset="2"/>
              <a:buChar char="Ø"/>
            </a:pPr>
            <a:endParaRPr lang="it-IT" sz="2400" dirty="0" smtClean="0">
              <a:latin typeface="Arial" pitchFamily="34" charset="0"/>
              <a:cs typeface="Arial" pitchFamily="34" charset="0"/>
            </a:endParaRPr>
          </a:p>
          <a:p>
            <a:pPr marL="358775" indent="-358775">
              <a:buFont typeface="Wingdings" pitchFamily="2" charset="2"/>
              <a:buChar char="Ø"/>
            </a:pPr>
            <a:r>
              <a:rPr lang="it-IT" sz="2400" dirty="0" smtClean="0">
                <a:latin typeface="Arial" pitchFamily="34" charset="0"/>
                <a:cs typeface="Arial" pitchFamily="34" charset="0"/>
              </a:rPr>
              <a:t>Lanciare nel dibattito temi alti e ambiziosi</a:t>
            </a:r>
          </a:p>
          <a:p>
            <a:pPr marL="358775" indent="-358775">
              <a:buFont typeface="Wingdings" pitchFamily="2" charset="2"/>
              <a:buChar char="Ø"/>
            </a:pPr>
            <a:endParaRPr lang="it-IT" sz="2400" dirty="0" smtClean="0">
              <a:latin typeface="Arial" pitchFamily="34" charset="0"/>
              <a:cs typeface="Arial" pitchFamily="34" charset="0"/>
            </a:endParaRPr>
          </a:p>
          <a:p>
            <a:pPr marL="358775" indent="-358775">
              <a:buFont typeface="Wingdings" pitchFamily="2" charset="2"/>
              <a:buChar char="Ø"/>
            </a:pPr>
            <a:r>
              <a:rPr lang="it-IT" sz="2400" dirty="0" smtClean="0">
                <a:latin typeface="Arial" pitchFamily="34" charset="0"/>
                <a:cs typeface="Arial" pitchFamily="34" charset="0"/>
              </a:rPr>
              <a:t>A fronte di proclami miracolosi, fare un esercizio di serietà</a:t>
            </a:r>
          </a:p>
          <a:p>
            <a:pPr>
              <a:buFont typeface="Wingdings" pitchFamily="2" charset="2"/>
              <a:buChar char="Ø"/>
            </a:pPr>
            <a:endParaRPr lang="it-IT" sz="2400" dirty="0">
              <a:latin typeface="Arial" pitchFamily="34" charset="0"/>
              <a:cs typeface="Arial" pitchFamily="34" charset="0"/>
            </a:endParaRPr>
          </a:p>
        </p:txBody>
      </p:sp>
      <p:sp>
        <p:nvSpPr>
          <p:cNvPr id="7" name="Segnaposto numero diapositiva 6"/>
          <p:cNvSpPr>
            <a:spLocks noGrp="1"/>
          </p:cNvSpPr>
          <p:nvPr>
            <p:ph type="sldNum" sz="quarter" idx="12"/>
          </p:nvPr>
        </p:nvSpPr>
        <p:spPr/>
        <p:txBody>
          <a:bodyPr/>
          <a:lstStyle/>
          <a:p>
            <a:fld id="{7130D7A0-98CD-4E2C-8C77-B84C45B0A601}" type="slidenum">
              <a:rPr lang="it-IT" smtClean="0"/>
              <a:pPr/>
              <a:t>2</a:t>
            </a:fld>
            <a:endParaRPr lang="it-IT"/>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617219" y="169476"/>
            <a:ext cx="7987229" cy="523220"/>
          </a:xfrm>
          <a:prstGeom prst="rect">
            <a:avLst/>
          </a:prstGeom>
          <a:noFill/>
        </p:spPr>
        <p:txBody>
          <a:bodyPr wrap="square" rtlCol="0">
            <a:spAutoFit/>
          </a:bodyPr>
          <a:lstStyle/>
          <a:p>
            <a:pPr algn="r"/>
            <a:r>
              <a:rPr lang="it-IT" sz="2800" dirty="0" smtClean="0">
                <a:solidFill>
                  <a:srgbClr val="002060"/>
                </a:solidFill>
                <a:latin typeface="Arial" pitchFamily="34" charset="0"/>
                <a:cs typeface="Arial" pitchFamily="34" charset="0"/>
              </a:rPr>
              <a:t>Metodo di lavoro e cronologia</a:t>
            </a:r>
            <a:endParaRPr lang="it-IT" sz="2800" dirty="0">
              <a:solidFill>
                <a:srgbClr val="002060"/>
              </a:solidFill>
              <a:latin typeface="Arial" pitchFamily="34" charset="0"/>
              <a:cs typeface="Arial" pitchFamily="34" charset="0"/>
            </a:endParaRPr>
          </a:p>
        </p:txBody>
      </p:sp>
      <p:sp>
        <p:nvSpPr>
          <p:cNvPr id="5" name="Segnaposto numero diapositiva 4"/>
          <p:cNvSpPr>
            <a:spLocks noGrp="1"/>
          </p:cNvSpPr>
          <p:nvPr>
            <p:ph type="sldNum" sz="quarter" idx="12"/>
          </p:nvPr>
        </p:nvSpPr>
        <p:spPr/>
        <p:txBody>
          <a:bodyPr/>
          <a:lstStyle/>
          <a:p>
            <a:fld id="{7130D7A0-98CD-4E2C-8C77-B84C45B0A601}" type="slidenum">
              <a:rPr lang="it-IT" smtClean="0"/>
              <a:pPr/>
              <a:t>3</a:t>
            </a:fld>
            <a:endParaRPr lang="it-IT"/>
          </a:p>
        </p:txBody>
      </p:sp>
      <p:sp>
        <p:nvSpPr>
          <p:cNvPr id="7" name="Freccia a destra 6"/>
          <p:cNvSpPr/>
          <p:nvPr/>
        </p:nvSpPr>
        <p:spPr>
          <a:xfrm>
            <a:off x="179512" y="2780928"/>
            <a:ext cx="8712968" cy="1296144"/>
          </a:xfrm>
          <a:prstGeom prst="rightArrow">
            <a:avLst/>
          </a:prstGeom>
          <a:gradFill flip="none" rotWithShape="1">
            <a:gsLst>
              <a:gs pos="31000">
                <a:schemeClr val="accent1"/>
              </a:gs>
              <a:gs pos="50000">
                <a:schemeClr val="accent1">
                  <a:tint val="44500"/>
                  <a:satMod val="160000"/>
                </a:schemeClr>
              </a:gs>
              <a:gs pos="100000">
                <a:schemeClr val="accent1">
                  <a:tint val="23500"/>
                  <a:satMod val="160000"/>
                </a:schemeClr>
              </a:gs>
            </a:gsLst>
            <a:path path="circle">
              <a:fillToRect l="100000" t="100000"/>
            </a:path>
            <a:tileRect r="-100000" b="-100000"/>
          </a:gradFill>
          <a:ln w="38100">
            <a:solidFill>
              <a:schemeClr val="tx2"/>
            </a:solidFill>
          </a:ln>
          <a:effectLst/>
          <a:scene3d>
            <a:camera prst="orthographicFront"/>
            <a:lightRig rig="threePt" dir="t"/>
          </a:scene3d>
          <a:sp3d>
            <a:bevelT w="139700" h="139700" prst="divot"/>
            <a:bevelB/>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1" name="CasellaDiTesto 10"/>
          <p:cNvSpPr txBox="1"/>
          <p:nvPr/>
        </p:nvSpPr>
        <p:spPr>
          <a:xfrm>
            <a:off x="167937" y="3212976"/>
            <a:ext cx="1371496" cy="369332"/>
          </a:xfrm>
          <a:prstGeom prst="rect">
            <a:avLst/>
          </a:prstGeom>
          <a:noFill/>
        </p:spPr>
        <p:txBody>
          <a:bodyPr wrap="square" rtlCol="0">
            <a:spAutoFit/>
          </a:bodyPr>
          <a:lstStyle/>
          <a:p>
            <a:r>
              <a:rPr lang="it-IT" b="1" dirty="0" smtClean="0">
                <a:latin typeface="Arial" pitchFamily="34" charset="0"/>
                <a:cs typeface="Arial" pitchFamily="34" charset="0"/>
              </a:rPr>
              <a:t>Novembre </a:t>
            </a:r>
            <a:endParaRPr lang="it-IT" b="1" dirty="0">
              <a:latin typeface="Arial" pitchFamily="34" charset="0"/>
              <a:cs typeface="Arial" pitchFamily="34" charset="0"/>
            </a:endParaRPr>
          </a:p>
        </p:txBody>
      </p:sp>
      <p:sp>
        <p:nvSpPr>
          <p:cNvPr id="12" name="CasellaDiTesto 11"/>
          <p:cNvSpPr txBox="1"/>
          <p:nvPr/>
        </p:nvSpPr>
        <p:spPr>
          <a:xfrm>
            <a:off x="2541643" y="2519318"/>
            <a:ext cx="1152128" cy="523220"/>
          </a:xfrm>
          <a:prstGeom prst="rect">
            <a:avLst/>
          </a:prstGeom>
          <a:noFill/>
        </p:spPr>
        <p:txBody>
          <a:bodyPr wrap="square" rtlCol="0">
            <a:spAutoFit/>
          </a:bodyPr>
          <a:lstStyle/>
          <a:p>
            <a:r>
              <a:rPr lang="it-IT" sz="2800" b="1" dirty="0" smtClean="0">
                <a:latin typeface="Arial" pitchFamily="34" charset="0"/>
                <a:cs typeface="Arial" pitchFamily="34" charset="0"/>
              </a:rPr>
              <a:t>2018</a:t>
            </a:r>
            <a:endParaRPr lang="it-IT" sz="2800" b="1" dirty="0">
              <a:latin typeface="Arial" pitchFamily="34" charset="0"/>
              <a:cs typeface="Arial" pitchFamily="34" charset="0"/>
            </a:endParaRPr>
          </a:p>
        </p:txBody>
      </p:sp>
      <p:sp>
        <p:nvSpPr>
          <p:cNvPr id="13" name="Fumetto 1 12"/>
          <p:cNvSpPr/>
          <p:nvPr/>
        </p:nvSpPr>
        <p:spPr>
          <a:xfrm>
            <a:off x="179512" y="4952634"/>
            <a:ext cx="1728192" cy="828000"/>
          </a:xfrm>
          <a:prstGeom prst="wedgeRectCallout">
            <a:avLst>
              <a:gd name="adj1" fmla="val -32452"/>
              <a:gd name="adj2" fmla="val -210348"/>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600" dirty="0" smtClean="0">
                <a:solidFill>
                  <a:schemeClr val="tx2"/>
                </a:solidFill>
                <a:latin typeface="Arial" pitchFamily="34" charset="0"/>
                <a:cs typeface="Arial" pitchFamily="34" charset="0"/>
              </a:rPr>
              <a:t>Predisposizione traccia di lavoro</a:t>
            </a:r>
          </a:p>
          <a:p>
            <a:pPr algn="ctr"/>
            <a:r>
              <a:rPr lang="it-IT" sz="1600" dirty="0" err="1" smtClean="0">
                <a:solidFill>
                  <a:schemeClr val="tx2"/>
                </a:solidFill>
                <a:latin typeface="Arial" pitchFamily="34" charset="0"/>
                <a:cs typeface="Arial" pitchFamily="34" charset="0"/>
              </a:rPr>
              <a:t>pre-Assise</a:t>
            </a:r>
            <a:endParaRPr lang="it-IT" sz="1600" dirty="0">
              <a:solidFill>
                <a:schemeClr val="tx2"/>
              </a:solidFill>
              <a:latin typeface="Arial" pitchFamily="34" charset="0"/>
              <a:cs typeface="Arial" pitchFamily="34" charset="0"/>
            </a:endParaRPr>
          </a:p>
        </p:txBody>
      </p:sp>
      <p:sp>
        <p:nvSpPr>
          <p:cNvPr id="18" name="Fumetto 1 17"/>
          <p:cNvSpPr/>
          <p:nvPr/>
        </p:nvSpPr>
        <p:spPr>
          <a:xfrm>
            <a:off x="306836" y="1248080"/>
            <a:ext cx="1464093" cy="1008000"/>
          </a:xfrm>
          <a:prstGeom prst="wedgeRectCallout">
            <a:avLst>
              <a:gd name="adj1" fmla="val -16969"/>
              <a:gd name="adj2" fmla="val 141421"/>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600" dirty="0" smtClean="0">
                <a:solidFill>
                  <a:schemeClr val="tx2"/>
                </a:solidFill>
                <a:latin typeface="Arial" pitchFamily="34" charset="0"/>
                <a:cs typeface="Arial" pitchFamily="34" charset="0"/>
              </a:rPr>
              <a:t>Avvio fase </a:t>
            </a:r>
          </a:p>
          <a:p>
            <a:pPr algn="ctr"/>
            <a:r>
              <a:rPr lang="it-IT" sz="1600" dirty="0" smtClean="0">
                <a:solidFill>
                  <a:schemeClr val="tx2"/>
                </a:solidFill>
                <a:latin typeface="Arial" pitchFamily="34" charset="0"/>
                <a:cs typeface="Arial" pitchFamily="34" charset="0"/>
              </a:rPr>
              <a:t>di ascolto imprese</a:t>
            </a:r>
          </a:p>
          <a:p>
            <a:pPr algn="ctr"/>
            <a:r>
              <a:rPr lang="it-IT" sz="1600" dirty="0" smtClean="0">
                <a:solidFill>
                  <a:schemeClr val="tx2"/>
                </a:solidFill>
                <a:latin typeface="Arial" pitchFamily="34" charset="0"/>
                <a:cs typeface="Arial" pitchFamily="34" charset="0"/>
              </a:rPr>
              <a:t> (</a:t>
            </a:r>
            <a:r>
              <a:rPr lang="it-IT" sz="1600" dirty="0" err="1" smtClean="0">
                <a:solidFill>
                  <a:schemeClr val="tx2"/>
                </a:solidFill>
                <a:latin typeface="Arial" pitchFamily="34" charset="0"/>
                <a:cs typeface="Arial" pitchFamily="34" charset="0"/>
              </a:rPr>
              <a:t>pre-Assise</a:t>
            </a:r>
            <a:r>
              <a:rPr lang="it-IT" sz="1600" dirty="0" smtClean="0">
                <a:solidFill>
                  <a:schemeClr val="tx2"/>
                </a:solidFill>
                <a:latin typeface="Arial" pitchFamily="34" charset="0"/>
                <a:cs typeface="Arial" pitchFamily="34" charset="0"/>
              </a:rPr>
              <a:t>)</a:t>
            </a:r>
            <a:endParaRPr lang="it-IT" sz="1600" dirty="0">
              <a:solidFill>
                <a:schemeClr val="tx2"/>
              </a:solidFill>
              <a:latin typeface="Arial" pitchFamily="34" charset="0"/>
              <a:cs typeface="Arial" pitchFamily="34" charset="0"/>
            </a:endParaRPr>
          </a:p>
        </p:txBody>
      </p:sp>
      <p:sp>
        <p:nvSpPr>
          <p:cNvPr id="19" name="CasellaDiTesto 18"/>
          <p:cNvSpPr txBox="1"/>
          <p:nvPr/>
        </p:nvSpPr>
        <p:spPr>
          <a:xfrm>
            <a:off x="1383055" y="3212976"/>
            <a:ext cx="1403007" cy="369332"/>
          </a:xfrm>
          <a:prstGeom prst="rect">
            <a:avLst/>
          </a:prstGeom>
          <a:noFill/>
        </p:spPr>
        <p:txBody>
          <a:bodyPr wrap="square" rtlCol="0">
            <a:spAutoFit/>
          </a:bodyPr>
          <a:lstStyle/>
          <a:p>
            <a:r>
              <a:rPr lang="it-IT" b="1" dirty="0" smtClean="0">
                <a:latin typeface="Arial" pitchFamily="34" charset="0"/>
                <a:cs typeface="Arial" pitchFamily="34" charset="0"/>
              </a:rPr>
              <a:t>Dicembre </a:t>
            </a:r>
            <a:endParaRPr lang="it-IT" b="1" dirty="0">
              <a:latin typeface="Arial" pitchFamily="34" charset="0"/>
              <a:cs typeface="Arial" pitchFamily="34" charset="0"/>
            </a:endParaRPr>
          </a:p>
        </p:txBody>
      </p:sp>
      <p:sp>
        <p:nvSpPr>
          <p:cNvPr id="20" name="CasellaDiTesto 19"/>
          <p:cNvSpPr txBox="1"/>
          <p:nvPr/>
        </p:nvSpPr>
        <p:spPr>
          <a:xfrm>
            <a:off x="3554871" y="3212976"/>
            <a:ext cx="1148227" cy="369332"/>
          </a:xfrm>
          <a:prstGeom prst="rect">
            <a:avLst/>
          </a:prstGeom>
          <a:noFill/>
        </p:spPr>
        <p:txBody>
          <a:bodyPr wrap="square" rtlCol="0">
            <a:spAutoFit/>
          </a:bodyPr>
          <a:lstStyle/>
          <a:p>
            <a:r>
              <a:rPr lang="it-IT" b="1" dirty="0" smtClean="0">
                <a:latin typeface="Arial" pitchFamily="34" charset="0"/>
                <a:cs typeface="Arial" pitchFamily="34" charset="0"/>
              </a:rPr>
              <a:t>Febbraio</a:t>
            </a:r>
            <a:endParaRPr lang="it-IT" b="1" dirty="0">
              <a:latin typeface="Arial" pitchFamily="34" charset="0"/>
              <a:cs typeface="Arial" pitchFamily="34" charset="0"/>
            </a:endParaRPr>
          </a:p>
        </p:txBody>
      </p:sp>
      <p:sp>
        <p:nvSpPr>
          <p:cNvPr id="21" name="Fumetto 1 20"/>
          <p:cNvSpPr/>
          <p:nvPr/>
        </p:nvSpPr>
        <p:spPr>
          <a:xfrm>
            <a:off x="2123729" y="4077072"/>
            <a:ext cx="3050156" cy="936104"/>
          </a:xfrm>
          <a:prstGeom prst="wedgeRectCallout">
            <a:avLst>
              <a:gd name="adj1" fmla="val -46890"/>
              <a:gd name="adj2" fmla="val -108692"/>
            </a:avLst>
          </a:prstGeom>
          <a:noFill/>
          <a:ln w="222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600" i="1" dirty="0" smtClean="0">
                <a:solidFill>
                  <a:schemeClr val="tx2"/>
                </a:solidFill>
                <a:latin typeface="Arial" pitchFamily="34" charset="0"/>
                <a:cs typeface="Arial" pitchFamily="34" charset="0"/>
              </a:rPr>
              <a:t>Work in progress </a:t>
            </a:r>
            <a:r>
              <a:rPr lang="it-IT" sz="1600" dirty="0" err="1" smtClean="0">
                <a:solidFill>
                  <a:schemeClr val="tx2"/>
                </a:solidFill>
                <a:latin typeface="Arial" pitchFamily="34" charset="0"/>
                <a:cs typeface="Arial" pitchFamily="34" charset="0"/>
              </a:rPr>
              <a:t>pre-Assise</a:t>
            </a:r>
            <a:r>
              <a:rPr lang="it-IT" sz="1600" dirty="0" smtClean="0">
                <a:solidFill>
                  <a:schemeClr val="tx2"/>
                </a:solidFill>
                <a:latin typeface="Arial" pitchFamily="34" charset="0"/>
                <a:cs typeface="Arial" pitchFamily="34" charset="0"/>
              </a:rPr>
              <a:t>: elaborazione e sintesi </a:t>
            </a:r>
          </a:p>
          <a:p>
            <a:pPr algn="ctr"/>
            <a:r>
              <a:rPr lang="it-IT" sz="1600" dirty="0" smtClean="0">
                <a:solidFill>
                  <a:schemeClr val="tx2"/>
                </a:solidFill>
                <a:latin typeface="Arial" pitchFamily="34" charset="0"/>
                <a:cs typeface="Arial" pitchFamily="34" charset="0"/>
              </a:rPr>
              <a:t>di Confindustria nazionale</a:t>
            </a:r>
            <a:endParaRPr lang="it-IT" sz="1600" dirty="0">
              <a:solidFill>
                <a:schemeClr val="tx2"/>
              </a:solidFill>
              <a:latin typeface="Arial" pitchFamily="34" charset="0"/>
              <a:cs typeface="Arial" pitchFamily="34" charset="0"/>
            </a:endParaRPr>
          </a:p>
        </p:txBody>
      </p:sp>
      <p:sp>
        <p:nvSpPr>
          <p:cNvPr id="22" name="Fumetto 1 21"/>
          <p:cNvSpPr/>
          <p:nvPr/>
        </p:nvSpPr>
        <p:spPr>
          <a:xfrm>
            <a:off x="2204637" y="744080"/>
            <a:ext cx="3420000" cy="1008000"/>
          </a:xfrm>
          <a:prstGeom prst="wedgeRectCallout">
            <a:avLst>
              <a:gd name="adj1" fmla="val -226"/>
              <a:gd name="adj2" fmla="val 200852"/>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600" dirty="0" smtClean="0">
                <a:solidFill>
                  <a:schemeClr val="tx2"/>
                </a:solidFill>
                <a:latin typeface="Arial" pitchFamily="34" charset="0"/>
                <a:cs typeface="Arial" pitchFamily="34" charset="0"/>
              </a:rPr>
              <a:t>16/2: Assise generali, pubblicazione Documento di Verona con i risultati quantitativi stimati col modello CSC</a:t>
            </a:r>
            <a:endParaRPr lang="it-IT" sz="1600" dirty="0">
              <a:solidFill>
                <a:schemeClr val="tx2"/>
              </a:solidFill>
              <a:latin typeface="Arial" pitchFamily="34" charset="0"/>
              <a:cs typeface="Arial" pitchFamily="34" charset="0"/>
            </a:endParaRPr>
          </a:p>
        </p:txBody>
      </p:sp>
      <p:sp>
        <p:nvSpPr>
          <p:cNvPr id="23" name="CasellaDiTesto 22"/>
          <p:cNvSpPr txBox="1"/>
          <p:nvPr/>
        </p:nvSpPr>
        <p:spPr>
          <a:xfrm>
            <a:off x="4726248" y="3212976"/>
            <a:ext cx="864096" cy="369332"/>
          </a:xfrm>
          <a:prstGeom prst="rect">
            <a:avLst/>
          </a:prstGeom>
          <a:noFill/>
        </p:spPr>
        <p:txBody>
          <a:bodyPr wrap="square" rtlCol="0">
            <a:spAutoFit/>
          </a:bodyPr>
          <a:lstStyle/>
          <a:p>
            <a:r>
              <a:rPr lang="it-IT" b="1" dirty="0" smtClean="0">
                <a:latin typeface="Arial" pitchFamily="34" charset="0"/>
                <a:cs typeface="Arial" pitchFamily="34" charset="0"/>
              </a:rPr>
              <a:t>Marzo</a:t>
            </a:r>
            <a:endParaRPr lang="it-IT" b="1" dirty="0">
              <a:latin typeface="Arial" pitchFamily="34" charset="0"/>
              <a:cs typeface="Arial" pitchFamily="34" charset="0"/>
            </a:endParaRPr>
          </a:p>
        </p:txBody>
      </p:sp>
      <p:sp>
        <p:nvSpPr>
          <p:cNvPr id="24" name="CasellaDiTesto 23"/>
          <p:cNvSpPr txBox="1"/>
          <p:nvPr/>
        </p:nvSpPr>
        <p:spPr>
          <a:xfrm>
            <a:off x="899592" y="3789040"/>
            <a:ext cx="1008112" cy="523220"/>
          </a:xfrm>
          <a:prstGeom prst="rect">
            <a:avLst/>
          </a:prstGeom>
          <a:noFill/>
        </p:spPr>
        <p:txBody>
          <a:bodyPr wrap="square" rtlCol="0">
            <a:spAutoFit/>
          </a:bodyPr>
          <a:lstStyle/>
          <a:p>
            <a:r>
              <a:rPr lang="it-IT" sz="2800" b="1" dirty="0" smtClean="0">
                <a:latin typeface="Arial" pitchFamily="34" charset="0"/>
                <a:cs typeface="Arial" pitchFamily="34" charset="0"/>
              </a:rPr>
              <a:t>2017</a:t>
            </a:r>
            <a:endParaRPr lang="it-IT" sz="2800" b="1" dirty="0">
              <a:latin typeface="Arial" pitchFamily="34" charset="0"/>
              <a:cs typeface="Arial" pitchFamily="34" charset="0"/>
            </a:endParaRPr>
          </a:p>
        </p:txBody>
      </p:sp>
      <p:sp>
        <p:nvSpPr>
          <p:cNvPr id="25" name="Fumetto 1 24"/>
          <p:cNvSpPr/>
          <p:nvPr/>
        </p:nvSpPr>
        <p:spPr>
          <a:xfrm>
            <a:off x="4000888" y="1988928"/>
            <a:ext cx="2016000" cy="792000"/>
          </a:xfrm>
          <a:prstGeom prst="wedgeRectCallout">
            <a:avLst>
              <a:gd name="adj1" fmla="val -3307"/>
              <a:gd name="adj2" fmla="val 115912"/>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600" dirty="0" smtClean="0">
                <a:solidFill>
                  <a:schemeClr val="tx2"/>
                </a:solidFill>
                <a:latin typeface="Arial" pitchFamily="34" charset="0"/>
                <a:cs typeface="Arial" pitchFamily="34" charset="0"/>
              </a:rPr>
              <a:t>12/3: pubblicazione  schede di approfondimento</a:t>
            </a:r>
            <a:endParaRPr lang="it-IT" sz="1600" dirty="0">
              <a:solidFill>
                <a:schemeClr val="tx2"/>
              </a:solidFill>
              <a:latin typeface="Arial" pitchFamily="34" charset="0"/>
              <a:cs typeface="Arial" pitchFamily="34" charset="0"/>
            </a:endParaRPr>
          </a:p>
        </p:txBody>
      </p:sp>
      <p:sp>
        <p:nvSpPr>
          <p:cNvPr id="29" name="Fumetto 1 28"/>
          <p:cNvSpPr/>
          <p:nvPr/>
        </p:nvSpPr>
        <p:spPr>
          <a:xfrm>
            <a:off x="3703960" y="5204350"/>
            <a:ext cx="2700000" cy="1152000"/>
          </a:xfrm>
          <a:prstGeom prst="wedgeRectCallout">
            <a:avLst>
              <a:gd name="adj1" fmla="val 8145"/>
              <a:gd name="adj2" fmla="val -193902"/>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600" dirty="0" smtClean="0">
                <a:solidFill>
                  <a:schemeClr val="tx2"/>
                </a:solidFill>
                <a:latin typeface="Arial" pitchFamily="34" charset="0"/>
                <a:cs typeface="Arial" pitchFamily="34" charset="0"/>
              </a:rPr>
              <a:t>Da marzo: predisposizione articolati di legge relativi </a:t>
            </a:r>
          </a:p>
          <a:p>
            <a:pPr algn="ctr"/>
            <a:r>
              <a:rPr lang="it-IT" sz="1600" dirty="0" smtClean="0">
                <a:solidFill>
                  <a:schemeClr val="tx2"/>
                </a:solidFill>
                <a:latin typeface="Arial" pitchFamily="34" charset="0"/>
                <a:cs typeface="Arial" pitchFamily="34" charset="0"/>
              </a:rPr>
              <a:t>a proposte contenute </a:t>
            </a:r>
          </a:p>
          <a:p>
            <a:pPr algn="ctr"/>
            <a:r>
              <a:rPr lang="it-IT" sz="1600" dirty="0" smtClean="0">
                <a:solidFill>
                  <a:schemeClr val="tx2"/>
                </a:solidFill>
                <a:latin typeface="Arial" pitchFamily="34" charset="0"/>
                <a:cs typeface="Arial" pitchFamily="34" charset="0"/>
              </a:rPr>
              <a:t>nel Documento di Verona</a:t>
            </a:r>
            <a:endParaRPr lang="it-IT" sz="1600" dirty="0">
              <a:solidFill>
                <a:schemeClr val="tx2"/>
              </a:solidFill>
              <a:latin typeface="Arial" pitchFamily="34" charset="0"/>
              <a:cs typeface="Arial" pitchFamily="34" charset="0"/>
            </a:endParaRPr>
          </a:p>
        </p:txBody>
      </p:sp>
      <p:sp>
        <p:nvSpPr>
          <p:cNvPr id="30" name="Fumetto 1 29"/>
          <p:cNvSpPr/>
          <p:nvPr/>
        </p:nvSpPr>
        <p:spPr>
          <a:xfrm>
            <a:off x="6336448" y="888080"/>
            <a:ext cx="2268000" cy="1728000"/>
          </a:xfrm>
          <a:prstGeom prst="wedgeRectCallout">
            <a:avLst>
              <a:gd name="adj1" fmla="val -88031"/>
              <a:gd name="adj2" fmla="val 91155"/>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600" dirty="0" smtClean="0">
                <a:solidFill>
                  <a:schemeClr val="tx2"/>
                </a:solidFill>
                <a:latin typeface="Arial" pitchFamily="34" charset="0"/>
                <a:cs typeface="Arial" pitchFamily="34" charset="0"/>
              </a:rPr>
              <a:t>Da marzo: dibattiti pubblici, seminari per </a:t>
            </a:r>
          </a:p>
          <a:p>
            <a:pPr algn="ctr"/>
            <a:r>
              <a:rPr lang="it-IT" sz="1600" dirty="0" smtClean="0">
                <a:solidFill>
                  <a:schemeClr val="tx2"/>
                </a:solidFill>
                <a:latin typeface="Arial" pitchFamily="34" charset="0"/>
                <a:cs typeface="Arial" pitchFamily="34" charset="0"/>
              </a:rPr>
              <a:t>il sistema, incontri </a:t>
            </a:r>
          </a:p>
          <a:p>
            <a:pPr algn="ctr"/>
            <a:r>
              <a:rPr lang="it-IT" sz="1600" dirty="0" smtClean="0">
                <a:solidFill>
                  <a:schemeClr val="tx2"/>
                </a:solidFill>
                <a:latin typeface="Arial" pitchFamily="34" charset="0"/>
                <a:cs typeface="Arial" pitchFamily="34" charset="0"/>
              </a:rPr>
              <a:t>con politici per </a:t>
            </a:r>
          </a:p>
          <a:p>
            <a:pPr algn="ctr"/>
            <a:r>
              <a:rPr lang="it-IT" sz="1600" dirty="0" smtClean="0">
                <a:solidFill>
                  <a:schemeClr val="tx2"/>
                </a:solidFill>
                <a:latin typeface="Arial" pitchFamily="34" charset="0"/>
                <a:cs typeface="Arial" pitchFamily="34" charset="0"/>
              </a:rPr>
              <a:t>la presentazione </a:t>
            </a:r>
          </a:p>
          <a:p>
            <a:pPr algn="ctr"/>
            <a:r>
              <a:rPr lang="it-IT" sz="1600" dirty="0" smtClean="0">
                <a:solidFill>
                  <a:schemeClr val="tx2"/>
                </a:solidFill>
                <a:latin typeface="Arial" pitchFamily="34" charset="0"/>
                <a:cs typeface="Arial" pitchFamily="34" charset="0"/>
              </a:rPr>
              <a:t>e la discussione del Documento di Verona.</a:t>
            </a:r>
            <a:endParaRPr lang="it-IT" sz="1600" dirty="0">
              <a:solidFill>
                <a:schemeClr val="tx2"/>
              </a:solidFill>
              <a:latin typeface="Arial" pitchFamily="34" charset="0"/>
              <a:cs typeface="Arial" pitchFamily="34" charset="0"/>
            </a:endParaRPr>
          </a:p>
        </p:txBody>
      </p:sp>
      <p:sp>
        <p:nvSpPr>
          <p:cNvPr id="31" name="CasellaDiTesto 30"/>
          <p:cNvSpPr txBox="1"/>
          <p:nvPr/>
        </p:nvSpPr>
        <p:spPr>
          <a:xfrm>
            <a:off x="7236295" y="3212976"/>
            <a:ext cx="1051177" cy="369332"/>
          </a:xfrm>
          <a:prstGeom prst="rect">
            <a:avLst/>
          </a:prstGeom>
          <a:noFill/>
        </p:spPr>
        <p:txBody>
          <a:bodyPr wrap="square" rtlCol="0">
            <a:spAutoFit/>
          </a:bodyPr>
          <a:lstStyle/>
          <a:p>
            <a:r>
              <a:rPr lang="it-IT" b="1" dirty="0" smtClean="0">
                <a:latin typeface="Arial" pitchFamily="34" charset="0"/>
                <a:cs typeface="Arial" pitchFamily="34" charset="0"/>
              </a:rPr>
              <a:t>Giugno</a:t>
            </a:r>
            <a:endParaRPr lang="it-IT" b="1" dirty="0">
              <a:latin typeface="Arial" pitchFamily="34" charset="0"/>
              <a:cs typeface="Arial" pitchFamily="34" charset="0"/>
            </a:endParaRPr>
          </a:p>
        </p:txBody>
      </p:sp>
      <p:sp>
        <p:nvSpPr>
          <p:cNvPr id="32" name="Fumetto 1 31"/>
          <p:cNvSpPr/>
          <p:nvPr/>
        </p:nvSpPr>
        <p:spPr>
          <a:xfrm>
            <a:off x="6553201" y="4664601"/>
            <a:ext cx="1800000" cy="756000"/>
          </a:xfrm>
          <a:prstGeom prst="wedgeRectCallout">
            <a:avLst>
              <a:gd name="adj1" fmla="val -2193"/>
              <a:gd name="adj2" fmla="val -194326"/>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600" dirty="0" smtClean="0">
                <a:solidFill>
                  <a:schemeClr val="tx2"/>
                </a:solidFill>
                <a:latin typeface="Arial" pitchFamily="34" charset="0"/>
                <a:cs typeface="Arial" pitchFamily="34" charset="0"/>
              </a:rPr>
              <a:t>Da giugno: approfondimenti tematici del CSC</a:t>
            </a:r>
            <a:endParaRPr lang="it-IT" sz="1600" dirty="0">
              <a:solidFill>
                <a:schemeClr val="tx2"/>
              </a:solidFill>
              <a:latin typeface="Arial" pitchFamily="34" charset="0"/>
              <a:cs typeface="Arial" pitchFamily="34" charset="0"/>
            </a:endParaRPr>
          </a:p>
        </p:txBody>
      </p:sp>
      <p:sp>
        <p:nvSpPr>
          <p:cNvPr id="38" name="CasellaDiTesto 37"/>
          <p:cNvSpPr txBox="1"/>
          <p:nvPr/>
        </p:nvSpPr>
        <p:spPr>
          <a:xfrm>
            <a:off x="2530906" y="3212976"/>
            <a:ext cx="1151290" cy="369332"/>
          </a:xfrm>
          <a:prstGeom prst="rect">
            <a:avLst/>
          </a:prstGeom>
          <a:noFill/>
        </p:spPr>
        <p:txBody>
          <a:bodyPr wrap="square" rtlCol="0">
            <a:spAutoFit/>
          </a:bodyPr>
          <a:lstStyle/>
          <a:p>
            <a:r>
              <a:rPr lang="it-IT" b="1" dirty="0" smtClean="0">
                <a:latin typeface="Arial" pitchFamily="34" charset="0"/>
                <a:cs typeface="Arial" pitchFamily="34" charset="0"/>
              </a:rPr>
              <a:t>Gennaio</a:t>
            </a:r>
            <a:endParaRPr lang="it-IT" b="1" dirty="0">
              <a:latin typeface="Arial" pitchFamily="34" charset="0"/>
              <a:cs typeface="Arial" pitchFamily="34" charset="0"/>
            </a:endParaRPr>
          </a:p>
        </p:txBody>
      </p:sp>
      <p:sp>
        <p:nvSpPr>
          <p:cNvPr id="41" name="Fumetto 1 40"/>
          <p:cNvSpPr/>
          <p:nvPr/>
        </p:nvSpPr>
        <p:spPr>
          <a:xfrm>
            <a:off x="2123729" y="4077072"/>
            <a:ext cx="3050156" cy="936104"/>
          </a:xfrm>
          <a:prstGeom prst="wedgeRectCallout">
            <a:avLst>
              <a:gd name="adj1" fmla="val 2822"/>
              <a:gd name="adj2" fmla="val -111164"/>
            </a:avLst>
          </a:prstGeom>
          <a:noFill/>
          <a:ln w="222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600" dirty="0">
              <a:solidFill>
                <a:schemeClr val="tx2"/>
              </a:solidFill>
              <a:latin typeface="Arial" pitchFamily="34" charset="0"/>
              <a:cs typeface="Arial" pitchFamily="34" charset="0"/>
            </a:endParaRPr>
          </a:p>
        </p:txBody>
      </p:sp>
      <p:sp>
        <p:nvSpPr>
          <p:cNvPr id="42" name="Fumetto 1 41"/>
          <p:cNvSpPr/>
          <p:nvPr/>
        </p:nvSpPr>
        <p:spPr>
          <a:xfrm>
            <a:off x="2125654" y="4102147"/>
            <a:ext cx="3050156" cy="936104"/>
          </a:xfrm>
          <a:prstGeom prst="wedgeRectCallout">
            <a:avLst>
              <a:gd name="adj1" fmla="val -11219"/>
              <a:gd name="adj2" fmla="val -111164"/>
            </a:avLst>
          </a:prstGeom>
          <a:noFill/>
          <a:ln w="222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600" dirty="0">
              <a:solidFill>
                <a:schemeClr val="tx2"/>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617219" y="169476"/>
            <a:ext cx="7987229" cy="523220"/>
          </a:xfrm>
          <a:prstGeom prst="rect">
            <a:avLst/>
          </a:prstGeom>
          <a:noFill/>
        </p:spPr>
        <p:txBody>
          <a:bodyPr wrap="square" rtlCol="0">
            <a:spAutoFit/>
          </a:bodyPr>
          <a:lstStyle/>
          <a:p>
            <a:pPr algn="r"/>
            <a:r>
              <a:rPr lang="it-IT" sz="2800" dirty="0" smtClean="0">
                <a:solidFill>
                  <a:srgbClr val="002060"/>
                </a:solidFill>
                <a:latin typeface="Arial" pitchFamily="34" charset="0"/>
                <a:cs typeface="Arial" pitchFamily="34" charset="0"/>
              </a:rPr>
              <a:t>Individuiamo tre Missioni-Paese</a:t>
            </a:r>
            <a:endParaRPr lang="it-IT" sz="2800" dirty="0">
              <a:solidFill>
                <a:srgbClr val="002060"/>
              </a:solidFill>
              <a:latin typeface="Arial" pitchFamily="34" charset="0"/>
              <a:cs typeface="Arial" pitchFamily="34" charset="0"/>
            </a:endParaRPr>
          </a:p>
        </p:txBody>
      </p:sp>
      <p:sp>
        <p:nvSpPr>
          <p:cNvPr id="5" name="Segnaposto numero diapositiva 4"/>
          <p:cNvSpPr>
            <a:spLocks noGrp="1"/>
          </p:cNvSpPr>
          <p:nvPr>
            <p:ph type="sldNum" sz="quarter" idx="12"/>
          </p:nvPr>
        </p:nvSpPr>
        <p:spPr/>
        <p:txBody>
          <a:bodyPr/>
          <a:lstStyle/>
          <a:p>
            <a:fld id="{7130D7A0-98CD-4E2C-8C77-B84C45B0A601}" type="slidenum">
              <a:rPr lang="it-IT" smtClean="0"/>
              <a:pPr/>
              <a:t>4</a:t>
            </a:fld>
            <a:endParaRPr lang="it-IT"/>
          </a:p>
        </p:txBody>
      </p:sp>
      <p:pic>
        <p:nvPicPr>
          <p:cNvPr id="7" name="officeArt object"/>
          <p:cNvPicPr/>
          <p:nvPr/>
        </p:nvPicPr>
        <p:blipFill>
          <a:blip r:embed="rId3"/>
          <a:srcRect r="9235" b="65695"/>
          <a:stretch>
            <a:fillRect/>
          </a:stretch>
        </p:blipFill>
        <p:spPr bwMode="auto">
          <a:xfrm>
            <a:off x="601894" y="914397"/>
            <a:ext cx="7963383" cy="3662578"/>
          </a:xfrm>
          <a:prstGeom prst="rect">
            <a:avLst/>
          </a:prstGeom>
          <a:noFill/>
          <a:ln w="12700">
            <a:miter lim="400000"/>
            <a:headEnd/>
            <a:tailEnd/>
          </a:ln>
        </p:spPr>
      </p:pic>
      <p:sp>
        <p:nvSpPr>
          <p:cNvPr id="8" name="CasellaDiTesto 7"/>
          <p:cNvSpPr txBox="1"/>
          <p:nvPr/>
        </p:nvSpPr>
        <p:spPr>
          <a:xfrm>
            <a:off x="826368" y="4439044"/>
            <a:ext cx="2356680" cy="2831544"/>
          </a:xfrm>
          <a:prstGeom prst="rect">
            <a:avLst/>
          </a:prstGeom>
          <a:noFill/>
        </p:spPr>
        <p:txBody>
          <a:bodyPr wrap="square" rtlCol="0">
            <a:spAutoFit/>
          </a:bodyPr>
          <a:lstStyle/>
          <a:p>
            <a:pPr>
              <a:buFont typeface="Wingdings" pitchFamily="2" charset="2"/>
              <a:buChar char="Ø"/>
            </a:pPr>
            <a:r>
              <a:rPr lang="it-IT" sz="1400" dirty="0" smtClean="0">
                <a:solidFill>
                  <a:schemeClr val="accent1"/>
                </a:solidFill>
                <a:latin typeface="Arial" pitchFamily="34" charset="0"/>
                <a:cs typeface="Arial" pitchFamily="34" charset="0"/>
              </a:rPr>
              <a:t> Tasso di occupazione</a:t>
            </a:r>
          </a:p>
          <a:p>
            <a:pPr>
              <a:spcAft>
                <a:spcPts val="600"/>
              </a:spcAft>
            </a:pPr>
            <a:r>
              <a:rPr lang="it-IT" sz="1400" b="1" dirty="0" smtClean="0">
                <a:solidFill>
                  <a:schemeClr val="accent1"/>
                </a:solidFill>
                <a:latin typeface="Arial" pitchFamily="34" charset="0"/>
                <a:cs typeface="Arial" pitchFamily="34" charset="0"/>
              </a:rPr>
              <a:t>+5</a:t>
            </a:r>
            <a:r>
              <a:rPr lang="it-IT" sz="1400" dirty="0" smtClean="0">
                <a:solidFill>
                  <a:schemeClr val="accent1"/>
                </a:solidFill>
                <a:latin typeface="Arial" pitchFamily="34" charset="0"/>
                <a:cs typeface="Arial" pitchFamily="34" charset="0"/>
              </a:rPr>
              <a:t> punti percentuali </a:t>
            </a:r>
          </a:p>
          <a:p>
            <a:pPr>
              <a:spcAft>
                <a:spcPts val="600"/>
              </a:spcAft>
              <a:buFont typeface="Wingdings" pitchFamily="2" charset="2"/>
              <a:buChar char="Ø"/>
            </a:pPr>
            <a:r>
              <a:rPr lang="it-IT" sz="1400" dirty="0" smtClean="0">
                <a:solidFill>
                  <a:schemeClr val="accent1"/>
                </a:solidFill>
                <a:latin typeface="Arial" pitchFamily="34" charset="0"/>
                <a:cs typeface="Arial" pitchFamily="34" charset="0"/>
              </a:rPr>
              <a:t> Tasso di disoccupazione sotto al </a:t>
            </a:r>
            <a:r>
              <a:rPr lang="it-IT" sz="1400" b="1" dirty="0" smtClean="0">
                <a:solidFill>
                  <a:schemeClr val="accent1"/>
                </a:solidFill>
                <a:latin typeface="Arial" pitchFamily="34" charset="0"/>
                <a:cs typeface="Arial" pitchFamily="34" charset="0"/>
              </a:rPr>
              <a:t>7%</a:t>
            </a:r>
          </a:p>
          <a:p>
            <a:pPr>
              <a:buFont typeface="Wingdings" pitchFamily="2" charset="2"/>
              <a:buChar char="Ø"/>
            </a:pPr>
            <a:r>
              <a:rPr lang="it-IT" sz="1400" dirty="0" smtClean="0">
                <a:solidFill>
                  <a:schemeClr val="accent1"/>
                </a:solidFill>
                <a:latin typeface="Arial" pitchFamily="34" charset="0"/>
                <a:cs typeface="Arial" pitchFamily="34" charset="0"/>
              </a:rPr>
              <a:t> </a:t>
            </a:r>
            <a:r>
              <a:rPr lang="it-IT" sz="1400" b="1" dirty="0" smtClean="0">
                <a:solidFill>
                  <a:schemeClr val="accent1"/>
                </a:solidFill>
                <a:latin typeface="Arial" pitchFamily="34" charset="0"/>
                <a:cs typeface="Arial" pitchFamily="34" charset="0"/>
              </a:rPr>
              <a:t>+1,8 </a:t>
            </a:r>
            <a:r>
              <a:rPr lang="it-IT" sz="1400" dirty="0" smtClean="0">
                <a:solidFill>
                  <a:schemeClr val="accent1"/>
                </a:solidFill>
                <a:latin typeface="Arial" pitchFamily="34" charset="0"/>
                <a:cs typeface="Arial" pitchFamily="34" charset="0"/>
              </a:rPr>
              <a:t>milioni di posti </a:t>
            </a:r>
          </a:p>
          <a:p>
            <a:r>
              <a:rPr lang="it-IT" sz="1400" dirty="0" smtClean="0">
                <a:solidFill>
                  <a:schemeClr val="accent1"/>
                </a:solidFill>
                <a:latin typeface="Arial" pitchFamily="34" charset="0"/>
                <a:cs typeface="Arial" pitchFamily="34" charset="0"/>
              </a:rPr>
              <a:t>di lavoro</a:t>
            </a:r>
          </a:p>
          <a:p>
            <a:pPr marL="358775" indent="-358775">
              <a:buFont typeface="Wingdings" pitchFamily="2" charset="2"/>
              <a:buChar char="Ø"/>
            </a:pPr>
            <a:endParaRPr lang="it-IT" sz="1400" dirty="0" smtClean="0">
              <a:solidFill>
                <a:schemeClr val="accent1"/>
              </a:solidFill>
              <a:latin typeface="Arial" pitchFamily="34" charset="0"/>
              <a:cs typeface="Arial" pitchFamily="34" charset="0"/>
            </a:endParaRPr>
          </a:p>
          <a:p>
            <a:pPr marL="358775" indent="-358775">
              <a:buFont typeface="Wingdings" pitchFamily="2" charset="2"/>
              <a:buChar char="Ø"/>
            </a:pPr>
            <a:endParaRPr lang="it-IT" sz="1400" dirty="0" smtClean="0">
              <a:solidFill>
                <a:schemeClr val="accent1"/>
              </a:solidFill>
              <a:latin typeface="Arial" pitchFamily="34" charset="0"/>
              <a:cs typeface="Arial" pitchFamily="34" charset="0"/>
            </a:endParaRPr>
          </a:p>
          <a:p>
            <a:pPr marL="358775" indent="-358775">
              <a:buFont typeface="Wingdings" pitchFamily="2" charset="2"/>
              <a:buChar char="Ø"/>
            </a:pPr>
            <a:endParaRPr lang="it-IT" sz="1400" dirty="0" smtClean="0">
              <a:solidFill>
                <a:schemeClr val="accent1"/>
              </a:solidFill>
              <a:latin typeface="Arial" pitchFamily="34" charset="0"/>
              <a:cs typeface="Arial" pitchFamily="34" charset="0"/>
            </a:endParaRPr>
          </a:p>
          <a:p>
            <a:pPr marL="358775" indent="-358775">
              <a:buFont typeface="Wingdings" pitchFamily="2" charset="2"/>
              <a:buChar char="Ø"/>
            </a:pPr>
            <a:endParaRPr lang="it-IT" sz="1400" dirty="0" smtClean="0">
              <a:solidFill>
                <a:schemeClr val="accent1"/>
              </a:solidFill>
              <a:latin typeface="Arial" pitchFamily="34" charset="0"/>
              <a:cs typeface="Arial" pitchFamily="34" charset="0"/>
            </a:endParaRPr>
          </a:p>
          <a:p>
            <a:pPr>
              <a:buFont typeface="Wingdings" pitchFamily="2" charset="2"/>
              <a:buChar char="Ø"/>
            </a:pPr>
            <a:endParaRPr lang="it-IT" sz="1400" dirty="0" smtClean="0">
              <a:solidFill>
                <a:schemeClr val="accent1"/>
              </a:solidFill>
              <a:latin typeface="Arial" pitchFamily="34" charset="0"/>
              <a:cs typeface="Arial" pitchFamily="34" charset="0"/>
            </a:endParaRPr>
          </a:p>
          <a:p>
            <a:pPr>
              <a:buFont typeface="Wingdings" pitchFamily="2" charset="2"/>
              <a:buChar char="Ø"/>
            </a:pPr>
            <a:endParaRPr lang="it-IT" sz="1400" dirty="0">
              <a:solidFill>
                <a:schemeClr val="accent1"/>
              </a:solidFill>
              <a:latin typeface="Arial" pitchFamily="34" charset="0"/>
              <a:cs typeface="Arial" pitchFamily="34" charset="0"/>
            </a:endParaRPr>
          </a:p>
        </p:txBody>
      </p:sp>
      <p:sp>
        <p:nvSpPr>
          <p:cNvPr id="9" name="CasellaDiTesto 8"/>
          <p:cNvSpPr txBox="1"/>
          <p:nvPr/>
        </p:nvSpPr>
        <p:spPr>
          <a:xfrm>
            <a:off x="3397942" y="4439044"/>
            <a:ext cx="2250513" cy="2031325"/>
          </a:xfrm>
          <a:prstGeom prst="rect">
            <a:avLst/>
          </a:prstGeom>
          <a:noFill/>
        </p:spPr>
        <p:txBody>
          <a:bodyPr wrap="square" rtlCol="0">
            <a:spAutoFit/>
          </a:bodyPr>
          <a:lstStyle/>
          <a:p>
            <a:pPr>
              <a:buFont typeface="Wingdings" pitchFamily="2" charset="2"/>
              <a:buChar char="Ø"/>
            </a:pPr>
            <a:r>
              <a:rPr lang="it-IT" sz="1400" dirty="0" smtClean="0">
                <a:solidFill>
                  <a:schemeClr val="accent1"/>
                </a:solidFill>
                <a:latin typeface="Arial" pitchFamily="34" charset="0"/>
                <a:cs typeface="Arial" pitchFamily="34" charset="0"/>
              </a:rPr>
              <a:t> Crescita PIL almeno </a:t>
            </a:r>
          </a:p>
          <a:p>
            <a:r>
              <a:rPr lang="it-IT" sz="1400" dirty="0" smtClean="0">
                <a:solidFill>
                  <a:schemeClr val="accent1"/>
                </a:solidFill>
                <a:latin typeface="Arial" pitchFamily="34" charset="0"/>
                <a:cs typeface="Arial" pitchFamily="34" charset="0"/>
              </a:rPr>
              <a:t>+</a:t>
            </a:r>
            <a:r>
              <a:rPr lang="it-IT" sz="1400" b="1" dirty="0" smtClean="0">
                <a:solidFill>
                  <a:schemeClr val="accent1"/>
                </a:solidFill>
                <a:latin typeface="Arial" pitchFamily="34" charset="0"/>
                <a:cs typeface="Arial" pitchFamily="34" charset="0"/>
              </a:rPr>
              <a:t>2%</a:t>
            </a:r>
            <a:r>
              <a:rPr lang="it-IT" sz="1400" dirty="0" smtClean="0">
                <a:solidFill>
                  <a:schemeClr val="accent1"/>
                </a:solidFill>
                <a:latin typeface="Arial" pitchFamily="34" charset="0"/>
                <a:cs typeface="Arial" pitchFamily="34" charset="0"/>
              </a:rPr>
              <a:t> in media d’anno nei prossimi 5 anni</a:t>
            </a:r>
          </a:p>
          <a:p>
            <a:pPr marL="358775" indent="-358775">
              <a:buFont typeface="Wingdings" pitchFamily="2" charset="2"/>
              <a:buChar char="Ø"/>
            </a:pPr>
            <a:endParaRPr lang="it-IT" sz="1400" dirty="0" smtClean="0">
              <a:solidFill>
                <a:schemeClr val="accent1"/>
              </a:solidFill>
              <a:latin typeface="Arial" pitchFamily="34" charset="0"/>
              <a:cs typeface="Arial" pitchFamily="34" charset="0"/>
            </a:endParaRPr>
          </a:p>
          <a:p>
            <a:pPr marL="358775" indent="-358775">
              <a:buFont typeface="Wingdings" pitchFamily="2" charset="2"/>
              <a:buChar char="Ø"/>
            </a:pPr>
            <a:endParaRPr lang="it-IT" sz="1400" dirty="0" smtClean="0">
              <a:solidFill>
                <a:schemeClr val="accent1"/>
              </a:solidFill>
              <a:latin typeface="Arial" pitchFamily="34" charset="0"/>
              <a:cs typeface="Arial" pitchFamily="34" charset="0"/>
            </a:endParaRPr>
          </a:p>
          <a:p>
            <a:pPr marL="358775" indent="-358775">
              <a:buFont typeface="Wingdings" pitchFamily="2" charset="2"/>
              <a:buChar char="Ø"/>
            </a:pPr>
            <a:endParaRPr lang="it-IT" sz="1400" dirty="0" smtClean="0">
              <a:solidFill>
                <a:schemeClr val="accent1"/>
              </a:solidFill>
              <a:latin typeface="Arial" pitchFamily="34" charset="0"/>
              <a:cs typeface="Arial" pitchFamily="34" charset="0"/>
            </a:endParaRPr>
          </a:p>
          <a:p>
            <a:pPr marL="358775" indent="-358775">
              <a:buFont typeface="Wingdings" pitchFamily="2" charset="2"/>
              <a:buChar char="Ø"/>
            </a:pPr>
            <a:endParaRPr lang="it-IT" sz="1400" dirty="0" smtClean="0">
              <a:solidFill>
                <a:schemeClr val="accent1"/>
              </a:solidFill>
              <a:latin typeface="Arial" pitchFamily="34" charset="0"/>
              <a:cs typeface="Arial" pitchFamily="34" charset="0"/>
            </a:endParaRPr>
          </a:p>
          <a:p>
            <a:pPr>
              <a:buFont typeface="Wingdings" pitchFamily="2" charset="2"/>
              <a:buChar char="Ø"/>
            </a:pPr>
            <a:endParaRPr lang="it-IT" sz="1400" dirty="0" smtClean="0">
              <a:solidFill>
                <a:schemeClr val="accent1"/>
              </a:solidFill>
              <a:latin typeface="Arial" pitchFamily="34" charset="0"/>
              <a:cs typeface="Arial" pitchFamily="34" charset="0"/>
            </a:endParaRPr>
          </a:p>
          <a:p>
            <a:pPr>
              <a:buFont typeface="Wingdings" pitchFamily="2" charset="2"/>
              <a:buChar char="Ø"/>
            </a:pPr>
            <a:endParaRPr lang="it-IT" sz="1400" dirty="0">
              <a:solidFill>
                <a:schemeClr val="accent1"/>
              </a:solidFill>
              <a:latin typeface="Arial" pitchFamily="34" charset="0"/>
              <a:cs typeface="Arial" pitchFamily="34" charset="0"/>
            </a:endParaRPr>
          </a:p>
        </p:txBody>
      </p:sp>
      <p:sp>
        <p:nvSpPr>
          <p:cNvPr id="10" name="CasellaDiTesto 9"/>
          <p:cNvSpPr txBox="1"/>
          <p:nvPr/>
        </p:nvSpPr>
        <p:spPr>
          <a:xfrm>
            <a:off x="6166291" y="4439044"/>
            <a:ext cx="2879334" cy="1815882"/>
          </a:xfrm>
          <a:prstGeom prst="rect">
            <a:avLst/>
          </a:prstGeom>
          <a:noFill/>
        </p:spPr>
        <p:txBody>
          <a:bodyPr wrap="square" rtlCol="0">
            <a:spAutoFit/>
          </a:bodyPr>
          <a:lstStyle/>
          <a:p>
            <a:pPr>
              <a:buFont typeface="Wingdings" pitchFamily="2" charset="2"/>
              <a:buChar char="Ø"/>
            </a:pPr>
            <a:r>
              <a:rPr lang="it-IT" sz="1400" dirty="0" smtClean="0">
                <a:solidFill>
                  <a:schemeClr val="accent1"/>
                </a:solidFill>
                <a:latin typeface="Arial" pitchFamily="34" charset="0"/>
                <a:cs typeface="Arial" pitchFamily="34" charset="0"/>
              </a:rPr>
              <a:t> Rapporto debito pubblico/PIL almeno </a:t>
            </a:r>
            <a:r>
              <a:rPr lang="it-IT" sz="1400" b="1" dirty="0" smtClean="0">
                <a:solidFill>
                  <a:schemeClr val="accent1"/>
                </a:solidFill>
                <a:latin typeface="Arial" pitchFamily="34" charset="0"/>
                <a:cs typeface="Arial" pitchFamily="34" charset="0"/>
              </a:rPr>
              <a:t>-20 </a:t>
            </a:r>
            <a:r>
              <a:rPr lang="it-IT" sz="1400" dirty="0" smtClean="0">
                <a:solidFill>
                  <a:schemeClr val="accent1"/>
                </a:solidFill>
                <a:latin typeface="Arial" pitchFamily="34" charset="0"/>
                <a:cs typeface="Arial" pitchFamily="34" charset="0"/>
              </a:rPr>
              <a:t>punti in 5 anni</a:t>
            </a:r>
          </a:p>
          <a:p>
            <a:pPr marL="358775" indent="-358775">
              <a:buFont typeface="Wingdings" pitchFamily="2" charset="2"/>
              <a:buChar char="Ø"/>
            </a:pPr>
            <a:endParaRPr lang="it-IT" sz="1400" dirty="0" smtClean="0">
              <a:solidFill>
                <a:schemeClr val="accent1"/>
              </a:solidFill>
              <a:latin typeface="Arial" pitchFamily="34" charset="0"/>
              <a:cs typeface="Arial" pitchFamily="34" charset="0"/>
            </a:endParaRPr>
          </a:p>
          <a:p>
            <a:pPr marL="358775" indent="-358775">
              <a:buFont typeface="Wingdings" pitchFamily="2" charset="2"/>
              <a:buChar char="Ø"/>
            </a:pPr>
            <a:endParaRPr lang="it-IT" sz="1400" dirty="0" smtClean="0">
              <a:solidFill>
                <a:schemeClr val="accent1"/>
              </a:solidFill>
              <a:latin typeface="Arial" pitchFamily="34" charset="0"/>
              <a:cs typeface="Arial" pitchFamily="34" charset="0"/>
            </a:endParaRPr>
          </a:p>
          <a:p>
            <a:pPr marL="358775" indent="-358775">
              <a:buFont typeface="Wingdings" pitchFamily="2" charset="2"/>
              <a:buChar char="Ø"/>
            </a:pPr>
            <a:endParaRPr lang="it-IT" sz="1400" dirty="0" smtClean="0">
              <a:solidFill>
                <a:schemeClr val="accent1"/>
              </a:solidFill>
              <a:latin typeface="Arial" pitchFamily="34" charset="0"/>
              <a:cs typeface="Arial" pitchFamily="34" charset="0"/>
            </a:endParaRPr>
          </a:p>
          <a:p>
            <a:pPr marL="358775" indent="-358775">
              <a:buFont typeface="Wingdings" pitchFamily="2" charset="2"/>
              <a:buChar char="Ø"/>
            </a:pPr>
            <a:endParaRPr lang="it-IT" sz="1400" dirty="0" smtClean="0">
              <a:solidFill>
                <a:schemeClr val="accent1"/>
              </a:solidFill>
              <a:latin typeface="Arial" pitchFamily="34" charset="0"/>
              <a:cs typeface="Arial" pitchFamily="34" charset="0"/>
            </a:endParaRPr>
          </a:p>
          <a:p>
            <a:pPr>
              <a:buFont typeface="Wingdings" pitchFamily="2" charset="2"/>
              <a:buChar char="Ø"/>
            </a:pPr>
            <a:endParaRPr lang="it-IT" sz="1400" dirty="0" smtClean="0">
              <a:solidFill>
                <a:schemeClr val="accent1"/>
              </a:solidFill>
              <a:latin typeface="Arial" pitchFamily="34" charset="0"/>
              <a:cs typeface="Arial" pitchFamily="34" charset="0"/>
            </a:endParaRPr>
          </a:p>
          <a:p>
            <a:pPr>
              <a:buFont typeface="Wingdings" pitchFamily="2" charset="2"/>
              <a:buChar char="Ø"/>
            </a:pPr>
            <a:endParaRPr lang="it-IT" sz="1400" dirty="0">
              <a:solidFill>
                <a:schemeClr val="accent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617219" y="169476"/>
            <a:ext cx="7987229" cy="523220"/>
          </a:xfrm>
          <a:prstGeom prst="rect">
            <a:avLst/>
          </a:prstGeom>
          <a:noFill/>
        </p:spPr>
        <p:txBody>
          <a:bodyPr wrap="square" rtlCol="0">
            <a:spAutoFit/>
          </a:bodyPr>
          <a:lstStyle/>
          <a:p>
            <a:pPr algn="r"/>
            <a:r>
              <a:rPr lang="it-IT" sz="2800" dirty="0" smtClean="0">
                <a:solidFill>
                  <a:srgbClr val="002060"/>
                </a:solidFill>
                <a:latin typeface="Arial" pitchFamily="34" charset="0"/>
                <a:cs typeface="Arial" pitchFamily="34" charset="0"/>
              </a:rPr>
              <a:t>Individuiamo tre attori</a:t>
            </a:r>
            <a:endParaRPr lang="it-IT" sz="2800" dirty="0">
              <a:solidFill>
                <a:srgbClr val="002060"/>
              </a:solidFill>
              <a:latin typeface="Arial" pitchFamily="34" charset="0"/>
              <a:cs typeface="Arial" pitchFamily="34" charset="0"/>
            </a:endParaRPr>
          </a:p>
        </p:txBody>
      </p:sp>
      <p:sp>
        <p:nvSpPr>
          <p:cNvPr id="5" name="Segnaposto numero diapositiva 4"/>
          <p:cNvSpPr>
            <a:spLocks noGrp="1"/>
          </p:cNvSpPr>
          <p:nvPr>
            <p:ph type="sldNum" sz="quarter" idx="12"/>
          </p:nvPr>
        </p:nvSpPr>
        <p:spPr/>
        <p:txBody>
          <a:bodyPr/>
          <a:lstStyle/>
          <a:p>
            <a:fld id="{7130D7A0-98CD-4E2C-8C77-B84C45B0A601}" type="slidenum">
              <a:rPr lang="it-IT" smtClean="0"/>
              <a:pPr/>
              <a:t>5</a:t>
            </a:fld>
            <a:endParaRPr lang="it-IT"/>
          </a:p>
        </p:txBody>
      </p:sp>
      <p:pic>
        <p:nvPicPr>
          <p:cNvPr id="7" name="officeArt object"/>
          <p:cNvPicPr/>
          <p:nvPr/>
        </p:nvPicPr>
        <p:blipFill>
          <a:blip r:embed="rId3"/>
          <a:srcRect t="34129" r="9846" b="37030"/>
          <a:stretch>
            <a:fillRect/>
          </a:stretch>
        </p:blipFill>
        <p:spPr bwMode="auto">
          <a:xfrm>
            <a:off x="520875" y="1111170"/>
            <a:ext cx="8113851" cy="3661200"/>
          </a:xfrm>
          <a:prstGeom prst="rect">
            <a:avLst/>
          </a:prstGeom>
          <a:noFill/>
          <a:ln w="12700">
            <a:miter lim="4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617219" y="169476"/>
            <a:ext cx="7987229" cy="954107"/>
          </a:xfrm>
          <a:prstGeom prst="rect">
            <a:avLst/>
          </a:prstGeom>
          <a:noFill/>
        </p:spPr>
        <p:txBody>
          <a:bodyPr wrap="square" rtlCol="0">
            <a:spAutoFit/>
          </a:bodyPr>
          <a:lstStyle/>
          <a:p>
            <a:pPr algn="r"/>
            <a:r>
              <a:rPr lang="it-IT" sz="2800" dirty="0" smtClean="0">
                <a:solidFill>
                  <a:srgbClr val="002060"/>
                </a:solidFill>
                <a:latin typeface="Arial" pitchFamily="34" charset="0"/>
                <a:cs typeface="Arial" pitchFamily="34" charset="0"/>
              </a:rPr>
              <a:t>Definiamo sei assi prioritari: Primo, Italia semplice ed efficiente</a:t>
            </a:r>
            <a:endParaRPr lang="it-IT" sz="2800" dirty="0">
              <a:solidFill>
                <a:srgbClr val="002060"/>
              </a:solidFill>
              <a:latin typeface="Arial" pitchFamily="34" charset="0"/>
              <a:cs typeface="Arial" pitchFamily="34" charset="0"/>
            </a:endParaRPr>
          </a:p>
        </p:txBody>
      </p:sp>
      <p:sp>
        <p:nvSpPr>
          <p:cNvPr id="5" name="Segnaposto numero diapositiva 4"/>
          <p:cNvSpPr>
            <a:spLocks noGrp="1"/>
          </p:cNvSpPr>
          <p:nvPr>
            <p:ph type="sldNum" sz="quarter" idx="12"/>
          </p:nvPr>
        </p:nvSpPr>
        <p:spPr/>
        <p:txBody>
          <a:bodyPr/>
          <a:lstStyle/>
          <a:p>
            <a:fld id="{7130D7A0-98CD-4E2C-8C77-B84C45B0A601}" type="slidenum">
              <a:rPr lang="it-IT" smtClean="0"/>
              <a:pPr/>
              <a:t>6</a:t>
            </a:fld>
            <a:endParaRPr lang="it-IT"/>
          </a:p>
        </p:txBody>
      </p:sp>
      <p:sp>
        <p:nvSpPr>
          <p:cNvPr id="7" name="CasellaDiTesto 6"/>
          <p:cNvSpPr txBox="1"/>
          <p:nvPr/>
        </p:nvSpPr>
        <p:spPr>
          <a:xfrm>
            <a:off x="323528" y="1628800"/>
            <a:ext cx="8496944" cy="4893647"/>
          </a:xfrm>
          <a:prstGeom prst="rect">
            <a:avLst/>
          </a:prstGeom>
          <a:noFill/>
        </p:spPr>
        <p:txBody>
          <a:bodyPr wrap="square" rtlCol="0">
            <a:spAutoFit/>
          </a:bodyPr>
          <a:lstStyle/>
          <a:p>
            <a:pPr indent="-358775"/>
            <a:r>
              <a:rPr lang="it-IT" sz="2000" dirty="0" smtClean="0">
                <a:latin typeface="Arial" pitchFamily="34" charset="0"/>
                <a:cs typeface="Arial" pitchFamily="34" charset="0"/>
              </a:rPr>
              <a:t>Troppe regole, solo formali; processo decisionale farraginoso; frammentazione delle competenze e delle responsabilità; problema dei tempi di azione della PA e il perimetro della stessa </a:t>
            </a:r>
          </a:p>
          <a:p>
            <a:pPr marL="358775" indent="-358775"/>
            <a:endParaRPr lang="it-IT" sz="2000" dirty="0" smtClean="0">
              <a:latin typeface="Arial" pitchFamily="34" charset="0"/>
              <a:cs typeface="Arial" pitchFamily="34" charset="0"/>
            </a:endParaRPr>
          </a:p>
          <a:p>
            <a:pPr marL="358775" indent="-358775">
              <a:buFont typeface="Wingdings" pitchFamily="2" charset="2"/>
              <a:buChar char="Ø"/>
            </a:pPr>
            <a:r>
              <a:rPr lang="it-IT" sz="2000" dirty="0" smtClean="0">
                <a:latin typeface="Arial" pitchFamily="34" charset="0"/>
                <a:cs typeface="Arial" pitchFamily="34" charset="0"/>
              </a:rPr>
              <a:t>Assegnare una funzione redistributiva maggiore alla spesa pubblica attraverso la compartecipazione dei cittadini al costo dei servizi; valorizzare il ruolo della sanità complementare</a:t>
            </a:r>
          </a:p>
          <a:p>
            <a:pPr marL="358775" indent="-358775">
              <a:buFont typeface="Wingdings" pitchFamily="2" charset="2"/>
              <a:buChar char="Ø"/>
            </a:pPr>
            <a:endParaRPr lang="it-IT" sz="2000" dirty="0" smtClean="0">
              <a:latin typeface="Arial" pitchFamily="34" charset="0"/>
              <a:cs typeface="Arial" pitchFamily="34" charset="0"/>
            </a:endParaRPr>
          </a:p>
          <a:p>
            <a:pPr marL="358775" indent="-358775">
              <a:buFont typeface="Wingdings" pitchFamily="2" charset="2"/>
              <a:buChar char="Ø"/>
            </a:pPr>
            <a:r>
              <a:rPr lang="it-IT" sz="2000" dirty="0" smtClean="0">
                <a:latin typeface="Arial" pitchFamily="34" charset="0"/>
                <a:cs typeface="Arial" pitchFamily="34" charset="0"/>
              </a:rPr>
              <a:t>Sciogliere il nodo irrisolto del Titolo V della Costituzione</a:t>
            </a:r>
          </a:p>
          <a:p>
            <a:pPr marL="358775" indent="-358775">
              <a:buFont typeface="Wingdings" pitchFamily="2" charset="2"/>
              <a:buChar char="Ø"/>
            </a:pPr>
            <a:endParaRPr lang="it-IT" sz="2000" dirty="0" smtClean="0">
              <a:latin typeface="Arial" pitchFamily="34" charset="0"/>
              <a:cs typeface="Arial" pitchFamily="34" charset="0"/>
            </a:endParaRPr>
          </a:p>
          <a:p>
            <a:pPr marL="358775" indent="-358775">
              <a:buFont typeface="Wingdings" pitchFamily="2" charset="2"/>
              <a:buChar char="Ø"/>
            </a:pPr>
            <a:r>
              <a:rPr lang="it-IT" sz="2000" dirty="0" smtClean="0">
                <a:latin typeface="Arial" pitchFamily="34" charset="0"/>
                <a:cs typeface="Arial" pitchFamily="34" charset="0"/>
              </a:rPr>
              <a:t> Risolvere la questione temporale </a:t>
            </a:r>
          </a:p>
          <a:p>
            <a:pPr marL="358775" indent="-358775"/>
            <a:r>
              <a:rPr lang="it-IT" sz="2000" dirty="0" smtClean="0">
                <a:latin typeface="Arial" pitchFamily="34" charset="0"/>
                <a:cs typeface="Arial" pitchFamily="34" charset="0"/>
              </a:rPr>
              <a:t>	(infrastrutture, giustizia, pagamenti PA)</a:t>
            </a:r>
          </a:p>
          <a:p>
            <a:pPr marL="358775" indent="-358775"/>
            <a:endParaRPr lang="it-IT" sz="2400" dirty="0" smtClean="0">
              <a:latin typeface="Arial" pitchFamily="34" charset="0"/>
              <a:cs typeface="Arial" pitchFamily="34" charset="0"/>
            </a:endParaRPr>
          </a:p>
          <a:p>
            <a:pPr marL="358775" indent="-358775"/>
            <a:endParaRPr lang="it-IT" sz="2400" dirty="0" smtClean="0">
              <a:latin typeface="Arial" pitchFamily="34" charset="0"/>
              <a:cs typeface="Arial" pitchFamily="34" charset="0"/>
            </a:endParaRPr>
          </a:p>
          <a:p>
            <a:pPr marL="358775" indent="-358775">
              <a:buFont typeface="Wingdings" pitchFamily="2" charset="2"/>
              <a:buChar char="Ø"/>
            </a:pPr>
            <a:endParaRPr lang="it-IT" sz="24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617219" y="169476"/>
            <a:ext cx="7987229" cy="954107"/>
          </a:xfrm>
          <a:prstGeom prst="rect">
            <a:avLst/>
          </a:prstGeom>
          <a:noFill/>
        </p:spPr>
        <p:txBody>
          <a:bodyPr wrap="square" rtlCol="0">
            <a:spAutoFit/>
          </a:bodyPr>
          <a:lstStyle/>
          <a:p>
            <a:pPr algn="r"/>
            <a:r>
              <a:rPr lang="it-IT" sz="2800" dirty="0" smtClean="0">
                <a:solidFill>
                  <a:srgbClr val="002060"/>
                </a:solidFill>
                <a:latin typeface="Arial" pitchFamily="34" charset="0"/>
                <a:cs typeface="Arial" pitchFamily="34" charset="0"/>
              </a:rPr>
              <a:t>Secondo, prepararsi al futuro: </a:t>
            </a:r>
          </a:p>
          <a:p>
            <a:pPr algn="r"/>
            <a:r>
              <a:rPr lang="it-IT" sz="2800" dirty="0" smtClean="0">
                <a:solidFill>
                  <a:srgbClr val="002060"/>
                </a:solidFill>
                <a:latin typeface="Arial" pitchFamily="34" charset="0"/>
                <a:cs typeface="Arial" pitchFamily="34" charset="0"/>
              </a:rPr>
              <a:t>scuola, formazione, inclusione giovani</a:t>
            </a:r>
            <a:endParaRPr lang="it-IT" sz="2800" dirty="0">
              <a:solidFill>
                <a:srgbClr val="002060"/>
              </a:solidFill>
              <a:latin typeface="Arial" pitchFamily="34" charset="0"/>
              <a:cs typeface="Arial" pitchFamily="34" charset="0"/>
            </a:endParaRPr>
          </a:p>
        </p:txBody>
      </p:sp>
      <p:sp>
        <p:nvSpPr>
          <p:cNvPr id="5" name="Segnaposto numero diapositiva 4"/>
          <p:cNvSpPr>
            <a:spLocks noGrp="1"/>
          </p:cNvSpPr>
          <p:nvPr>
            <p:ph type="sldNum" sz="quarter" idx="12"/>
          </p:nvPr>
        </p:nvSpPr>
        <p:spPr/>
        <p:txBody>
          <a:bodyPr/>
          <a:lstStyle/>
          <a:p>
            <a:fld id="{7130D7A0-98CD-4E2C-8C77-B84C45B0A601}" type="slidenum">
              <a:rPr lang="it-IT" smtClean="0"/>
              <a:pPr/>
              <a:t>7</a:t>
            </a:fld>
            <a:endParaRPr lang="it-IT"/>
          </a:p>
        </p:txBody>
      </p:sp>
      <p:sp>
        <p:nvSpPr>
          <p:cNvPr id="7" name="CasellaDiTesto 6"/>
          <p:cNvSpPr txBox="1"/>
          <p:nvPr/>
        </p:nvSpPr>
        <p:spPr>
          <a:xfrm>
            <a:off x="323528" y="1628800"/>
            <a:ext cx="8496944" cy="3231654"/>
          </a:xfrm>
          <a:prstGeom prst="rect">
            <a:avLst/>
          </a:prstGeom>
          <a:noFill/>
        </p:spPr>
        <p:txBody>
          <a:bodyPr wrap="square" rtlCol="0">
            <a:spAutoFit/>
          </a:bodyPr>
          <a:lstStyle/>
          <a:p>
            <a:pPr indent="-358775"/>
            <a:r>
              <a:rPr lang="it-IT" sz="2000" dirty="0" smtClean="0">
                <a:latin typeface="Arial" pitchFamily="34" charset="0"/>
                <a:cs typeface="Arial" pitchFamily="34" charset="0"/>
              </a:rPr>
              <a:t>Qualità e competenze delle persone per innalzare la crescita economica;  percorsi formativi adeguati per aumentare il tasso di partecipazione al mercato del lavoro e invertire la tendenza all’emigrazione</a:t>
            </a:r>
          </a:p>
          <a:p>
            <a:pPr marL="358775" indent="-358775"/>
            <a:endParaRPr lang="it-IT" sz="2000" dirty="0" smtClean="0">
              <a:latin typeface="Arial" pitchFamily="34" charset="0"/>
              <a:cs typeface="Arial" pitchFamily="34" charset="0"/>
            </a:endParaRPr>
          </a:p>
          <a:p>
            <a:pPr marL="358775" indent="-358775">
              <a:buFont typeface="Wingdings" pitchFamily="2" charset="2"/>
              <a:buChar char="Ø"/>
            </a:pPr>
            <a:r>
              <a:rPr lang="it-IT" sz="2000" dirty="0" smtClean="0">
                <a:latin typeface="Arial" pitchFamily="34" charset="0"/>
                <a:cs typeface="Arial" pitchFamily="34" charset="0"/>
              </a:rPr>
              <a:t>Maggiore autonomia di scuole (reclutamento personale, percorsi d’istruzione, utilizzo risorse) e università (utilizzo risorse, prestiti e borse di studio, selezione docenti)</a:t>
            </a:r>
          </a:p>
          <a:p>
            <a:pPr marL="358775" indent="-358775">
              <a:buFont typeface="Wingdings" pitchFamily="2" charset="2"/>
              <a:buChar char="Ø"/>
            </a:pPr>
            <a:endParaRPr lang="it-IT" sz="2000" dirty="0" smtClean="0">
              <a:latin typeface="Arial" pitchFamily="34" charset="0"/>
              <a:cs typeface="Arial" pitchFamily="34" charset="0"/>
            </a:endParaRPr>
          </a:p>
          <a:p>
            <a:pPr marL="358775" indent="-358775">
              <a:buFont typeface="Wingdings" pitchFamily="2" charset="2"/>
              <a:buChar char="Ø"/>
            </a:pPr>
            <a:r>
              <a:rPr lang="it-IT" sz="2000" dirty="0" smtClean="0">
                <a:latin typeface="Arial" pitchFamily="34" charset="0"/>
                <a:cs typeface="Arial" pitchFamily="34" charset="0"/>
              </a:rPr>
              <a:t>Investire maggiori risorse negli ITS e nell’alternanza scuola-lavoro</a:t>
            </a:r>
          </a:p>
          <a:p>
            <a:pPr marL="358775" indent="-358775">
              <a:buFont typeface="Wingdings" pitchFamily="2" charset="2"/>
              <a:buChar char="Ø"/>
            </a:pPr>
            <a:endParaRPr lang="it-IT" sz="24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617219" y="169476"/>
            <a:ext cx="7987229" cy="954107"/>
          </a:xfrm>
          <a:prstGeom prst="rect">
            <a:avLst/>
          </a:prstGeom>
          <a:noFill/>
        </p:spPr>
        <p:txBody>
          <a:bodyPr wrap="square" rtlCol="0">
            <a:spAutoFit/>
          </a:bodyPr>
          <a:lstStyle/>
          <a:p>
            <a:pPr algn="r"/>
            <a:r>
              <a:rPr lang="it-IT" sz="2800" dirty="0" smtClean="0">
                <a:solidFill>
                  <a:srgbClr val="002060"/>
                </a:solidFill>
                <a:latin typeface="Arial" pitchFamily="34" charset="0"/>
                <a:cs typeface="Arial" pitchFamily="34" charset="0"/>
              </a:rPr>
              <a:t>Terzo, un Paese sostenibile: </a:t>
            </a:r>
          </a:p>
          <a:p>
            <a:pPr algn="r"/>
            <a:r>
              <a:rPr lang="it-IT" sz="2800" dirty="0" smtClean="0">
                <a:solidFill>
                  <a:srgbClr val="002060"/>
                </a:solidFill>
                <a:latin typeface="Arial" pitchFamily="34" charset="0"/>
                <a:cs typeface="Arial" pitchFamily="34" charset="0"/>
              </a:rPr>
              <a:t>investimenti assicurazione sul futuro</a:t>
            </a:r>
            <a:endParaRPr lang="it-IT" sz="2800" dirty="0">
              <a:solidFill>
                <a:srgbClr val="002060"/>
              </a:solidFill>
              <a:latin typeface="Arial" pitchFamily="34" charset="0"/>
              <a:cs typeface="Arial" pitchFamily="34" charset="0"/>
            </a:endParaRPr>
          </a:p>
        </p:txBody>
      </p:sp>
      <p:sp>
        <p:nvSpPr>
          <p:cNvPr id="5" name="Segnaposto numero diapositiva 4"/>
          <p:cNvSpPr>
            <a:spLocks noGrp="1"/>
          </p:cNvSpPr>
          <p:nvPr>
            <p:ph type="sldNum" sz="quarter" idx="12"/>
          </p:nvPr>
        </p:nvSpPr>
        <p:spPr/>
        <p:txBody>
          <a:bodyPr/>
          <a:lstStyle/>
          <a:p>
            <a:fld id="{7130D7A0-98CD-4E2C-8C77-B84C45B0A601}" type="slidenum">
              <a:rPr lang="it-IT" smtClean="0"/>
              <a:pPr/>
              <a:t>8</a:t>
            </a:fld>
            <a:endParaRPr lang="it-IT"/>
          </a:p>
        </p:txBody>
      </p:sp>
      <p:sp>
        <p:nvSpPr>
          <p:cNvPr id="7" name="CasellaDiTesto 6"/>
          <p:cNvSpPr txBox="1"/>
          <p:nvPr/>
        </p:nvSpPr>
        <p:spPr>
          <a:xfrm>
            <a:off x="323528" y="1628800"/>
            <a:ext cx="8496944" cy="4555093"/>
          </a:xfrm>
          <a:prstGeom prst="rect">
            <a:avLst/>
          </a:prstGeom>
          <a:noFill/>
        </p:spPr>
        <p:txBody>
          <a:bodyPr wrap="square" rtlCol="0">
            <a:spAutoFit/>
          </a:bodyPr>
          <a:lstStyle/>
          <a:p>
            <a:pPr indent="-358775">
              <a:spcAft>
                <a:spcPts val="1200"/>
              </a:spcAft>
            </a:pPr>
            <a:r>
              <a:rPr lang="it-IT" sz="2000" dirty="0" smtClean="0">
                <a:latin typeface="Arial" pitchFamily="34" charset="0"/>
                <a:cs typeface="Arial" pitchFamily="34" charset="0"/>
              </a:rPr>
              <a:t>Grandi e micro infrastrutture (120 miliardi in 5 anni) per mobilità, logistica, comunicazione, energia, ambiente, territorio e cultura precondizione per la crescita e elemento di inclusione da inserire in un modello di vita sostenibile meno aggressivo nei confronti dell’ambiente</a:t>
            </a:r>
          </a:p>
          <a:p>
            <a:pPr marL="358775" indent="-358775">
              <a:spcAft>
                <a:spcPts val="1200"/>
              </a:spcAft>
              <a:buFont typeface="Wingdings" pitchFamily="2" charset="2"/>
              <a:buChar char="Ø"/>
            </a:pPr>
            <a:r>
              <a:rPr lang="it-IT" sz="2000" dirty="0" smtClean="0">
                <a:latin typeface="Arial" pitchFamily="34" charset="0"/>
                <a:cs typeface="Arial" pitchFamily="34" charset="0"/>
              </a:rPr>
              <a:t>Mobilità delle persone: apertura dei mercati (in particolare TPL)</a:t>
            </a:r>
          </a:p>
          <a:p>
            <a:pPr marL="358775" indent="-358775">
              <a:spcAft>
                <a:spcPts val="1200"/>
              </a:spcAft>
              <a:buFont typeface="Wingdings" pitchFamily="2" charset="2"/>
              <a:buChar char="Ø"/>
            </a:pPr>
            <a:r>
              <a:rPr lang="it-IT" sz="2000" dirty="0" smtClean="0">
                <a:latin typeface="Arial" pitchFamily="34" charset="0"/>
                <a:cs typeface="Arial" pitchFamily="34" charset="0"/>
              </a:rPr>
              <a:t>Mobilità delle merci: collegamento di un numero limitato di porti ai 4 corridoi ferroviari europei</a:t>
            </a:r>
          </a:p>
          <a:p>
            <a:pPr marL="358775" indent="-358775">
              <a:spcAft>
                <a:spcPts val="1200"/>
              </a:spcAft>
              <a:buFont typeface="Wingdings" pitchFamily="2" charset="2"/>
              <a:buChar char="Ø"/>
            </a:pPr>
            <a:r>
              <a:rPr lang="it-IT" sz="2000" dirty="0" smtClean="0">
                <a:latin typeface="Arial" pitchFamily="34" charset="0"/>
                <a:cs typeface="Arial" pitchFamily="34" charset="0"/>
              </a:rPr>
              <a:t>Aree industriali dismesse: risanamento e valorizzazione per avviare politiche di attrazione di nuove attività</a:t>
            </a:r>
          </a:p>
          <a:p>
            <a:pPr marL="358775" indent="-358775">
              <a:spcAft>
                <a:spcPts val="1200"/>
              </a:spcAft>
              <a:buFont typeface="Wingdings" pitchFamily="2" charset="2"/>
              <a:buChar char="Ø"/>
            </a:pPr>
            <a:r>
              <a:rPr lang="it-IT" sz="2000" dirty="0" smtClean="0">
                <a:latin typeface="Arial" pitchFamily="34" charset="0"/>
                <a:cs typeface="Arial" pitchFamily="34" charset="0"/>
              </a:rPr>
              <a:t>Economia circolare: completamento della transizione (ricadute sul turismo culturale)</a:t>
            </a:r>
          </a:p>
          <a:p>
            <a:pPr marL="358775" indent="-358775">
              <a:spcAft>
                <a:spcPts val="1200"/>
              </a:spcAft>
              <a:buFont typeface="Wingdings" pitchFamily="2" charset="2"/>
              <a:buChar char="Ø"/>
            </a:pPr>
            <a:r>
              <a:rPr lang="it-IT" sz="2000" dirty="0" smtClean="0">
                <a:latin typeface="Arial" pitchFamily="34" charset="0"/>
                <a:cs typeface="Arial" pitchFamily="34" charset="0"/>
              </a:rPr>
              <a:t>Banda ultra-larga e 5G: completamento infrastruttura</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617219" y="169476"/>
            <a:ext cx="7987229" cy="954107"/>
          </a:xfrm>
          <a:prstGeom prst="rect">
            <a:avLst/>
          </a:prstGeom>
          <a:noFill/>
        </p:spPr>
        <p:txBody>
          <a:bodyPr wrap="square" rtlCol="0">
            <a:spAutoFit/>
          </a:bodyPr>
          <a:lstStyle/>
          <a:p>
            <a:pPr algn="r"/>
            <a:r>
              <a:rPr lang="it-IT" sz="2800" dirty="0" smtClean="0">
                <a:solidFill>
                  <a:srgbClr val="002060"/>
                </a:solidFill>
                <a:latin typeface="Arial" pitchFamily="34" charset="0"/>
                <a:cs typeface="Arial" pitchFamily="34" charset="0"/>
              </a:rPr>
              <a:t>Quarto, l’impresa che cambia</a:t>
            </a:r>
          </a:p>
          <a:p>
            <a:pPr algn="r"/>
            <a:r>
              <a:rPr lang="it-IT" sz="2800" dirty="0" smtClean="0">
                <a:solidFill>
                  <a:srgbClr val="002060"/>
                </a:solidFill>
                <a:latin typeface="Arial" pitchFamily="34" charset="0"/>
                <a:cs typeface="Arial" pitchFamily="34" charset="0"/>
              </a:rPr>
              <a:t>e si muove nel mondo</a:t>
            </a:r>
            <a:endParaRPr lang="it-IT" sz="2800" dirty="0">
              <a:solidFill>
                <a:srgbClr val="002060"/>
              </a:solidFill>
              <a:latin typeface="Arial" pitchFamily="34" charset="0"/>
              <a:cs typeface="Arial" pitchFamily="34" charset="0"/>
            </a:endParaRPr>
          </a:p>
        </p:txBody>
      </p:sp>
      <p:sp>
        <p:nvSpPr>
          <p:cNvPr id="5" name="Segnaposto numero diapositiva 4"/>
          <p:cNvSpPr>
            <a:spLocks noGrp="1"/>
          </p:cNvSpPr>
          <p:nvPr>
            <p:ph type="sldNum" sz="quarter" idx="12"/>
          </p:nvPr>
        </p:nvSpPr>
        <p:spPr/>
        <p:txBody>
          <a:bodyPr/>
          <a:lstStyle/>
          <a:p>
            <a:fld id="{7130D7A0-98CD-4E2C-8C77-B84C45B0A601}" type="slidenum">
              <a:rPr lang="it-IT" smtClean="0"/>
              <a:pPr/>
              <a:t>9</a:t>
            </a:fld>
            <a:endParaRPr lang="it-IT"/>
          </a:p>
        </p:txBody>
      </p:sp>
      <p:sp>
        <p:nvSpPr>
          <p:cNvPr id="7" name="CasellaDiTesto 6"/>
          <p:cNvSpPr txBox="1"/>
          <p:nvPr/>
        </p:nvSpPr>
        <p:spPr>
          <a:xfrm>
            <a:off x="323528" y="1628800"/>
            <a:ext cx="8496944" cy="4093428"/>
          </a:xfrm>
          <a:prstGeom prst="rect">
            <a:avLst/>
          </a:prstGeom>
          <a:noFill/>
        </p:spPr>
        <p:txBody>
          <a:bodyPr wrap="square" rtlCol="0">
            <a:spAutoFit/>
          </a:bodyPr>
          <a:lstStyle/>
          <a:p>
            <a:pPr indent="-358775"/>
            <a:r>
              <a:rPr lang="it-IT" sz="2000" dirty="0" smtClean="0">
                <a:latin typeface="Arial" pitchFamily="34" charset="0"/>
                <a:cs typeface="Arial" pitchFamily="34" charset="0"/>
              </a:rPr>
              <a:t>Negli ultimi 15 anni il contesto globale è radicalmente cambiato </a:t>
            </a:r>
          </a:p>
          <a:p>
            <a:pPr indent="-358775"/>
            <a:r>
              <a:rPr lang="it-IT" sz="2000" dirty="0" smtClean="0">
                <a:latin typeface="Arial" pitchFamily="34" charset="0"/>
                <a:cs typeface="Arial" pitchFamily="34" charset="0"/>
              </a:rPr>
              <a:t>e le imprese non sono state ferme: </a:t>
            </a:r>
          </a:p>
          <a:p>
            <a:pPr indent="-358775"/>
            <a:r>
              <a:rPr lang="it-IT" sz="2000" dirty="0" smtClean="0">
                <a:latin typeface="Arial" pitchFamily="34" charset="0"/>
                <a:cs typeface="Arial" pitchFamily="34" charset="0"/>
              </a:rPr>
              <a:t>- export italiano 2015-2017, +7% (450 </a:t>
            </a:r>
            <a:r>
              <a:rPr lang="it-IT" sz="2000" dirty="0" err="1" smtClean="0">
                <a:latin typeface="Arial" pitchFamily="34" charset="0"/>
                <a:cs typeface="Arial" pitchFamily="34" charset="0"/>
              </a:rPr>
              <a:t>mld</a:t>
            </a:r>
            <a:r>
              <a:rPr lang="it-IT" sz="2000" dirty="0" smtClean="0">
                <a:latin typeface="Arial" pitchFamily="34" charset="0"/>
                <a:cs typeface="Arial" pitchFamily="34" charset="0"/>
              </a:rPr>
              <a:t>), più di Germania e Francia; </a:t>
            </a:r>
          </a:p>
          <a:p>
            <a:pPr indent="-358775"/>
            <a:r>
              <a:rPr lang="it-IT" sz="2000" dirty="0" smtClean="0">
                <a:latin typeface="Arial" pitchFamily="34" charset="0"/>
                <a:cs typeface="Arial" pitchFamily="34" charset="0"/>
              </a:rPr>
              <a:t>- cresciuti i valori medi unitari (più dei prezzi); </a:t>
            </a:r>
          </a:p>
          <a:p>
            <a:pPr indent="-358775"/>
            <a:r>
              <a:rPr lang="it-IT" sz="2000" dirty="0" smtClean="0">
                <a:latin typeface="Arial" pitchFamily="34" charset="0"/>
                <a:cs typeface="Arial" pitchFamily="34" charset="0"/>
              </a:rPr>
              <a:t>- evoluta la specializzazione</a:t>
            </a:r>
          </a:p>
          <a:p>
            <a:pPr indent="-358775"/>
            <a:endParaRPr lang="it-IT" sz="2000" dirty="0" smtClean="0">
              <a:latin typeface="Arial" pitchFamily="34" charset="0"/>
              <a:cs typeface="Arial" pitchFamily="34" charset="0"/>
            </a:endParaRPr>
          </a:p>
          <a:p>
            <a:pPr indent="-358775"/>
            <a:r>
              <a:rPr lang="it-IT" sz="2000" dirty="0" smtClean="0">
                <a:latin typeface="Arial" pitchFamily="34" charset="0"/>
                <a:cs typeface="Arial" pitchFamily="34" charset="0"/>
              </a:rPr>
              <a:t>Il cambiamento va accelerato e generalizzato (per portare le imprese globali dal 20% al 60% del totale) perché genera </a:t>
            </a:r>
            <a:r>
              <a:rPr lang="it-IT" sz="2000" dirty="0" err="1" smtClean="0">
                <a:latin typeface="Arial" pitchFamily="34" charset="0"/>
                <a:cs typeface="Arial" pitchFamily="34" charset="0"/>
              </a:rPr>
              <a:t>esternalitá</a:t>
            </a:r>
            <a:r>
              <a:rPr lang="it-IT" sz="2000" dirty="0" smtClean="0">
                <a:latin typeface="Arial" pitchFamily="34" charset="0"/>
                <a:cs typeface="Arial" pitchFamily="34" charset="0"/>
              </a:rPr>
              <a:t> positive</a:t>
            </a:r>
          </a:p>
          <a:p>
            <a:pPr indent="-358775"/>
            <a:endParaRPr lang="it-IT" sz="2000" dirty="0" smtClean="0">
              <a:latin typeface="Arial" pitchFamily="34" charset="0"/>
              <a:cs typeface="Arial" pitchFamily="34" charset="0"/>
            </a:endParaRPr>
          </a:p>
          <a:p>
            <a:pPr indent="-358775">
              <a:buFont typeface="Wingdings" pitchFamily="2" charset="2"/>
              <a:buChar char="Ø"/>
            </a:pPr>
            <a:r>
              <a:rPr lang="it-IT" sz="2000" dirty="0" smtClean="0">
                <a:latin typeface="Arial" pitchFamily="34" charset="0"/>
                <a:cs typeface="Arial" pitchFamily="34" charset="0"/>
              </a:rPr>
              <a:t>Continuità a Industria 4.0 per supportare il cambiamento dei modelli di business</a:t>
            </a:r>
          </a:p>
          <a:p>
            <a:pPr indent="-358775">
              <a:buFont typeface="Wingdings" pitchFamily="2" charset="2"/>
              <a:buChar char="Ø"/>
            </a:pPr>
            <a:endParaRPr lang="it-IT" sz="2000" dirty="0" smtClean="0">
              <a:latin typeface="Arial" pitchFamily="34" charset="0"/>
              <a:cs typeface="Arial" pitchFamily="34" charset="0"/>
            </a:endParaRPr>
          </a:p>
          <a:p>
            <a:pPr indent="-358775">
              <a:buFont typeface="Wingdings" pitchFamily="2" charset="2"/>
              <a:buChar char="Ø"/>
            </a:pPr>
            <a:r>
              <a:rPr lang="it-IT" sz="2000" dirty="0" smtClean="0">
                <a:latin typeface="Arial" pitchFamily="34" charset="0"/>
                <a:cs typeface="Arial" pitchFamily="34" charset="0"/>
              </a:rPr>
              <a:t>Promozione </a:t>
            </a:r>
            <a:r>
              <a:rPr lang="it-IT" sz="2000" i="1" dirty="0" err="1" smtClean="0">
                <a:latin typeface="Arial" pitchFamily="34" charset="0"/>
                <a:cs typeface="Arial" pitchFamily="34" charset="0"/>
              </a:rPr>
              <a:t>Made</a:t>
            </a:r>
            <a:r>
              <a:rPr lang="it-IT" sz="2000" i="1" dirty="0" smtClean="0">
                <a:latin typeface="Arial" pitchFamily="34" charset="0"/>
                <a:cs typeface="Arial" pitchFamily="34" charset="0"/>
              </a:rPr>
              <a:t> in Italy</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669</TotalTime>
  <Words>1552</Words>
  <Application>Microsoft Office PowerPoint</Application>
  <PresentationFormat>Presentazione su schermo (4:3)</PresentationFormat>
  <Paragraphs>501</Paragraphs>
  <Slides>15</Slides>
  <Notes>15</Notes>
  <HiddenSlides>0</HiddenSlides>
  <MMClips>0</MMClips>
  <ScaleCrop>false</ScaleCrop>
  <HeadingPairs>
    <vt:vector size="4" baseType="variant">
      <vt:variant>
        <vt:lpstr>Tema</vt:lpstr>
      </vt:variant>
      <vt:variant>
        <vt:i4>1</vt:i4>
      </vt:variant>
      <vt:variant>
        <vt:lpstr>Titoli diapositive</vt:lpstr>
      </vt:variant>
      <vt:variant>
        <vt:i4>15</vt:i4>
      </vt:variant>
    </vt:vector>
  </HeadingPairs>
  <TitlesOfParts>
    <vt:vector size="16" baseType="lpstr">
      <vt:lpstr>Tema di Office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vector>
  </TitlesOfParts>
  <Company>D.effe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dc:creator>Cris</dc:creator>
  <cp:lastModifiedBy>ggallo</cp:lastModifiedBy>
  <cp:revision>141</cp:revision>
  <dcterms:created xsi:type="dcterms:W3CDTF">2015-10-09T11:04:20Z</dcterms:created>
  <dcterms:modified xsi:type="dcterms:W3CDTF">2018-03-22T09:04:48Z</dcterms:modified>
</cp:coreProperties>
</file>