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3" r:id="rId4"/>
  </p:sldMasterIdLst>
  <p:notesMasterIdLst>
    <p:notesMasterId r:id="rId15"/>
  </p:notesMasterIdLst>
  <p:handoutMasterIdLst>
    <p:handoutMasterId r:id="rId16"/>
  </p:handoutMasterIdLst>
  <p:sldIdLst>
    <p:sldId id="328" r:id="rId5"/>
    <p:sldId id="329" r:id="rId6"/>
    <p:sldId id="316" r:id="rId7"/>
    <p:sldId id="337" r:id="rId8"/>
    <p:sldId id="320" r:id="rId9"/>
    <p:sldId id="334" r:id="rId10"/>
    <p:sldId id="338" r:id="rId11"/>
    <p:sldId id="317" r:id="rId12"/>
    <p:sldId id="322" r:id="rId13"/>
    <p:sldId id="309" r:id="rId14"/>
  </p:sldIdLst>
  <p:sldSz cx="12192000" cy="6858000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ertura" id="{4DDFB9D9-2E8C-404D-B030-05B0B57F4CA4}">
          <p14:sldIdLst>
            <p14:sldId id="328"/>
            <p14:sldId id="329"/>
            <p14:sldId id="316"/>
            <p14:sldId id="337"/>
            <p14:sldId id="320"/>
            <p14:sldId id="334"/>
            <p14:sldId id="338"/>
            <p14:sldId id="317"/>
            <p14:sldId id="322"/>
          </p14:sldIdLst>
        </p14:section>
        <p14:section name="Chiusura" id="{E55176A4-0C7A-4640-BFB1-E2C0DE768EB6}">
          <p14:sldIdLst>
            <p14:sldId id="30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8E41"/>
    <a:srgbClr val="FF950E"/>
    <a:srgbClr val="D9D9D9"/>
    <a:srgbClr val="000000"/>
    <a:srgbClr val="395C9A"/>
    <a:srgbClr val="1C4895"/>
    <a:srgbClr val="F4E8DA"/>
    <a:srgbClr val="FEE9D2"/>
    <a:srgbClr val="FFFFFF"/>
    <a:srgbClr val="C96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ile medio 1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85"/>
    <p:restoredTop sz="93459" autoAdjust="0"/>
  </p:normalViewPr>
  <p:slideViewPr>
    <p:cSldViewPr snapToGrid="0">
      <p:cViewPr varScale="1">
        <p:scale>
          <a:sx n="212" d="100"/>
          <a:sy n="212" d="100"/>
        </p:scale>
        <p:origin x="1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6BBF2-B9A2-4D4B-B01C-E55E3887914C}" type="datetimeFigureOut">
              <a:rPr lang="it-IT" smtClean="0"/>
              <a:t>24/10/24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65174-0240-45B2-95A5-8401C407CA6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051244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2AB29ECD-4D41-4B8B-A2F9-E579463C2E83}" type="datetimeFigureOut">
              <a:rPr lang="it-IT" smtClean="0"/>
              <a:t>24/10/24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0ABEB943-AD5C-471A-9674-504DBAD1AA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90382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312426" indent="-210221" defTabSz="41314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732867" indent="-210221" defTabSz="41314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153308" indent="-210221" defTabSz="41314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573750" indent="-210221" defTabSz="41314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11682" algn="l"/>
                <a:tab pos="824824" algn="l"/>
                <a:tab pos="1237966" algn="l"/>
                <a:tab pos="1651108" algn="l"/>
                <a:tab pos="2064249" algn="l"/>
                <a:tab pos="2477391" algn="l"/>
                <a:tab pos="2890533" algn="l"/>
                <a:tab pos="3303675" algn="l"/>
                <a:tab pos="3716816" algn="l"/>
                <a:tab pos="4129959" algn="l"/>
                <a:tab pos="4543100" algn="l"/>
                <a:tab pos="4956242" algn="l"/>
                <a:tab pos="5369383" algn="l"/>
                <a:tab pos="5782526" algn="l"/>
                <a:tab pos="6195667" algn="l"/>
                <a:tab pos="6608809" algn="l"/>
                <a:tab pos="7021951" algn="l"/>
                <a:tab pos="7435093" algn="l"/>
                <a:tab pos="7848234" algn="l"/>
                <a:tab pos="8261376" algn="l"/>
              </a:tabLst>
              <a:defRPr sz="11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5A729FC-D75C-425C-A4DA-9488D9CD6189}" type="slidenum">
              <a:rPr lang="it-IT" altLang="it-IT" sz="13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30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" y="754063"/>
            <a:ext cx="6615113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714969"/>
            <a:ext cx="5486976" cy="446735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951328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582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2793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VIVE </a:t>
            </a:r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392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Inclusione sociale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attraverso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ntegrazione sociale, economica e culturale delle persone più fragili </a:t>
            </a: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Qualificazione e innovazione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servizi socio-sanitari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Educazione dei giovani, con particolare riferimento alla cultura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legalità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ai valori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convivenza civile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Tutela e valorizzazione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beni comuni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ambiente, patrimonio storico, artistico e culturale, beni confiscati alle mafie, terre incolte</a:t>
            </a:r>
          </a:p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Sviluppo locale 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coesione sociale</a:t>
            </a:r>
          </a:p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617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Inclusione sociale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attraverso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ntegrazione sociale, economica e culturale delle persone più fragili </a:t>
            </a: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Qualificazione e innovazione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servizi socio-sanitari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Educazione dei giovani, con particolare riferimento alla cultura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legalità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ai valori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convivenza civile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Tutela e valorizzazione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beni comuni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ambiente, patrimonio storico, artistico e culturale, beni confiscati alle mafie, terre incolte</a:t>
            </a:r>
          </a:p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Sviluppo locale 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coesione sociale</a:t>
            </a:r>
          </a:p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226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Inclusione sociale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attraverso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ntegrazione sociale, economica e culturale delle persone più fragili </a:t>
            </a: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Qualificazione e innovazione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servizi socio-sanitari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Educazione dei giovani, con particolare riferimento alla cultura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legalità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ai valori della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convivenza civile</a:t>
            </a:r>
            <a:endParaRPr lang="it-IT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Tutela e valorizzazione dei </a:t>
            </a:r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beni comuni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ambiente, patrimonio storico, artistico e culturale, beni confiscati alle mafie, terre incolte</a:t>
            </a:r>
          </a:p>
          <a:p>
            <a:pPr lvl="0" rtl="0"/>
            <a:r>
              <a:rPr lang="it-IT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Sviluppo locale </a:t>
            </a:r>
            <a:r>
              <a:rPr lang="it-IT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coesione sociale</a:t>
            </a:r>
          </a:p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891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alt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28EE354-19B4-47F3-8642-5B5AA0F20EE5}" type="slidenum">
              <a:rPr lang="it-IT" altLang="it-IT" smtClean="0"/>
              <a:pPr/>
              <a:t>9</a:t>
            </a:fld>
            <a:endParaRPr lang="it-IT" altLang="it-IT"/>
          </a:p>
        </p:txBody>
      </p:sp>
      <p:sp>
        <p:nvSpPr>
          <p:cNvPr id="5" name="Segnaposto intestazion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477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126507" indent="-193319" defTabSz="3799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513144" indent="-193319" defTabSz="3799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2899782" indent="-193319" defTabSz="3799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286421" indent="-193319" defTabSz="3799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378583" algn="l"/>
                <a:tab pos="758508" algn="l"/>
                <a:tab pos="1138434" algn="l"/>
                <a:tab pos="1518359" algn="l"/>
                <a:tab pos="1898283" algn="l"/>
                <a:tab pos="2278209" algn="l"/>
                <a:tab pos="2658134" algn="l"/>
                <a:tab pos="3038060" algn="l"/>
                <a:tab pos="3417984" algn="l"/>
                <a:tab pos="3797910" algn="l"/>
                <a:tab pos="4177835" algn="l"/>
                <a:tab pos="4557760" algn="l"/>
                <a:tab pos="4937685" algn="l"/>
                <a:tab pos="5317611" algn="l"/>
                <a:tab pos="5697535" algn="l"/>
                <a:tab pos="6077461" algn="l"/>
                <a:tab pos="6457386" algn="l"/>
                <a:tab pos="6837312" algn="l"/>
                <a:tab pos="7217236" algn="l"/>
                <a:tab pos="7597161" algn="l"/>
              </a:tabLst>
              <a:defRPr sz="10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29C5D1-CC5C-4523-82EC-0E1FC31B07D4}" type="slidenum">
              <a:rPr lang="it-IT" altLang="it-IT" sz="12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20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" y="700088"/>
            <a:ext cx="6143625" cy="34559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1884" y="4377536"/>
            <a:ext cx="4977685" cy="414764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  <p:sp>
        <p:nvSpPr>
          <p:cNvPr id="2" name="Segnaposto intestazione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5970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99" y="1122363"/>
            <a:ext cx="9143802" cy="2387600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99" y="3602039"/>
            <a:ext cx="9143802" cy="1655763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3334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55462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942176" y="900113"/>
            <a:ext cx="2896582" cy="499824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1635" y="900113"/>
            <a:ext cx="8614336" cy="499824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631023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635" y="900114"/>
            <a:ext cx="11551402" cy="88741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326661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A3EBAFB9-0296-9E42-A996-224414DEDB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0483"/>
          <a:stretch/>
        </p:blipFill>
        <p:spPr>
          <a:xfrm>
            <a:off x="10228188" y="0"/>
            <a:ext cx="1963812" cy="1558198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A687B166-3A66-8241-AB78-9A4ED9F6955D}"/>
              </a:ext>
            </a:extLst>
          </p:cNvPr>
          <p:cNvSpPr/>
          <p:nvPr/>
        </p:nvSpPr>
        <p:spPr>
          <a:xfrm>
            <a:off x="11973479" y="6639506"/>
            <a:ext cx="218523" cy="2184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40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DA85CC9-F1FE-0240-A5CB-8A54DAC6BB46}"/>
              </a:ext>
            </a:extLst>
          </p:cNvPr>
          <p:cNvSpPr txBox="1"/>
          <p:nvPr/>
        </p:nvSpPr>
        <p:spPr>
          <a:xfrm>
            <a:off x="11938823" y="6685227"/>
            <a:ext cx="287833" cy="127053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6B84A1-441B-B74A-8794-0FCED05C7C04}" type="slidenum">
              <a:rPr lang="it-IT" sz="819">
                <a:latin typeface="Arial" panose="020B0604020202020204" pitchFamily="34" charset="0"/>
                <a:cs typeface="Arial" panose="020B0604020202020204" pitchFamily="34" charset="0"/>
              </a:rPr>
              <a:pPr algn="ctr" defTabSz="60950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81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3EBAFB9-0296-9E42-A996-224414DEDB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0483"/>
          <a:stretch/>
        </p:blipFill>
        <p:spPr>
          <a:xfrm>
            <a:off x="10228188" y="0"/>
            <a:ext cx="1963812" cy="1558198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A687B166-3A66-8241-AB78-9A4ED9F6955D}"/>
              </a:ext>
            </a:extLst>
          </p:cNvPr>
          <p:cNvSpPr/>
          <p:nvPr/>
        </p:nvSpPr>
        <p:spPr>
          <a:xfrm>
            <a:off x="11973479" y="6639506"/>
            <a:ext cx="218523" cy="2184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40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DA85CC9-F1FE-0240-A5CB-8A54DAC6BB46}"/>
              </a:ext>
            </a:extLst>
          </p:cNvPr>
          <p:cNvSpPr txBox="1"/>
          <p:nvPr/>
        </p:nvSpPr>
        <p:spPr>
          <a:xfrm>
            <a:off x="11938823" y="6685227"/>
            <a:ext cx="287833" cy="127053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6B84A1-441B-B74A-8794-0FCED05C7C04}" type="slidenum">
              <a:rPr lang="it-IT" sz="819">
                <a:latin typeface="Arial" panose="020B0604020202020204" pitchFamily="34" charset="0"/>
                <a:cs typeface="Arial" panose="020B0604020202020204" pitchFamily="34" charset="0"/>
              </a:rPr>
              <a:pPr algn="ctr" defTabSz="60950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81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215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A3EBAFB9-0296-9E42-A996-224414DEDB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0483"/>
          <a:stretch/>
        </p:blipFill>
        <p:spPr>
          <a:xfrm>
            <a:off x="10228188" y="0"/>
            <a:ext cx="1963812" cy="1558198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A687B166-3A66-8241-AB78-9A4ED9F6955D}"/>
              </a:ext>
            </a:extLst>
          </p:cNvPr>
          <p:cNvSpPr/>
          <p:nvPr/>
        </p:nvSpPr>
        <p:spPr>
          <a:xfrm>
            <a:off x="11973479" y="6639506"/>
            <a:ext cx="218523" cy="2184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40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DA85CC9-F1FE-0240-A5CB-8A54DAC6BB46}"/>
              </a:ext>
            </a:extLst>
          </p:cNvPr>
          <p:cNvSpPr txBox="1"/>
          <p:nvPr/>
        </p:nvSpPr>
        <p:spPr>
          <a:xfrm>
            <a:off x="11938823" y="6685227"/>
            <a:ext cx="287833" cy="127053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6B84A1-441B-B74A-8794-0FCED05C7C04}" type="slidenum">
              <a:rPr lang="it-IT" sz="819">
                <a:latin typeface="Arial" panose="020B0604020202020204" pitchFamily="34" charset="0"/>
                <a:cs typeface="Arial" panose="020B0604020202020204" pitchFamily="34" charset="0"/>
              </a:rPr>
              <a:pPr algn="ctr" defTabSz="60950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81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3EBAFB9-0296-9E42-A996-224414DEDB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0483"/>
          <a:stretch/>
        </p:blipFill>
        <p:spPr>
          <a:xfrm>
            <a:off x="10228188" y="0"/>
            <a:ext cx="1963812" cy="1558198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A687B166-3A66-8241-AB78-9A4ED9F6955D}"/>
              </a:ext>
            </a:extLst>
          </p:cNvPr>
          <p:cNvSpPr/>
          <p:nvPr userDrawn="1"/>
        </p:nvSpPr>
        <p:spPr>
          <a:xfrm>
            <a:off x="11973478" y="6639506"/>
            <a:ext cx="218523" cy="2184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40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DA85CC9-F1FE-0240-A5CB-8A54DAC6BB46}"/>
              </a:ext>
            </a:extLst>
          </p:cNvPr>
          <p:cNvSpPr txBox="1"/>
          <p:nvPr userDrawn="1"/>
        </p:nvSpPr>
        <p:spPr>
          <a:xfrm>
            <a:off x="11938822" y="6685226"/>
            <a:ext cx="287833" cy="127053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6B84A1-441B-B74A-8794-0FCED05C7C04}" type="slidenum">
              <a:rPr lang="it-IT" sz="819">
                <a:latin typeface="Arial" panose="020B0604020202020204" pitchFamily="34" charset="0"/>
                <a:cs typeface="Arial" panose="020B0604020202020204" pitchFamily="34" charset="0"/>
              </a:rPr>
              <a:pPr algn="ctr" defTabSz="60950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81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902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001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A3EBAFB9-0296-9E42-A996-224414DEDB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40483"/>
          <a:stretch/>
        </p:blipFill>
        <p:spPr>
          <a:xfrm>
            <a:off x="10228188" y="0"/>
            <a:ext cx="1963812" cy="1558198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A687B166-3A66-8241-AB78-9A4ED9F6955D}"/>
              </a:ext>
            </a:extLst>
          </p:cNvPr>
          <p:cNvSpPr/>
          <p:nvPr userDrawn="1"/>
        </p:nvSpPr>
        <p:spPr>
          <a:xfrm>
            <a:off x="11973478" y="6639506"/>
            <a:ext cx="218523" cy="21849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240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DA85CC9-F1FE-0240-A5CB-8A54DAC6BB46}"/>
              </a:ext>
            </a:extLst>
          </p:cNvPr>
          <p:cNvSpPr txBox="1"/>
          <p:nvPr userDrawn="1"/>
        </p:nvSpPr>
        <p:spPr>
          <a:xfrm>
            <a:off x="11938822" y="6685226"/>
            <a:ext cx="287833" cy="127053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 defTabSz="60950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4F6B84A1-441B-B74A-8794-0FCED05C7C04}" type="slidenum">
              <a:rPr lang="it-IT" sz="819">
                <a:latin typeface="Arial" panose="020B0604020202020204" pitchFamily="34" charset="0"/>
                <a:cs typeface="Arial" panose="020B0604020202020204" pitchFamily="34" charset="0"/>
              </a:rPr>
              <a:pPr algn="ctr" defTabSz="60950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819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2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793C3538-96A4-4EA4-ADD7-5518A5B94D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38" y="107950"/>
            <a:ext cx="1296278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013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905" y="1709738"/>
            <a:ext cx="10515491" cy="2852738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905" y="4589463"/>
            <a:ext cx="10515491" cy="1500188"/>
          </a:xfrm>
        </p:spPr>
        <p:txBody>
          <a:bodyPr/>
          <a:lstStyle>
            <a:lvl1pPr marL="0" indent="0">
              <a:buNone/>
              <a:defRPr sz="1200"/>
            </a:lvl1pPr>
            <a:lvl2pPr marL="228600" indent="0">
              <a:buNone/>
              <a:defRPr sz="1000"/>
            </a:lvl2pPr>
            <a:lvl3pPr marL="457200" indent="0">
              <a:buNone/>
              <a:defRPr sz="900"/>
            </a:lvl3pPr>
            <a:lvl4pPr marL="685800" indent="0">
              <a:buNone/>
              <a:defRPr sz="800"/>
            </a:lvl4pPr>
            <a:lvl5pPr marL="914400" indent="0">
              <a:buNone/>
              <a:defRPr sz="800"/>
            </a:lvl5pPr>
            <a:lvl6pPr marL="1143000" indent="0">
              <a:buNone/>
              <a:defRPr sz="800"/>
            </a:lvl6pPr>
            <a:lvl7pPr marL="1371600" indent="0">
              <a:buNone/>
              <a:defRPr sz="800"/>
            </a:lvl7pPr>
            <a:lvl8pPr marL="1600200" indent="0">
              <a:buNone/>
              <a:defRPr sz="800"/>
            </a:lvl8pPr>
            <a:lvl9pPr marL="1828800" indent="0">
              <a:buNone/>
              <a:defRPr sz="8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1029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1636" y="1727995"/>
            <a:ext cx="5755062" cy="41703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82902" y="1727995"/>
            <a:ext cx="5755856" cy="41703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46873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843" y="365126"/>
            <a:ext cx="10515491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844" y="1681164"/>
            <a:ext cx="5158123" cy="82391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844" y="2505075"/>
            <a:ext cx="5158123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1809" y="1681164"/>
            <a:ext cx="5183525" cy="82391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1809" y="2505075"/>
            <a:ext cx="5183525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0178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38797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61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844" y="457200"/>
            <a:ext cx="3932493" cy="16002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525" y="987426"/>
            <a:ext cx="6171808" cy="487362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844" y="2057400"/>
            <a:ext cx="3932493" cy="3811588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34499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844" y="457200"/>
            <a:ext cx="3932493" cy="16002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525" y="987426"/>
            <a:ext cx="6171808" cy="4873625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844" y="2057400"/>
            <a:ext cx="3932493" cy="3811588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98058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656E138-196B-472F-A079-CDBC75AC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633413"/>
            <a:ext cx="12192794" cy="8124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 sz="900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25C62F0D-EB19-4C23-9712-52E5A82CA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1635" y="900114"/>
            <a:ext cx="1155140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169B8EB-C3E9-4174-8E0A-AD44BAB020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1636" y="1727995"/>
            <a:ext cx="11587123" cy="417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9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3E88C10F-E9C2-40BF-A524-730C104C7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" y="6156326"/>
            <a:ext cx="12192794" cy="701675"/>
          </a:xfrm>
          <a:prstGeom prst="rect">
            <a:avLst/>
          </a:prstGeom>
          <a:solidFill>
            <a:srgbClr val="000000"/>
          </a:solidFill>
          <a:ln w="9360" cap="sq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 sz="900"/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793C3538-96A4-4EA4-ADD7-5518A5B94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4014" y="117739"/>
            <a:ext cx="1296278" cy="6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1" name="Line 6">
            <a:extLst>
              <a:ext uri="{FF2B5EF4-FFF2-40B4-BE49-F238E27FC236}">
                <a16:creationId xmlns:a16="http://schemas.microsoft.com/office/drawing/2014/main" id="{152082FD-7BC2-44FC-8889-716CB2AFFF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40118" y="6328570"/>
            <a:ext cx="794" cy="408781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900"/>
          </a:p>
        </p:txBody>
      </p:sp>
      <p:sp>
        <p:nvSpPr>
          <p:cNvPr id="2" name="Text Box 7">
            <a:extLst>
              <a:ext uri="{FF2B5EF4-FFF2-40B4-BE49-F238E27FC236}">
                <a16:creationId xmlns:a16="http://schemas.microsoft.com/office/drawing/2014/main" id="{B6084389-CD00-465E-BA6B-CD0954871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3455" y="6446839"/>
            <a:ext cx="1723343" cy="21351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45000" tIns="22500" rIns="45000" bIns="225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1000"/>
              </a:lnSpc>
              <a:buSzPct val="100000"/>
              <a:defRPr/>
            </a:pPr>
            <a:r>
              <a:rPr lang="it-IT" altLang="it-IT" sz="1000">
                <a:solidFill>
                  <a:srgbClr val="FFFFFF"/>
                </a:solidFill>
                <a:latin typeface="Tahoma" panose="020B0604030504040204" pitchFamily="34" charset="0"/>
              </a:rPr>
              <a:t>www.fondazioneconilsud.it</a:t>
            </a:r>
          </a:p>
        </p:txBody>
      </p:sp>
      <p:pic>
        <p:nvPicPr>
          <p:cNvPr id="1033" name="Picture 8">
            <a:extLst>
              <a:ext uri="{FF2B5EF4-FFF2-40B4-BE49-F238E27FC236}">
                <a16:creationId xmlns:a16="http://schemas.microsoft.com/office/drawing/2014/main" id="{3400EBB6-836E-4D96-ACB8-8C54C9F2B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797" y="6426200"/>
            <a:ext cx="1283578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9">
            <a:extLst>
              <a:ext uri="{FF2B5EF4-FFF2-40B4-BE49-F238E27FC236}">
                <a16:creationId xmlns:a16="http://schemas.microsoft.com/office/drawing/2014/main" id="{B529E169-C254-4998-8AF2-25DC3B050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981" y="6449220"/>
            <a:ext cx="794595" cy="35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0">
            <a:extLst>
              <a:ext uri="{FF2B5EF4-FFF2-40B4-BE49-F238E27FC236}">
                <a16:creationId xmlns:a16="http://schemas.microsoft.com/office/drawing/2014/main" id="{1F010C1F-34D5-4F7A-AAD7-64E0F996A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173" y="6449220"/>
            <a:ext cx="921604" cy="35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Text Box 11">
            <a:extLst>
              <a:ext uri="{FF2B5EF4-FFF2-40B4-BE49-F238E27FC236}">
                <a16:creationId xmlns:a16="http://schemas.microsoft.com/office/drawing/2014/main" id="{E519CB90-C600-4512-B372-7B452AC40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451" y="6334919"/>
            <a:ext cx="953356" cy="184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45000" tIns="22500" rIns="45000" bIns="225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01000"/>
              </a:lnSpc>
              <a:buSzPct val="100000"/>
              <a:defRPr/>
            </a:pPr>
            <a:r>
              <a:rPr lang="it-IT" altLang="it-IT" sz="800" b="1">
                <a:solidFill>
                  <a:srgbClr val="FFFFFF"/>
                </a:solidFill>
                <a:latin typeface="Tahoma" panose="020B0604030504040204" pitchFamily="34" charset="0"/>
              </a:rPr>
              <a:t>Scarica l'app Con il Sud</a:t>
            </a:r>
          </a:p>
        </p:txBody>
      </p:sp>
      <p:sp>
        <p:nvSpPr>
          <p:cNvPr id="1037" name="Line 12">
            <a:extLst>
              <a:ext uri="{FF2B5EF4-FFF2-40B4-BE49-F238E27FC236}">
                <a16:creationId xmlns:a16="http://schemas.microsoft.com/office/drawing/2014/main" id="{1B67837D-5631-429F-AE7B-1BEB0C3665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27075" y="6365875"/>
            <a:ext cx="794" cy="408782"/>
          </a:xfrm>
          <a:prstGeom prst="line">
            <a:avLst/>
          </a:prstGeom>
          <a:noFill/>
          <a:ln w="93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900"/>
          </a:p>
        </p:txBody>
      </p:sp>
    </p:spTree>
    <p:extLst>
      <p:ext uri="{BB962C8B-B14F-4D97-AF65-F5344CB8AC3E}">
        <p14:creationId xmlns:p14="http://schemas.microsoft.com/office/powerpoint/2010/main" val="357860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673" r:id="rId16"/>
  </p:sldLayoutIdLst>
  <p:hf hdr="0" ftr="0" dt="0"/>
  <p:txStyles>
    <p:titleStyle>
      <a:lvl1pPr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950E"/>
          </a:solidFill>
          <a:latin typeface="+mj-lt"/>
          <a:ea typeface="+mj-ea"/>
          <a:cs typeface="+mj-cs"/>
        </a:defRPr>
      </a:lvl1pPr>
      <a:lvl2pPr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2pPr>
      <a:lvl3pPr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3pPr>
      <a:lvl4pPr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4pPr>
      <a:lvl5pPr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5pPr>
      <a:lvl6pPr marL="1257300" indent="-114300"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6pPr>
      <a:lvl7pPr marL="1485900" indent="-114300"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7pPr>
      <a:lvl8pPr marL="1714500" indent="-114300"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8pPr>
      <a:lvl9pPr marL="1943100" indent="-114300" algn="l" defTabSz="224632" rtl="0" eaLnBrk="1" fontAlgn="base" hangingPunct="1">
        <a:lnSpc>
          <a:spcPts val="2125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FF950E"/>
          </a:solidFill>
          <a:latin typeface="Tahoma" panose="020B0604030504040204" pitchFamily="34" charset="0"/>
          <a:ea typeface="Graphik-SemiboldItalic" charset="0"/>
          <a:cs typeface="Graphik-SemiboldItalic" charset="0"/>
        </a:defRPr>
      </a:lvl9pPr>
    </p:titleStyle>
    <p:bodyStyle>
      <a:lvl1pPr marL="171450" indent="-171450" algn="l" defTabSz="224632" rtl="0" eaLnBrk="1" fontAlgn="base" hangingPunct="1">
        <a:lnSpc>
          <a:spcPts val="2125"/>
        </a:lnSpc>
        <a:spcBef>
          <a:spcPct val="0"/>
        </a:spcBef>
        <a:spcAft>
          <a:spcPts val="713"/>
        </a:spcAft>
        <a:buClr>
          <a:srgbClr val="000000"/>
        </a:buClr>
        <a:buSzPct val="100000"/>
        <a:buFont typeface="Times New Roman" panose="02020603050405020304" pitchFamily="18" charset="0"/>
        <a:defRPr sz="1750" kern="1200">
          <a:solidFill>
            <a:srgbClr val="000000"/>
          </a:solidFill>
          <a:latin typeface="+mn-lt"/>
          <a:ea typeface="+mn-ea"/>
          <a:cs typeface="+mn-cs"/>
        </a:defRPr>
      </a:lvl1pPr>
      <a:lvl2pPr marL="371475" indent="-142875" algn="l" defTabSz="224632" rtl="0" eaLnBrk="1" fontAlgn="base" hangingPunct="1">
        <a:lnSpc>
          <a:spcPts val="2125"/>
        </a:lnSpc>
        <a:spcBef>
          <a:spcPct val="0"/>
        </a:spcBef>
        <a:spcAft>
          <a:spcPts val="569"/>
        </a:spcAft>
        <a:buClr>
          <a:srgbClr val="000000"/>
        </a:buClr>
        <a:buSzPct val="100000"/>
        <a:buFont typeface="Times New Roman" panose="02020603050405020304" pitchFamily="18" charset="0"/>
        <a:defRPr sz="1750" kern="1200">
          <a:solidFill>
            <a:srgbClr val="000000"/>
          </a:solidFill>
          <a:latin typeface="+mn-lt"/>
          <a:ea typeface="+mn-ea"/>
          <a:cs typeface="+mn-cs"/>
        </a:defRPr>
      </a:lvl2pPr>
      <a:lvl3pPr marL="571500" indent="-114300" algn="l" defTabSz="224632" rtl="0" eaLnBrk="1" fontAlgn="base" hangingPunct="1">
        <a:lnSpc>
          <a:spcPts val="2125"/>
        </a:lnSpc>
        <a:spcBef>
          <a:spcPct val="0"/>
        </a:spcBef>
        <a:spcAft>
          <a:spcPts val="425"/>
        </a:spcAft>
        <a:buClr>
          <a:srgbClr val="000000"/>
        </a:buClr>
        <a:buSzPct val="100000"/>
        <a:buFont typeface="Times New Roman" panose="02020603050405020304" pitchFamily="18" charset="0"/>
        <a:defRPr sz="1750" kern="1200">
          <a:solidFill>
            <a:srgbClr val="000000"/>
          </a:solidFill>
          <a:latin typeface="+mn-lt"/>
          <a:ea typeface="+mn-ea"/>
          <a:cs typeface="+mn-cs"/>
        </a:defRPr>
      </a:lvl3pPr>
      <a:lvl4pPr marL="800100" indent="-114300" algn="l" defTabSz="224632" rtl="0" eaLnBrk="1" fontAlgn="base" hangingPunct="1">
        <a:lnSpc>
          <a:spcPts val="2125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1750" kern="1200">
          <a:solidFill>
            <a:srgbClr val="000000"/>
          </a:solidFill>
          <a:latin typeface="+mn-lt"/>
          <a:ea typeface="+mn-ea"/>
          <a:cs typeface="+mn-cs"/>
        </a:defRPr>
      </a:lvl4pPr>
      <a:lvl5pPr marL="1028700" indent="-114300" algn="l" defTabSz="224632" rtl="0" eaLnBrk="1" fontAlgn="base" hangingPunct="1">
        <a:lnSpc>
          <a:spcPts val="2125"/>
        </a:lnSpc>
        <a:spcBef>
          <a:spcPct val="0"/>
        </a:spcBef>
        <a:spcAft>
          <a:spcPts val="144"/>
        </a:spcAft>
        <a:buClr>
          <a:srgbClr val="000000"/>
        </a:buClr>
        <a:buSzPct val="100000"/>
        <a:buFont typeface="Times New Roman" panose="02020603050405020304" pitchFamily="18" charset="0"/>
        <a:defRPr sz="1000" kern="1200">
          <a:solidFill>
            <a:srgbClr val="000000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7.jpeg"/><Relationship Id="rId12" Type="http://schemas.openxmlformats.org/officeDocument/2006/relationships/image" Target="../media/image1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5" Type="http://schemas.openxmlformats.org/officeDocument/2006/relationships/image" Target="../media/image17.jpeg"/><Relationship Id="rId10" Type="http://schemas.openxmlformats.org/officeDocument/2006/relationships/image" Target="../media/image14.svg"/><Relationship Id="rId4" Type="http://schemas.microsoft.com/office/2007/relationships/hdphoto" Target="../media/hdphoto3.wdp"/><Relationship Id="rId9" Type="http://schemas.openxmlformats.org/officeDocument/2006/relationships/image" Target="../media/image13.png"/><Relationship Id="rId1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10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79" y="2385219"/>
            <a:ext cx="3990975" cy="2088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670551" y="3032956"/>
            <a:ext cx="5676107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000" tIns="22500" rIns="45000" bIns="22500"/>
          <a:lstStyle>
            <a:lvl1pPr>
              <a:lnSpc>
                <a:spcPts val="425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1pPr>
            <a:lvl2pPr>
              <a:lnSpc>
                <a:spcPts val="425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2pPr>
            <a:lvl3pPr>
              <a:lnSpc>
                <a:spcPts val="425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3pPr>
            <a:lvl4pPr>
              <a:lnSpc>
                <a:spcPts val="425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4pPr>
            <a:lvl5pPr>
              <a:lnSpc>
                <a:spcPts val="425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5pPr>
            <a:lvl6pPr marL="25146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6pPr>
            <a:lvl7pPr marL="29718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7pPr>
            <a:lvl8pPr marL="34290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8pPr>
            <a:lvl9pPr marL="38862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9pPr>
          </a:lstStyle>
          <a:p>
            <a:pPr>
              <a:lnSpc>
                <a:spcPct val="101000"/>
              </a:lnSpc>
              <a:spcAft>
                <a:spcPct val="0"/>
              </a:spcAft>
              <a:buClrTx/>
            </a:pPr>
            <a:r>
              <a:rPr lang="it-IT" altLang="it-IT" sz="3300" dirty="0">
                <a:solidFill>
                  <a:srgbClr val="FF950E"/>
                </a:solidFill>
                <a:latin typeface="Tahoma" panose="020B0604030504040204" pitchFamily="34" charset="0"/>
              </a:rPr>
              <a:t>Imprese Con il Sud,</a:t>
            </a:r>
          </a:p>
          <a:p>
            <a:pPr>
              <a:lnSpc>
                <a:spcPct val="101000"/>
              </a:lnSpc>
              <a:spcAft>
                <a:spcPct val="0"/>
              </a:spcAft>
              <a:buClrTx/>
            </a:pPr>
            <a:r>
              <a:rPr lang="it-IT" altLang="it-IT" sz="2400" i="1" dirty="0">
                <a:solidFill>
                  <a:srgbClr val="FF950E"/>
                </a:solidFill>
                <a:latin typeface="Tahoma" panose="020B0604030504040204" pitchFamily="34" charset="0"/>
              </a:rPr>
              <a:t>un contributo che resta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5686551" y="4846096"/>
            <a:ext cx="5676106" cy="477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000" tIns="22500" rIns="45000" bIns="22500"/>
          <a:lstStyle>
            <a:lvl1pPr>
              <a:lnSpc>
                <a:spcPts val="425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1pPr>
            <a:lvl2pPr>
              <a:lnSpc>
                <a:spcPts val="425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2pPr>
            <a:lvl3pPr>
              <a:lnSpc>
                <a:spcPts val="425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3pPr>
            <a:lvl4pPr>
              <a:lnSpc>
                <a:spcPts val="425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4pPr>
            <a:lvl5pPr>
              <a:lnSpc>
                <a:spcPts val="425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5pPr>
            <a:lvl6pPr marL="25146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6pPr>
            <a:lvl7pPr marL="29718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7pPr>
            <a:lvl8pPr marL="34290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8pPr>
            <a:lvl9pPr marL="38862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9pPr>
          </a:lstStyle>
          <a:p>
            <a:pPr eaLnBrk="1">
              <a:spcAft>
                <a:spcPct val="0"/>
              </a:spcAft>
              <a:buClrTx/>
              <a:buFontTx/>
              <a:buNone/>
            </a:pPr>
            <a:r>
              <a:rPr lang="it-IT" altLang="it-IT" sz="2000" dirty="0">
                <a:latin typeface="Tahoma" panose="020B0604030504040204" pitchFamily="34" charset="0"/>
              </a:rPr>
              <a:t>Documento riservato, Ottobre 2024</a:t>
            </a: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 flipV="1">
            <a:off x="5195900" y="1448780"/>
            <a:ext cx="0" cy="3874383"/>
          </a:xfrm>
          <a:prstGeom prst="line">
            <a:avLst/>
          </a:prstGeom>
          <a:noFill/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900"/>
          </a:p>
        </p:txBody>
      </p:sp>
      <p:pic>
        <p:nvPicPr>
          <p:cNvPr id="307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910" y="6426200"/>
            <a:ext cx="1283494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ttangolo 6"/>
          <p:cNvSpPr/>
          <p:nvPr/>
        </p:nvSpPr>
        <p:spPr bwMode="auto">
          <a:xfrm>
            <a:off x="219075" y="104775"/>
            <a:ext cx="1638300" cy="7048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it-IT" sz="9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2511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223" y="1566070"/>
            <a:ext cx="2545557" cy="133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898" y="4083844"/>
            <a:ext cx="1614488" cy="284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2803923" y="3979070"/>
            <a:ext cx="1731963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000" tIns="22500" rIns="45000" bIns="22500"/>
          <a:lstStyle>
            <a:lvl1pPr>
              <a:lnSpc>
                <a:spcPts val="425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1pPr>
            <a:lvl2pPr>
              <a:lnSpc>
                <a:spcPts val="425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2pPr>
            <a:lvl3pPr>
              <a:lnSpc>
                <a:spcPts val="425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3pPr>
            <a:lvl4pPr>
              <a:lnSpc>
                <a:spcPts val="425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4pPr>
            <a:lvl5pPr>
              <a:lnSpc>
                <a:spcPts val="425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5pPr>
            <a:lvl6pPr marL="25146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6pPr>
            <a:lvl7pPr marL="29718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7pPr>
            <a:lvl8pPr marL="34290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8pPr>
            <a:lvl9pPr marL="38862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9pPr>
          </a:lstStyle>
          <a:p>
            <a:pPr eaLnBrk="1">
              <a:lnSpc>
                <a:spcPct val="101000"/>
              </a:lnSpc>
              <a:spcAft>
                <a:spcPct val="0"/>
              </a:spcAft>
              <a:buClrTx/>
              <a:buFontTx/>
              <a:buNone/>
            </a:pPr>
            <a:r>
              <a:rPr lang="it-IT" altLang="it-IT" sz="1100">
                <a:solidFill>
                  <a:srgbClr val="FF950E"/>
                </a:solidFill>
                <a:latin typeface="Tahoma" panose="020B0604030504040204" pitchFamily="34" charset="0"/>
              </a:rPr>
              <a:t>www.fondazioneconilsud.it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803922" y="4283076"/>
            <a:ext cx="1717675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000" tIns="22500" rIns="45000" bIns="22500"/>
          <a:lstStyle>
            <a:lvl1pPr>
              <a:lnSpc>
                <a:spcPts val="425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1pPr>
            <a:lvl2pPr>
              <a:lnSpc>
                <a:spcPts val="425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2pPr>
            <a:lvl3pPr>
              <a:lnSpc>
                <a:spcPts val="425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3pPr>
            <a:lvl4pPr>
              <a:lnSpc>
                <a:spcPts val="425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4pPr>
            <a:lvl5pPr>
              <a:lnSpc>
                <a:spcPts val="425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5pPr>
            <a:lvl6pPr marL="25146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6pPr>
            <a:lvl7pPr marL="29718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7pPr>
            <a:lvl8pPr marL="34290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8pPr>
            <a:lvl9pPr marL="38862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9pPr>
          </a:lstStyle>
          <a:p>
            <a:pPr eaLnBrk="1">
              <a:lnSpc>
                <a:spcPct val="101000"/>
              </a:lnSpc>
              <a:spcAft>
                <a:spcPct val="0"/>
              </a:spcAft>
              <a:buClrTx/>
              <a:buFontTx/>
              <a:buNone/>
            </a:pPr>
            <a:r>
              <a:rPr lang="it-IT" altLang="it-IT" sz="1100">
                <a:solidFill>
                  <a:srgbClr val="FF950E"/>
                </a:solidFill>
                <a:latin typeface="Tahoma" panose="020B0604030504040204" pitchFamily="34" charset="0"/>
              </a:rPr>
              <a:t>www.esperienzeconilsud.it</a:t>
            </a:r>
          </a:p>
        </p:txBody>
      </p:sp>
      <p:sp>
        <p:nvSpPr>
          <p:cNvPr id="11270" name="Line 5"/>
          <p:cNvSpPr>
            <a:spLocks noChangeShapeType="1"/>
          </p:cNvSpPr>
          <p:nvPr/>
        </p:nvSpPr>
        <p:spPr bwMode="auto">
          <a:xfrm flipV="1">
            <a:off x="4892279" y="3648076"/>
            <a:ext cx="794" cy="1230313"/>
          </a:xfrm>
          <a:prstGeom prst="line">
            <a:avLst/>
          </a:prstGeom>
          <a:noFill/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900"/>
          </a:p>
        </p:txBody>
      </p:sp>
      <p:pic>
        <p:nvPicPr>
          <p:cNvPr id="1127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442" y="4125120"/>
            <a:ext cx="924719" cy="4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72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585" y="4125120"/>
            <a:ext cx="1073150" cy="4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7575948" y="3920332"/>
            <a:ext cx="110966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45000" tIns="22500" rIns="45000" bIns="22500"/>
          <a:lstStyle>
            <a:lvl1pPr>
              <a:lnSpc>
                <a:spcPts val="425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1pPr>
            <a:lvl2pPr>
              <a:lnSpc>
                <a:spcPts val="425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2pPr>
            <a:lvl3pPr>
              <a:lnSpc>
                <a:spcPts val="425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3pPr>
            <a:lvl4pPr>
              <a:lnSpc>
                <a:spcPts val="425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5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4pPr>
            <a:lvl5pPr>
              <a:lnSpc>
                <a:spcPts val="425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5pPr>
            <a:lvl6pPr marL="25146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6pPr>
            <a:lvl7pPr marL="29718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7pPr>
            <a:lvl8pPr marL="34290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8pPr>
            <a:lvl9pPr marL="3886200" indent="-228600" defTabSz="449263" eaLnBrk="0" fontAlgn="base" hangingPunct="0">
              <a:lnSpc>
                <a:spcPts val="425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aoma" charset="0"/>
                <a:cs typeface="Graphik-SemiboldItalic" charset="0"/>
              </a:defRPr>
            </a:lvl9pPr>
          </a:lstStyle>
          <a:p>
            <a:pPr eaLnBrk="1">
              <a:lnSpc>
                <a:spcPct val="101000"/>
              </a:lnSpc>
              <a:spcAft>
                <a:spcPct val="0"/>
              </a:spcAft>
              <a:buClrTx/>
              <a:buFontTx/>
              <a:buNone/>
            </a:pPr>
            <a:r>
              <a:rPr lang="it-IT" altLang="it-IT" sz="900" b="1">
                <a:latin typeface="Tahoma" panose="020B0604030504040204" pitchFamily="34" charset="0"/>
              </a:rPr>
              <a:t>Scarica l'app Con il Sud</a:t>
            </a:r>
          </a:p>
        </p:txBody>
      </p:sp>
      <p:sp>
        <p:nvSpPr>
          <p:cNvPr id="11274" name="Line 9"/>
          <p:cNvSpPr>
            <a:spLocks noChangeShapeType="1"/>
          </p:cNvSpPr>
          <p:nvPr/>
        </p:nvSpPr>
        <p:spPr bwMode="auto">
          <a:xfrm flipV="1">
            <a:off x="7012385" y="3648076"/>
            <a:ext cx="794" cy="1230313"/>
          </a:xfrm>
          <a:prstGeom prst="line">
            <a:avLst/>
          </a:prstGeom>
          <a:noFill/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sz="900"/>
          </a:p>
        </p:txBody>
      </p:sp>
      <p:sp>
        <p:nvSpPr>
          <p:cNvPr id="11" name="Rettangolo 10"/>
          <p:cNvSpPr/>
          <p:nvPr/>
        </p:nvSpPr>
        <p:spPr bwMode="auto">
          <a:xfrm>
            <a:off x="10350104" y="0"/>
            <a:ext cx="1638300" cy="10572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it-IT" sz="9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7814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1011988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altLang="it-IT" sz="2300" dirty="0"/>
              <a:t>Avviare collaborazioni strategiche per cogliere nuove opportunità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250032" y="848236"/>
            <a:ext cx="11554041" cy="3057297"/>
            <a:chOff x="723633" y="1059920"/>
            <a:chExt cx="10387190" cy="3572800"/>
          </a:xfrm>
        </p:grpSpPr>
        <p:sp>
          <p:nvSpPr>
            <p:cNvPr id="28" name="Rettangolo 27"/>
            <p:cNvSpPr/>
            <p:nvPr/>
          </p:nvSpPr>
          <p:spPr bwMode="auto">
            <a:xfrm>
              <a:off x="723633" y="1059920"/>
              <a:ext cx="10387190" cy="352933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" tIns="22860" rIns="45720" bIns="22860" numCol="1" rtlCol="0" anchor="t" anchorCtr="0" compatLnSpc="1">
              <a:prstTxWarp prst="textNoShape">
                <a:avLst/>
              </a:prstTxWarp>
            </a:bodyPr>
            <a:lstStyle/>
            <a:p>
              <a:pPr defTabSz="224632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it-IT" sz="9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15" name="Segnaposto contenuto 2"/>
            <p:cNvSpPr txBox="1">
              <a:spLocks/>
            </p:cNvSpPr>
            <p:nvPr/>
          </p:nvSpPr>
          <p:spPr bwMode="auto">
            <a:xfrm>
              <a:off x="911124" y="1238397"/>
              <a:ext cx="10012208" cy="3394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171450" indent="-171450" algn="l" defTabSz="224632" rtl="0" eaLnBrk="1" fontAlgn="base" hangingPunct="1">
                <a:lnSpc>
                  <a:spcPts val="2125"/>
                </a:lnSpc>
                <a:spcBef>
                  <a:spcPct val="0"/>
                </a:spcBef>
                <a:spcAft>
                  <a:spcPts val="7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750" kern="120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1pPr>
              <a:lvl2pPr marL="371475" indent="-142875" algn="l" defTabSz="224632" rtl="0" eaLnBrk="1" fontAlgn="base" hangingPunct="1">
                <a:lnSpc>
                  <a:spcPts val="2125"/>
                </a:lnSpc>
                <a:spcBef>
                  <a:spcPct val="0"/>
                </a:spcBef>
                <a:spcAft>
                  <a:spcPts val="569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750" kern="120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2pPr>
              <a:lvl3pPr marL="571500" indent="-114300" algn="l" defTabSz="224632" rtl="0" eaLnBrk="1" fontAlgn="base" hangingPunct="1">
                <a:lnSpc>
                  <a:spcPts val="2125"/>
                </a:lnSpc>
                <a:spcBef>
                  <a:spcPct val="0"/>
                </a:spcBef>
                <a:spcAft>
                  <a:spcPts val="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750" kern="120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3pPr>
              <a:lvl4pPr marL="800100" indent="-114300" algn="l" defTabSz="224632" rtl="0" eaLnBrk="1" fontAlgn="base" hangingPunct="1">
                <a:lnSpc>
                  <a:spcPts val="2125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750" kern="120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4pPr>
              <a:lvl5pPr marL="1028700" indent="-114300" algn="l" defTabSz="224632" rtl="0" eaLnBrk="1" fontAlgn="base" hangingPunct="1">
                <a:lnSpc>
                  <a:spcPts val="2125"/>
                </a:lnSpc>
                <a:spcBef>
                  <a:spcPct val="0"/>
                </a:spcBef>
                <a:spcAft>
                  <a:spcPts val="144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000" kern="1200">
                  <a:solidFill>
                    <a:srgbClr val="000000"/>
                  </a:solidFill>
                  <a:latin typeface="+mn-lt"/>
                  <a:ea typeface="+mn-ea"/>
                  <a:cs typeface="+mn-cs"/>
                </a:defRPr>
              </a:lvl5pPr>
              <a:lvl6pPr marL="1257300" indent="-114300" algn="l" defTabSz="457200" rtl="0" eaLnBrk="1" latinLnBrk="0" hangingPunct="1">
                <a:lnSpc>
                  <a:spcPct val="90000"/>
                </a:lnSpc>
                <a:spcBef>
                  <a:spcPts val="250"/>
                </a:spcBef>
                <a:buFont typeface="Arial" panose="020B0604020202020204" pitchFamily="34" charset="0"/>
                <a:buChar char="•"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5900" indent="-114300" algn="l" defTabSz="457200" rtl="0" eaLnBrk="1" latinLnBrk="0" hangingPunct="1">
                <a:lnSpc>
                  <a:spcPct val="90000"/>
                </a:lnSpc>
                <a:spcBef>
                  <a:spcPts val="250"/>
                </a:spcBef>
                <a:buFont typeface="Arial" panose="020B0604020202020204" pitchFamily="34" charset="0"/>
                <a:buChar char="•"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714500" indent="-114300" algn="l" defTabSz="457200" rtl="0" eaLnBrk="1" latinLnBrk="0" hangingPunct="1">
                <a:lnSpc>
                  <a:spcPct val="90000"/>
                </a:lnSpc>
                <a:spcBef>
                  <a:spcPts val="250"/>
                </a:spcBef>
                <a:buFont typeface="Arial" panose="020B0604020202020204" pitchFamily="34" charset="0"/>
                <a:buChar char="•"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943100" indent="-114300" algn="l" defTabSz="457200" rtl="0" eaLnBrk="1" latinLnBrk="0" hangingPunct="1">
                <a:lnSpc>
                  <a:spcPct val="90000"/>
                </a:lnSpc>
                <a:spcBef>
                  <a:spcPts val="250"/>
                </a:spcBef>
                <a:buFont typeface="Arial" panose="020B0604020202020204" pitchFamily="34" charset="0"/>
                <a:buChar char="•"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algn="just">
                <a:lnSpc>
                  <a:spcPct val="150000"/>
                </a:lnSpc>
                <a:defRPr/>
              </a:pPr>
              <a:r>
                <a:rPr lang="it-IT" sz="1800" kern="0" dirty="0">
                  <a:solidFill>
                    <a:schemeClr val="tx1"/>
                  </a:solidFill>
                  <a:latin typeface="+mj-lt"/>
                </a:rPr>
                <a:t>Nell’ambito della rinnovata consapevolezza delle sfide ambientali e sociali, la </a:t>
              </a:r>
              <a:r>
                <a:rPr lang="it-IT" sz="1800" b="1" kern="0" dirty="0">
                  <a:solidFill>
                    <a:schemeClr val="tx1"/>
                  </a:solidFill>
                  <a:latin typeface="+mj-lt"/>
                </a:rPr>
                <a:t>sostenibilità aziendale </a:t>
              </a:r>
              <a:r>
                <a:rPr lang="it-IT" sz="1800" kern="0" dirty="0">
                  <a:solidFill>
                    <a:schemeClr val="tx1"/>
                  </a:solidFill>
                  <a:latin typeface="+mj-lt"/>
                </a:rPr>
                <a:t>non è più un'opzione, ma una necessità strategica per le imprese che ambiscono a </a:t>
              </a:r>
              <a:r>
                <a:rPr lang="it-IT" sz="1800" b="1" kern="0" dirty="0">
                  <a:solidFill>
                    <a:schemeClr val="tx1"/>
                  </a:solidFill>
                  <a:latin typeface="+mj-lt"/>
                </a:rPr>
                <a:t>distinguersi sul mercato</a:t>
              </a:r>
              <a:r>
                <a:rPr lang="it-IT" sz="1800" kern="0" dirty="0">
                  <a:solidFill>
                    <a:schemeClr val="tx1"/>
                  </a:solidFill>
                  <a:latin typeface="+mj-lt"/>
                </a:rPr>
                <a:t>.</a:t>
              </a:r>
              <a:br>
                <a:rPr lang="it-IT" sz="1800" kern="0" dirty="0">
                  <a:solidFill>
                    <a:schemeClr val="tx1"/>
                  </a:solidFill>
                  <a:latin typeface="+mj-lt"/>
                </a:rPr>
              </a:br>
              <a:r>
                <a:rPr lang="it-IT" sz="1800" kern="0" dirty="0">
                  <a:solidFill>
                    <a:schemeClr val="tx1"/>
                  </a:solidFill>
                  <a:latin typeface="+mj-lt"/>
                </a:rPr>
                <a:t>Questo non solo per una questione di conformità legale con la normativa europea, ma perché integrare la sostenibilità nei modelli di business offre </a:t>
              </a:r>
              <a:r>
                <a:rPr lang="it-IT" sz="1800" b="1" kern="0" dirty="0">
                  <a:solidFill>
                    <a:schemeClr val="tx1"/>
                  </a:solidFill>
                  <a:latin typeface="+mj-lt"/>
                </a:rPr>
                <a:t>l’opportunità di posizionare l'azienda nel contesto competitivo, consolidare il rapporto con gli attori e aumentare la credibilità da parte delle comunità di riferimento</a:t>
              </a:r>
              <a:r>
                <a:rPr lang="it-IT" sz="1800" kern="0" dirty="0">
                  <a:solidFill>
                    <a:schemeClr val="tx1"/>
                  </a:solidFill>
                  <a:latin typeface="+mj-lt"/>
                </a:rPr>
                <a:t>, incidendo in modo concreto e sostanziale sui territori.</a:t>
              </a:r>
            </a:p>
            <a:p>
              <a:pPr marL="0" algn="just">
                <a:lnSpc>
                  <a:spcPct val="150000"/>
                </a:lnSpc>
                <a:defRPr/>
              </a:pPr>
              <a:br>
                <a:rPr lang="it-IT" sz="1200" dirty="0"/>
              </a:br>
              <a:br>
                <a:rPr lang="it-IT" sz="1200" dirty="0"/>
              </a:br>
              <a:br>
                <a:rPr lang="it-IT" sz="1200" dirty="0">
                  <a:latin typeface="+mj-lt"/>
                </a:rPr>
              </a:br>
              <a:br>
                <a:rPr lang="it-IT" sz="1200" dirty="0">
                  <a:latin typeface="+mj-lt"/>
                </a:rPr>
              </a:br>
              <a:endParaRPr lang="it-IT" sz="1200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19" name="CasellaDiTesto 18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 smtClean="0">
                <a:solidFill>
                  <a:schemeClr val="bg1"/>
                </a:solidFill>
                <a:latin typeface="+mj-lt"/>
              </a:rPr>
              <a:t>2</a:t>
            </a:fld>
            <a:endParaRPr lang="it-IT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5" name="Gruppo 24"/>
          <p:cNvGrpSpPr/>
          <p:nvPr/>
        </p:nvGrpSpPr>
        <p:grpSpPr>
          <a:xfrm>
            <a:off x="7969827" y="4055115"/>
            <a:ext cx="3699164" cy="1784440"/>
            <a:chOff x="6214739" y="1635137"/>
            <a:chExt cx="2512703" cy="2027701"/>
          </a:xfrm>
        </p:grpSpPr>
        <p:sp>
          <p:nvSpPr>
            <p:cNvPr id="26" name="Figura a mano libera 25"/>
            <p:cNvSpPr/>
            <p:nvPr/>
          </p:nvSpPr>
          <p:spPr>
            <a:xfrm>
              <a:off x="6214739" y="1635137"/>
              <a:ext cx="2512703" cy="52536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600" b="1" dirty="0">
                  <a:solidFill>
                    <a:schemeClr val="tx1"/>
                  </a:solidFill>
                </a:rPr>
                <a:t>Contributo concreto </a:t>
              </a:r>
              <a:br>
                <a:rPr lang="it-IT" sz="1600" b="1" dirty="0">
                  <a:solidFill>
                    <a:schemeClr val="tx1"/>
                  </a:solidFill>
                </a:rPr>
              </a:br>
              <a:r>
                <a:rPr lang="it-IT" sz="1600" b="1" dirty="0">
                  <a:solidFill>
                    <a:schemeClr val="tx1"/>
                  </a:solidFill>
                </a:rPr>
                <a:t>al Sud Italia</a:t>
              </a:r>
            </a:p>
          </p:txBody>
        </p:sp>
        <p:sp>
          <p:nvSpPr>
            <p:cNvPr id="27" name="Figura a mano libera 26"/>
            <p:cNvSpPr/>
            <p:nvPr/>
          </p:nvSpPr>
          <p:spPr>
            <a:xfrm>
              <a:off x="6214739" y="2160498"/>
              <a:ext cx="2512703" cy="1502340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180975" lvl="2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tabLst>
                  <a:tab pos="1793875" algn="l"/>
                </a:tabLst>
              </a:pPr>
              <a:r>
                <a:rPr lang="it-IT" sz="1600" dirty="0">
                  <a:latin typeface="+mj-lt"/>
                </a:rPr>
                <a:t>Un’azienda attenta al territorio, che riconosce l’importanza dello sviluppo delle comunità, ha l’opportunità di </a:t>
              </a:r>
              <a:r>
                <a:rPr lang="it-IT" sz="1600" i="1" dirty="0">
                  <a:latin typeface="+mj-lt"/>
                </a:rPr>
                <a:t>creare cambiamento positivo</a:t>
              </a:r>
              <a:r>
                <a:rPr lang="it-IT" sz="1600" dirty="0">
                  <a:latin typeface="+mj-lt"/>
                </a:rPr>
                <a:t>.</a:t>
              </a:r>
            </a:p>
            <a:p>
              <a:pPr marL="0" lvl="1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it-IT" sz="1200" dirty="0">
                <a:latin typeface="+mj-lt"/>
              </a:endParaRPr>
            </a:p>
          </p:txBody>
        </p:sp>
      </p:grpSp>
      <p:grpSp>
        <p:nvGrpSpPr>
          <p:cNvPr id="29" name="Gruppo 28"/>
          <p:cNvGrpSpPr/>
          <p:nvPr/>
        </p:nvGrpSpPr>
        <p:grpSpPr>
          <a:xfrm>
            <a:off x="4135582" y="4055115"/>
            <a:ext cx="3475805" cy="1784440"/>
            <a:chOff x="6214739" y="1635137"/>
            <a:chExt cx="2512703" cy="1603373"/>
          </a:xfrm>
        </p:grpSpPr>
        <p:sp>
          <p:nvSpPr>
            <p:cNvPr id="30" name="Figura a mano libera 29"/>
            <p:cNvSpPr/>
            <p:nvPr/>
          </p:nvSpPr>
          <p:spPr>
            <a:xfrm>
              <a:off x="6214739" y="1635137"/>
              <a:ext cx="2512703" cy="41542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solidFill>
                    <a:schemeClr val="tx1"/>
                  </a:solidFill>
                </a:rPr>
                <a:t>Catena del </a:t>
              </a:r>
              <a:br>
                <a:rPr lang="en-GB" sz="1600" b="1" dirty="0">
                  <a:solidFill>
                    <a:schemeClr val="tx1"/>
                  </a:solidFill>
                </a:rPr>
              </a:br>
              <a:r>
                <a:rPr lang="en-GB" sz="1600" b="1" dirty="0" err="1">
                  <a:solidFill>
                    <a:schemeClr val="tx1"/>
                  </a:solidFill>
                </a:rPr>
                <a:t>valore</a:t>
              </a:r>
              <a:r>
                <a:rPr lang="en-GB" sz="1600" b="1" dirty="0">
                  <a:solidFill>
                    <a:schemeClr val="tx1"/>
                  </a:solidFill>
                </a:rPr>
                <a:t> </a:t>
              </a:r>
              <a:r>
                <a:rPr lang="en-GB" sz="1600" b="1" dirty="0" err="1">
                  <a:solidFill>
                    <a:schemeClr val="tx1"/>
                  </a:solidFill>
                </a:rPr>
                <a:t>responsabile</a:t>
              </a:r>
              <a:endParaRPr lang="en-GB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Figura a mano libera 30"/>
            <p:cNvSpPr/>
            <p:nvPr/>
          </p:nvSpPr>
          <p:spPr>
            <a:xfrm>
              <a:off x="6214739" y="2050557"/>
              <a:ext cx="2512703" cy="1187953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180975" lvl="2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tabLst>
                  <a:tab pos="1793875" algn="l"/>
                </a:tabLst>
              </a:pPr>
              <a:r>
                <a:rPr lang="it-IT" sz="1600" dirty="0">
                  <a:latin typeface="+mj-lt"/>
                </a:rPr>
                <a:t>La conformità alle normative sulla sostenibilità rende </a:t>
              </a:r>
              <a:r>
                <a:rPr lang="it-IT" sz="1600" i="1" dirty="0">
                  <a:latin typeface="+mj-lt"/>
                </a:rPr>
                <a:t>l'azienda più attrattiva </a:t>
              </a:r>
              <a:r>
                <a:rPr lang="it-IT" sz="1600" dirty="0">
                  <a:latin typeface="+mj-lt"/>
                </a:rPr>
                <a:t>per gli investimenti.</a:t>
              </a:r>
            </a:p>
          </p:txBody>
        </p:sp>
      </p:grpSp>
      <p:grpSp>
        <p:nvGrpSpPr>
          <p:cNvPr id="32" name="Gruppo 31"/>
          <p:cNvGrpSpPr/>
          <p:nvPr/>
        </p:nvGrpSpPr>
        <p:grpSpPr>
          <a:xfrm>
            <a:off x="626825" y="4055115"/>
            <a:ext cx="3325183" cy="1784440"/>
            <a:chOff x="6214739" y="1635137"/>
            <a:chExt cx="2512703" cy="2027701"/>
          </a:xfrm>
        </p:grpSpPr>
        <p:sp>
          <p:nvSpPr>
            <p:cNvPr id="33" name="Figura a mano libera 32"/>
            <p:cNvSpPr/>
            <p:nvPr/>
          </p:nvSpPr>
          <p:spPr>
            <a:xfrm>
              <a:off x="6214739" y="1635137"/>
              <a:ext cx="2512703" cy="52536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solidFill>
                    <a:schemeClr val="tx1"/>
                  </a:solidFill>
                </a:rPr>
                <a:t>Brand identity</a:t>
              </a:r>
            </a:p>
          </p:txBody>
        </p:sp>
        <p:sp>
          <p:nvSpPr>
            <p:cNvPr id="34" name="Figura a mano libera 33"/>
            <p:cNvSpPr/>
            <p:nvPr/>
          </p:nvSpPr>
          <p:spPr>
            <a:xfrm>
              <a:off x="6214739" y="2160498"/>
              <a:ext cx="2512703" cy="1502340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180975" lvl="2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tabLst>
                  <a:tab pos="1793875" algn="l"/>
                </a:tabLst>
              </a:pPr>
              <a:r>
                <a:rPr lang="it-IT" sz="1600" dirty="0">
                  <a:latin typeface="+mj-lt"/>
                </a:rPr>
                <a:t>Cogliere l’evoluzione del </a:t>
              </a:r>
              <a:r>
                <a:rPr lang="it-IT" sz="1600" i="1" dirty="0">
                  <a:latin typeface="+mj-lt"/>
                </a:rPr>
                <a:t>contesto competitivo</a:t>
              </a:r>
              <a:r>
                <a:rPr lang="it-IT" sz="1600" dirty="0">
                  <a:latin typeface="+mj-lt"/>
                </a:rPr>
                <a:t>, rispondendo alle crescenti </a:t>
              </a:r>
              <a:r>
                <a:rPr lang="it-IT" sz="1600" i="1" dirty="0">
                  <a:latin typeface="+mj-lt"/>
                </a:rPr>
                <a:t>aspettative</a:t>
              </a:r>
              <a:r>
                <a:rPr lang="it-IT" sz="1600" dirty="0">
                  <a:latin typeface="+mj-lt"/>
                </a:rPr>
                <a:t> di responsabilità </a:t>
              </a:r>
              <a:r>
                <a:rPr lang="it-IT" sz="1600" i="1" dirty="0">
                  <a:latin typeface="+mj-lt"/>
                </a:rPr>
                <a:t>degli stakeholder</a:t>
              </a:r>
              <a:r>
                <a:rPr lang="it-IT" sz="1600" dirty="0">
                  <a:latin typeface="+mj-lt"/>
                </a:rPr>
                <a:t>. </a:t>
              </a:r>
            </a:p>
            <a:p>
              <a:pPr marL="0" lvl="1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it-IT" sz="12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197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4" y="276081"/>
            <a:ext cx="10231211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sz="2400" spc="-100" dirty="0"/>
              <a:t>Il Sud Italia al centro: costruire insieme un valore che rimane</a:t>
            </a:r>
            <a:endParaRPr lang="it-IT" altLang="it-IT" sz="2100" spc="-10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8"/>
            <a:ext cx="9168606" cy="24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/>
            <a:r>
              <a:rPr lang="it-IT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CONTRIBUIRE ALLO SVILUPPO DEL SUD ITALIA</a:t>
            </a:r>
            <a:endParaRPr lang="en-US" altLang="it-IT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128588" y="6518275"/>
            <a:ext cx="2093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 smtClean="0">
                <a:solidFill>
                  <a:schemeClr val="bg1"/>
                </a:solidFill>
                <a:latin typeface="+mj-lt"/>
              </a:rPr>
              <a:t>3</a:t>
            </a:fld>
            <a:endParaRPr lang="it-IT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9C1575-F5BE-59A6-DE3E-0A80DAF183B0}"/>
              </a:ext>
            </a:extLst>
          </p:cNvPr>
          <p:cNvSpPr txBox="1"/>
          <p:nvPr/>
        </p:nvSpPr>
        <p:spPr>
          <a:xfrm>
            <a:off x="3522520" y="2421517"/>
            <a:ext cx="3272859" cy="15850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000" b="1" dirty="0">
                <a:latin typeface="+mj-lt"/>
              </a:rPr>
              <a:t>La Fondazione è al fianco degli enti di terzo settore che si attivano e provano a migliorare le cose </a:t>
            </a:r>
            <a:endParaRPr lang="en-GB" dirty="0">
              <a:latin typeface="+mj-lt"/>
            </a:endParaRPr>
          </a:p>
        </p:txBody>
      </p:sp>
      <p:sp>
        <p:nvSpPr>
          <p:cNvPr id="46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3508039" y="1373597"/>
            <a:ext cx="3272860" cy="923330"/>
          </a:xfrm>
          <a:prstGeom prst="rect">
            <a:avLst/>
          </a:prstGeom>
          <a:solidFill>
            <a:srgbClr val="F2F2F2"/>
          </a:solidFill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it-IT" sz="1050" dirty="0">
              <a:latin typeface="+mj-lt"/>
            </a:endParaRPr>
          </a:p>
          <a:p>
            <a:pPr algn="ctr"/>
            <a:r>
              <a:rPr lang="it-IT" dirty="0">
                <a:latin typeface="+mj-lt"/>
              </a:rPr>
              <a:t>Il Sud Italia è un territorio di diseguaglianze e di fragilità</a:t>
            </a:r>
          </a:p>
          <a:p>
            <a:pPr algn="ctr"/>
            <a:endParaRPr lang="it-IT" sz="1050" dirty="0">
              <a:latin typeface="+mj-lt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032693" y="1004349"/>
            <a:ext cx="4613564" cy="584775"/>
          </a:xfrm>
          <a:prstGeom prst="rect">
            <a:avLst/>
          </a:prstGeom>
          <a:ln w="28575">
            <a:solidFill>
              <a:srgbClr val="F2F2F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Il</a:t>
            </a:r>
            <a:r>
              <a:rPr lang="it-IT" sz="1600" dirty="0">
                <a:solidFill>
                  <a:srgbClr val="FF0000"/>
                </a:solidFill>
              </a:rPr>
              <a:t> </a:t>
            </a:r>
            <a:r>
              <a:rPr lang="it-IT" sz="1600" dirty="0"/>
              <a:t>cambiamento climatico colpirà maggiormente il Sud, che intanto perde biodiversità </a:t>
            </a:r>
          </a:p>
        </p:txBody>
      </p:sp>
      <p:sp>
        <p:nvSpPr>
          <p:cNvPr id="6" name="Rettangolo 5"/>
          <p:cNvSpPr/>
          <p:nvPr/>
        </p:nvSpPr>
        <p:spPr>
          <a:xfrm>
            <a:off x="7106316" y="2776058"/>
            <a:ext cx="4466318" cy="584775"/>
          </a:xfrm>
          <a:prstGeom prst="rect">
            <a:avLst/>
          </a:prstGeom>
          <a:ln w="28575">
            <a:solidFill>
              <a:srgbClr val="FEE9D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Aumentare il tasso di occupazione femminile e incrementare l’educazione terziaria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7676826" y="1674760"/>
            <a:ext cx="3486797" cy="338554"/>
          </a:xfrm>
          <a:prstGeom prst="rect">
            <a:avLst/>
          </a:prstGeom>
          <a:ln w="28575">
            <a:solidFill>
              <a:srgbClr val="F2F2F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Si ampliano i divari di cittadinanza</a:t>
            </a:r>
          </a:p>
        </p:txBody>
      </p:sp>
      <p:sp>
        <p:nvSpPr>
          <p:cNvPr id="8" name="Rettangolo 7"/>
          <p:cNvSpPr/>
          <p:nvPr/>
        </p:nvSpPr>
        <p:spPr>
          <a:xfrm>
            <a:off x="7357379" y="2097915"/>
            <a:ext cx="4288878" cy="338554"/>
          </a:xfrm>
          <a:prstGeom prst="rect">
            <a:avLst/>
          </a:prstGeom>
          <a:ln w="28575">
            <a:solidFill>
              <a:srgbClr val="F2F2F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Cresce l’occupazione ma aumenta la povertà </a:t>
            </a:r>
          </a:p>
        </p:txBody>
      </p:sp>
      <p:sp>
        <p:nvSpPr>
          <p:cNvPr id="9" name="Rettangolo 8"/>
          <p:cNvSpPr/>
          <p:nvPr/>
        </p:nvSpPr>
        <p:spPr>
          <a:xfrm>
            <a:off x="7456881" y="3460382"/>
            <a:ext cx="3515919" cy="584775"/>
          </a:xfrm>
          <a:prstGeom prst="rect">
            <a:avLst/>
          </a:prstGeom>
          <a:ln w="28575">
            <a:solidFill>
              <a:srgbClr val="FEE9D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Un Sud da riposizionare nelle catene globali del valore</a:t>
            </a:r>
          </a:p>
        </p:txBody>
      </p:sp>
      <p:sp>
        <p:nvSpPr>
          <p:cNvPr id="10" name="Rettangolo 9"/>
          <p:cNvSpPr/>
          <p:nvPr/>
        </p:nvSpPr>
        <p:spPr>
          <a:xfrm>
            <a:off x="7216735" y="4144707"/>
            <a:ext cx="4554224" cy="584775"/>
          </a:xfrm>
          <a:prstGeom prst="rect">
            <a:avLst/>
          </a:prstGeom>
          <a:ln w="28575">
            <a:solidFill>
              <a:srgbClr val="FEE9D2"/>
            </a:solidFill>
          </a:ln>
        </p:spPr>
        <p:txBody>
          <a:bodyPr wrap="square">
            <a:spAutoFit/>
          </a:bodyPr>
          <a:lstStyle/>
          <a:p>
            <a:r>
              <a:rPr lang="it-IT" sz="1600" dirty="0"/>
              <a:t>La marginalizzazione non è un destino, ma è l’esito di politiche che possono essere cambiate</a:t>
            </a:r>
          </a:p>
        </p:txBody>
      </p:sp>
      <p:cxnSp>
        <p:nvCxnSpPr>
          <p:cNvPr id="12" name="Connettore 2 11"/>
          <p:cNvCxnSpPr/>
          <p:nvPr/>
        </p:nvCxnSpPr>
        <p:spPr bwMode="auto">
          <a:xfrm>
            <a:off x="5158947" y="4077929"/>
            <a:ext cx="0" cy="456217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TextBox 44">
            <a:extLst>
              <a:ext uri="{FF2B5EF4-FFF2-40B4-BE49-F238E27FC236}">
                <a16:creationId xmlns:a16="http://schemas.microsoft.com/office/drawing/2014/main" id="{E39C1575-F5BE-59A6-DE3E-0A80DAF183B0}"/>
              </a:ext>
            </a:extLst>
          </p:cNvPr>
          <p:cNvSpPr txBox="1"/>
          <p:nvPr/>
        </p:nvSpPr>
        <p:spPr>
          <a:xfrm>
            <a:off x="3756024" y="4600924"/>
            <a:ext cx="2805847" cy="1431161"/>
          </a:xfrm>
          <a:prstGeom prst="rect">
            <a:avLst/>
          </a:prstGeom>
          <a:noFill/>
          <a:ln w="38100">
            <a:solidFill>
              <a:srgbClr val="D78E41"/>
            </a:solidFill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dirty="0">
                <a:latin typeface="+mj-lt"/>
              </a:rPr>
              <a:t>con partenariati e collaborazioni</a:t>
            </a:r>
          </a:p>
          <a:p>
            <a:pPr algn="ctr"/>
            <a:r>
              <a:rPr lang="it-IT" dirty="0">
                <a:latin typeface="+mj-lt"/>
              </a:rPr>
              <a:t>efficaci, </a:t>
            </a:r>
            <a:r>
              <a:rPr lang="en-GB" dirty="0">
                <a:latin typeface="+mj-lt"/>
              </a:rPr>
              <a:t>con la PA, il </a:t>
            </a:r>
            <a:r>
              <a:rPr lang="en-GB" dirty="0" err="1">
                <a:latin typeface="+mj-lt"/>
              </a:rPr>
              <a:t>mondo</a:t>
            </a:r>
            <a:r>
              <a:rPr lang="en-GB" dirty="0">
                <a:latin typeface="+mj-lt"/>
              </a:rPr>
              <a:t> della </a:t>
            </a:r>
            <a:r>
              <a:rPr lang="en-GB" dirty="0" err="1">
                <a:latin typeface="+mj-lt"/>
              </a:rPr>
              <a:t>scuola</a:t>
            </a:r>
            <a:r>
              <a:rPr lang="en-GB" dirty="0">
                <a:latin typeface="+mj-lt"/>
              </a:rPr>
              <a:t>, le </a:t>
            </a:r>
            <a:r>
              <a:rPr lang="en-GB" dirty="0" err="1">
                <a:latin typeface="+mj-lt"/>
              </a:rPr>
              <a:t>università</a:t>
            </a:r>
            <a:r>
              <a:rPr lang="en-GB" dirty="0">
                <a:latin typeface="+mj-lt"/>
              </a:rPr>
              <a:t>, le </a:t>
            </a:r>
            <a:r>
              <a:rPr lang="en-GB" dirty="0" err="1">
                <a:latin typeface="+mj-lt"/>
              </a:rPr>
              <a:t>imprese</a:t>
            </a:r>
            <a:r>
              <a:rPr lang="en-GB" dirty="0">
                <a:latin typeface="+mj-lt"/>
              </a:rPr>
              <a:t> </a:t>
            </a:r>
            <a:endParaRPr lang="it-IT" dirty="0">
              <a:latin typeface="+mj-lt"/>
            </a:endParaRPr>
          </a:p>
        </p:txBody>
      </p:sp>
      <p:pic>
        <p:nvPicPr>
          <p:cNvPr id="49" name="Immagine 48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67" b="100000" l="926" r="100000">
                        <a14:foregroundMark x1="27593" y1="61000" x2="27593" y2="61000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45078"/>
          <a:stretch/>
        </p:blipFill>
        <p:spPr>
          <a:xfrm>
            <a:off x="82053" y="2296927"/>
            <a:ext cx="3486797" cy="2127813"/>
          </a:xfrm>
          <a:prstGeom prst="rect">
            <a:avLst/>
          </a:prstGeom>
        </p:spPr>
      </p:pic>
      <p:pic>
        <p:nvPicPr>
          <p:cNvPr id="2060" name="Picture 12" descr="restart&quot; Icon - Download for free – Iconduck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89" y="3067128"/>
            <a:ext cx="1468452" cy="146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955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" descr="Cerchio Aereo ❂ Acrobaz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15" l="0" r="100000">
                        <a14:backgroundMark x1="40962" y1="40385" x2="40962" y2="40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394" y="4595830"/>
            <a:ext cx="1384649" cy="138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erchio Aereo ❂ Acrobaza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15" l="0" r="100000">
                        <a14:backgroundMark x1="40962" y1="40385" x2="40962" y2="40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736" y="1207935"/>
            <a:ext cx="1384649" cy="138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4" y="276081"/>
            <a:ext cx="10231211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sz="2400" spc="-100" dirty="0"/>
              <a:t>Contribuire allo sviluppo del Sud Italia: lasciare una traccia di valore</a:t>
            </a:r>
            <a:endParaRPr lang="it-IT" altLang="it-IT" sz="2100" spc="-10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8"/>
            <a:ext cx="9168606" cy="24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 eaLnBrk="1"/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INSIEME PER UN SUD MIGLIORE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 smtClean="0">
                <a:solidFill>
                  <a:schemeClr val="bg1"/>
                </a:solidFill>
                <a:latin typeface="+mj-lt"/>
              </a:rPr>
              <a:t>4</a:t>
            </a:fld>
            <a:endParaRPr lang="it-IT" sz="9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9C1575-F5BE-59A6-DE3E-0A80DAF183B0}"/>
              </a:ext>
            </a:extLst>
          </p:cNvPr>
          <p:cNvSpPr txBox="1"/>
          <p:nvPr/>
        </p:nvSpPr>
        <p:spPr>
          <a:xfrm>
            <a:off x="6361971" y="1238022"/>
            <a:ext cx="3698683" cy="13735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it-IT" sz="1400" dirty="0">
                <a:latin typeface="+mj-lt"/>
              </a:rPr>
              <a:t>è un </a:t>
            </a:r>
            <a:r>
              <a:rPr lang="it-IT" sz="1400" b="1" dirty="0">
                <a:latin typeface="+mj-lt"/>
              </a:rPr>
              <a:t>agente di sviluppo </a:t>
            </a:r>
            <a:br>
              <a:rPr lang="it-IT" sz="1400" b="1" dirty="0">
                <a:latin typeface="+mj-lt"/>
              </a:rPr>
            </a:br>
            <a:r>
              <a:rPr lang="it-IT" sz="1400" b="1" dirty="0">
                <a:latin typeface="+mj-lt"/>
              </a:rPr>
              <a:t>dei territori del Sud Italia</a:t>
            </a:r>
            <a:r>
              <a:rPr lang="it-IT" sz="1400" dirty="0">
                <a:latin typeface="+mj-lt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it-IT" sz="1400" dirty="0">
                <a:latin typeface="+mj-lt"/>
              </a:rPr>
              <a:t>che conosce molto bene e che, da anni, accompagna nell’evoluzione</a:t>
            </a:r>
          </a:p>
        </p:txBody>
      </p:sp>
      <p:pic>
        <p:nvPicPr>
          <p:cNvPr id="1026" name="Picture 2" descr="Icona dell'idea del puzzle di collaborazione icona ...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3" b="20520"/>
          <a:stretch/>
        </p:blipFill>
        <p:spPr bwMode="auto">
          <a:xfrm>
            <a:off x="10733817" y="5032620"/>
            <a:ext cx="827597" cy="51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44">
            <a:extLst>
              <a:ext uri="{FF2B5EF4-FFF2-40B4-BE49-F238E27FC236}">
                <a16:creationId xmlns:a16="http://schemas.microsoft.com/office/drawing/2014/main" id="{E39C1575-F5BE-59A6-DE3E-0A80DAF183B0}"/>
              </a:ext>
            </a:extLst>
          </p:cNvPr>
          <p:cNvSpPr txBox="1"/>
          <p:nvPr/>
        </p:nvSpPr>
        <p:spPr>
          <a:xfrm>
            <a:off x="6361971" y="3045142"/>
            <a:ext cx="3698430" cy="12085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defPPr>
              <a:defRPr lang="it-IT"/>
            </a:defPPr>
            <a:lvl1pPr algn="ctr">
              <a:lnSpc>
                <a:spcPct val="150000"/>
              </a:lnSpc>
              <a:defRPr sz="1600">
                <a:latin typeface="+mj-lt"/>
              </a:defRPr>
            </a:lvl1pPr>
          </a:lstStyle>
          <a:p>
            <a:r>
              <a:rPr lang="it-IT" sz="1400" dirty="0"/>
              <a:t>la </a:t>
            </a:r>
            <a:r>
              <a:rPr lang="it-IT" sz="1400" b="1" dirty="0"/>
              <a:t>crescita economica </a:t>
            </a:r>
            <a:r>
              <a:rPr lang="it-IT" sz="1400" dirty="0"/>
              <a:t>dei territori passa per lo </a:t>
            </a:r>
            <a:r>
              <a:rPr lang="it-IT" sz="1400" b="1" dirty="0"/>
              <a:t>sviluppo sociale </a:t>
            </a:r>
            <a:r>
              <a:rPr lang="it-IT" sz="1400" dirty="0"/>
              <a:t>delle comunità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630078" y="1238021"/>
            <a:ext cx="4699305" cy="1869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 sz="9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 algn="ctr" defTabSz="914400" hangingPunct="1">
              <a:lnSpc>
                <a:spcPct val="150000"/>
              </a:lnSpc>
            </a:pPr>
            <a:r>
              <a:rPr lang="it-IT" altLang="it-IT" sz="1400" dirty="0">
                <a:solidFill>
                  <a:schemeClr val="tx1"/>
                </a:solidFill>
                <a:latin typeface="+mj-lt"/>
                <a:ea typeface="+mn-ea"/>
              </a:rPr>
              <a:t>La Fondazione CON IL SUD è stata costituita nel 2006 dall’alleanza tra Fondazioni di origine bancaria (ACRI) e rappresentanze del Terzo Settore e del volontariato (Forum del Terzo settore), per promuovere l’infrastrutturazione sociale del Sud Italia</a:t>
            </a:r>
            <a:endParaRPr lang="it-IT" sz="1400" dirty="0">
              <a:solidFill>
                <a:schemeClr val="tx1"/>
              </a:solidFill>
              <a:latin typeface="+mj-lt"/>
              <a:ea typeface="+mn-ea"/>
            </a:endParaRPr>
          </a:p>
        </p:txBody>
      </p:sp>
      <p:sp>
        <p:nvSpPr>
          <p:cNvPr id="20" name="Rettangolo 19"/>
          <p:cNvSpPr/>
          <p:nvPr/>
        </p:nvSpPr>
        <p:spPr bwMode="auto">
          <a:xfrm>
            <a:off x="630079" y="3188476"/>
            <a:ext cx="4699304" cy="26103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800">
              <a:latin typeface="+mj-lt"/>
              <a:ea typeface="Microsoft YaHei" panose="020B0503020204020204" pitchFamily="34" charset="-122"/>
            </a:endParaRPr>
          </a:p>
        </p:txBody>
      </p:sp>
      <p:sp>
        <p:nvSpPr>
          <p:cNvPr id="21" name="Segnaposto contenuto 2"/>
          <p:cNvSpPr txBox="1">
            <a:spLocks/>
          </p:cNvSpPr>
          <p:nvPr/>
        </p:nvSpPr>
        <p:spPr bwMode="auto">
          <a:xfrm>
            <a:off x="751425" y="3299653"/>
            <a:ext cx="4457886" cy="1383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00" rIns="0" bIns="0" numCol="1" anchor="t" anchorCtr="0" compatLnSpc="1">
            <a:prstTxWarp prst="textNoShape">
              <a:avLst/>
            </a:prstTxWarp>
          </a:bodyPr>
          <a:lstStyle>
            <a:lvl1pPr marL="171450" indent="-171450" algn="l" defTabSz="224632" rtl="0" eaLnBrk="1" fontAlgn="base" hangingPunct="1">
              <a:lnSpc>
                <a:spcPts val="2125"/>
              </a:lnSpc>
              <a:spcBef>
                <a:spcPct val="0"/>
              </a:spcBef>
              <a:spcAft>
                <a:spcPts val="7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7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71475" indent="-142875" algn="l" defTabSz="224632" rtl="0" eaLnBrk="1" fontAlgn="base" hangingPunct="1">
              <a:lnSpc>
                <a:spcPts val="2125"/>
              </a:lnSpc>
              <a:spcBef>
                <a:spcPct val="0"/>
              </a:spcBef>
              <a:spcAft>
                <a:spcPts val="569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7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571500" indent="-114300" algn="l" defTabSz="224632" rtl="0" eaLnBrk="1" fontAlgn="base" hangingPunct="1">
              <a:lnSpc>
                <a:spcPts val="2125"/>
              </a:lnSpc>
              <a:spcBef>
                <a:spcPct val="0"/>
              </a:spcBef>
              <a:spcAft>
                <a:spcPts val="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7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800100" indent="-114300" algn="l" defTabSz="224632" rtl="0" eaLnBrk="1" fontAlgn="base" hangingPunct="1">
              <a:lnSpc>
                <a:spcPts val="2125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7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028700" indent="-114300" algn="l" defTabSz="224632" rtl="0" eaLnBrk="1" fontAlgn="base" hangingPunct="1">
              <a:lnSpc>
                <a:spcPts val="2125"/>
              </a:lnSpc>
              <a:spcBef>
                <a:spcPct val="0"/>
              </a:spcBef>
              <a:spcAft>
                <a:spcPts val="144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2573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>
              <a:lnSpc>
                <a:spcPct val="150000"/>
              </a:lnSpc>
              <a:defRPr/>
            </a:pPr>
            <a:r>
              <a:rPr lang="it-IT" sz="1400" dirty="0">
                <a:latin typeface="+mj-lt"/>
              </a:rPr>
              <a:t>L’obiettivo della Fondazione con il Sud è il rafforzamento del </a:t>
            </a:r>
            <a:r>
              <a:rPr lang="it-IT" sz="1400" b="1" dirty="0">
                <a:solidFill>
                  <a:schemeClr val="tx1"/>
                </a:solidFill>
                <a:latin typeface="+mj-lt"/>
              </a:rPr>
              <a:t>capitale sociale delle comunità attivando le energie del territorio</a:t>
            </a:r>
            <a:r>
              <a:rPr lang="it-IT" sz="1400" dirty="0">
                <a:latin typeface="+mj-lt"/>
              </a:rPr>
              <a:t>, in particolare di quelle rappresentate dagli enti del terzo settore</a:t>
            </a:r>
          </a:p>
        </p:txBody>
      </p:sp>
      <p:pic>
        <p:nvPicPr>
          <p:cNvPr id="24" name="Graphic 6" descr="Back with solid fill">
            <a:extLst>
              <a:ext uri="{FF2B5EF4-FFF2-40B4-BE49-F238E27FC236}">
                <a16:creationId xmlns:a16="http://schemas.microsoft.com/office/drawing/2014/main" id="{5867B607-2393-F88A-11DF-7991B71933C1}"/>
              </a:ext>
            </a:extLst>
          </p:cNvPr>
          <p:cNvPicPr>
            <a:picLocks noChangeAspect="1"/>
          </p:cNvPicPr>
          <p:nvPr/>
        </p:nvPicPr>
        <p:blipFill>
          <a:blip r:embed="rId9">
            <a:biLevel thresh="75000"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3260000">
            <a:off x="3170990" y="4818271"/>
            <a:ext cx="536947" cy="336297"/>
          </a:xfrm>
          <a:prstGeom prst="rect">
            <a:avLst/>
          </a:prstGeom>
        </p:spPr>
      </p:pic>
      <p:pic>
        <p:nvPicPr>
          <p:cNvPr id="25" name="Graphic 7" descr="Back with solid fill">
            <a:extLst>
              <a:ext uri="{FF2B5EF4-FFF2-40B4-BE49-F238E27FC236}">
                <a16:creationId xmlns:a16="http://schemas.microsoft.com/office/drawing/2014/main" id="{7289F3DF-EEEB-F645-7547-8C57756422AD}"/>
              </a:ext>
            </a:extLst>
          </p:cNvPr>
          <p:cNvPicPr>
            <a:picLocks noChangeAspect="1"/>
          </p:cNvPicPr>
          <p:nvPr/>
        </p:nvPicPr>
        <p:blipFill>
          <a:blip r:embed="rId11">
            <a:biLevel thresh="75000"/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8280000">
            <a:off x="1718394" y="4862023"/>
            <a:ext cx="508705" cy="293649"/>
          </a:xfrm>
          <a:prstGeom prst="rect">
            <a:avLst/>
          </a:prstGeom>
        </p:spPr>
      </p:pic>
      <p:sp>
        <p:nvSpPr>
          <p:cNvPr id="26" name="Rettangolo 25"/>
          <p:cNvSpPr/>
          <p:nvPr/>
        </p:nvSpPr>
        <p:spPr>
          <a:xfrm>
            <a:off x="630078" y="5158672"/>
            <a:ext cx="1463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1400" dirty="0">
                <a:solidFill>
                  <a:srgbClr val="000000"/>
                </a:solidFill>
                <a:latin typeface="+mj-lt"/>
              </a:rPr>
              <a:t>percorsi di </a:t>
            </a:r>
            <a:br>
              <a:rPr lang="it-IT" altLang="it-IT" sz="1400" dirty="0">
                <a:solidFill>
                  <a:srgbClr val="000000"/>
                </a:solidFill>
                <a:latin typeface="+mj-lt"/>
              </a:rPr>
            </a:br>
            <a:r>
              <a:rPr lang="it-IT" altLang="it-IT" sz="1400" dirty="0">
                <a:solidFill>
                  <a:srgbClr val="000000"/>
                </a:solidFill>
                <a:latin typeface="+mj-lt"/>
              </a:rPr>
              <a:t>coesione sociale</a:t>
            </a:r>
            <a:endParaRPr lang="it-IT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3561825" y="5158672"/>
            <a:ext cx="14207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1400" dirty="0">
                <a:solidFill>
                  <a:srgbClr val="000000"/>
                </a:solidFill>
                <a:latin typeface="+mj-lt"/>
              </a:rPr>
              <a:t>buone pratiche </a:t>
            </a:r>
            <a:br>
              <a:rPr lang="it-IT" altLang="it-IT" sz="1400" dirty="0">
                <a:solidFill>
                  <a:srgbClr val="000000"/>
                </a:solidFill>
                <a:latin typeface="+mj-lt"/>
              </a:rPr>
            </a:br>
            <a:r>
              <a:rPr lang="it-IT" altLang="it-IT" sz="1400" dirty="0">
                <a:solidFill>
                  <a:srgbClr val="000000"/>
                </a:solidFill>
                <a:latin typeface="+mj-lt"/>
              </a:rPr>
              <a:t>di rete </a:t>
            </a:r>
            <a:endParaRPr lang="it-IT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0" name="TextBox 44">
            <a:extLst>
              <a:ext uri="{FF2B5EF4-FFF2-40B4-BE49-F238E27FC236}">
                <a16:creationId xmlns:a16="http://schemas.microsoft.com/office/drawing/2014/main" id="{E39C1575-F5BE-59A6-DE3E-0A80DAF183B0}"/>
              </a:ext>
            </a:extLst>
          </p:cNvPr>
          <p:cNvSpPr txBox="1"/>
          <p:nvPr/>
        </p:nvSpPr>
        <p:spPr>
          <a:xfrm>
            <a:off x="6396039" y="4687248"/>
            <a:ext cx="3698430" cy="11148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rmAutofit/>
          </a:bodyPr>
          <a:lstStyle>
            <a:defPPr>
              <a:defRPr lang="it-IT"/>
            </a:defPPr>
            <a:lvl1pPr algn="ctr">
              <a:lnSpc>
                <a:spcPct val="150000"/>
              </a:lnSpc>
              <a:defRPr sz="1600">
                <a:latin typeface="+mj-lt"/>
              </a:defRPr>
            </a:lvl1pPr>
          </a:lstStyle>
          <a:p>
            <a:r>
              <a:rPr lang="it-IT" sz="1400" dirty="0">
                <a:ea typeface="Tahoma"/>
                <a:cs typeface="Tahoma"/>
              </a:rPr>
              <a:t>rende possibile </a:t>
            </a:r>
            <a:r>
              <a:rPr lang="it-IT" sz="1400" b="1" dirty="0">
                <a:ea typeface="Tahoma"/>
                <a:cs typeface="Tahoma"/>
              </a:rPr>
              <a:t>l’incontro tra </a:t>
            </a:r>
            <a:r>
              <a:rPr lang="it-IT" sz="1400" b="1" i="1" dirty="0" err="1">
                <a:ea typeface="Tahoma"/>
                <a:cs typeface="Tahoma"/>
              </a:rPr>
              <a:t>funders</a:t>
            </a:r>
            <a:r>
              <a:rPr lang="it-IT" sz="1400" b="1" dirty="0">
                <a:ea typeface="Tahoma"/>
                <a:cs typeface="Tahoma"/>
              </a:rPr>
              <a:t> ed enti di terzo settore </a:t>
            </a:r>
            <a:r>
              <a:rPr lang="it-IT" sz="1400" dirty="0">
                <a:ea typeface="Tahoma"/>
                <a:cs typeface="Tahoma"/>
              </a:rPr>
              <a:t>(ETS) che operano nel Sud Italia</a:t>
            </a:r>
            <a:endParaRPr lang="it-IT" sz="1050" dirty="0">
              <a:solidFill>
                <a:srgbClr val="FF950E"/>
              </a:solidFill>
              <a:ea typeface="Tahoma"/>
              <a:cs typeface="Tahoma"/>
            </a:endParaRPr>
          </a:p>
        </p:txBody>
      </p:sp>
      <p:pic>
        <p:nvPicPr>
          <p:cNvPr id="33" name="Immagine 32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667" b="100000" l="926" r="100000">
                        <a14:foregroundMark x1="27593" y1="61000" x2="27593" y2="61000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7558" t="42211" r="15465" b="6087"/>
          <a:stretch/>
        </p:blipFill>
        <p:spPr>
          <a:xfrm>
            <a:off x="10468758" y="1494082"/>
            <a:ext cx="986678" cy="846299"/>
          </a:xfrm>
          <a:prstGeom prst="rect">
            <a:avLst/>
          </a:prstGeom>
        </p:spPr>
      </p:pic>
      <p:pic>
        <p:nvPicPr>
          <p:cNvPr id="40" name="Picture 4" descr="Cerchio Aereo ❂ Acrobaz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15" l="0" r="100000">
                        <a14:backgroundMark x1="40962" y1="40385" x2="40962" y2="40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0664" y="2944502"/>
            <a:ext cx="1384649" cy="138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cona della crescita dell'economia, infografica, economia in calo della  crescita, affari, illustrazione vettoriale delle finanze 3559440 Arte  vettoriale a Vecteezy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72" t="22769" r="30044" b="21989"/>
          <a:stretch/>
        </p:blipFill>
        <p:spPr bwMode="auto">
          <a:xfrm>
            <a:off x="10785820" y="3348223"/>
            <a:ext cx="614335" cy="67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Parentesi graffa aperta 33"/>
          <p:cNvSpPr/>
          <p:nvPr/>
        </p:nvSpPr>
        <p:spPr bwMode="auto">
          <a:xfrm>
            <a:off x="5454510" y="1077192"/>
            <a:ext cx="697900" cy="4903287"/>
          </a:xfrm>
          <a:prstGeom prst="leftBrace">
            <a:avLst>
              <a:gd name="adj1" fmla="val 8333"/>
              <a:gd name="adj2" fmla="val 42287"/>
            </a:avLst>
          </a:prstGeom>
          <a:noFill/>
          <a:ln w="57150" cap="flat" cmpd="sng" algn="ctr">
            <a:solidFill>
              <a:srgbClr val="D78E4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368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966600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altLang="it-IT" sz="2400" dirty="0"/>
              <a:t>Fondazione Con il Sud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166765" y="702954"/>
            <a:ext cx="9168606" cy="464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/>
            <a:r>
              <a:rPr 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PRINCIPALI RISULTATI CONSEGUITI DAI PROGETTI | </a:t>
            </a:r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ALCUNI DATI DI SINTESI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81D0D6AC-1BA9-49AF-AA10-948DA1BDBB72}"/>
              </a:ext>
            </a:extLst>
          </p:cNvPr>
          <p:cNvSpPr txBox="1"/>
          <p:nvPr/>
        </p:nvSpPr>
        <p:spPr>
          <a:xfrm>
            <a:off x="166765" y="2961256"/>
            <a:ext cx="5929235" cy="31450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>
            <a:no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7 mila </a:t>
            </a:r>
            <a:r>
              <a:rPr lang="it-IT" sz="1400" b="1" dirty="0">
                <a:latin typeface="+mj-lt"/>
                <a:cs typeface="Times New Roman" panose="02020603050405020304" pitchFamily="18" charset="0"/>
              </a:rPr>
              <a:t>enti di terzo settore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250 mila minori (alunni istituti scolatici) </a:t>
            </a:r>
            <a:br>
              <a:rPr lang="it-IT" sz="1400" dirty="0">
                <a:latin typeface="+mj-lt"/>
                <a:cs typeface="Times New Roman" panose="02020603050405020304" pitchFamily="18" charset="0"/>
              </a:rPr>
            </a:br>
            <a:r>
              <a:rPr lang="it-IT" sz="1400" dirty="0">
                <a:latin typeface="+mj-lt"/>
                <a:cs typeface="Times New Roman" panose="02020603050405020304" pitchFamily="18" charset="0"/>
              </a:rPr>
              <a:t>e oltre 44 mila giovani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60 mila volontari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28 mila cittadini di origine straniera 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2.000 detenuti ed ex-detenuti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4.000 nuovi inserimenti occupazionali (15% autoimprenditorialità)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400 amministrazioni comunali, 5 regioni con diversi dipartimenti e assessorati, 22 amministrazioni provinciali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244 nuove organizzazioni costituite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7 Fondazioni di Comunità costituite</a:t>
            </a:r>
          </a:p>
        </p:txBody>
      </p:sp>
      <p:sp>
        <p:nvSpPr>
          <p:cNvPr id="20" name="Ovale 19"/>
          <p:cNvSpPr/>
          <p:nvPr/>
        </p:nvSpPr>
        <p:spPr bwMode="auto">
          <a:xfrm>
            <a:off x="4293591" y="3314137"/>
            <a:ext cx="879894" cy="862642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1765953" y="1111382"/>
            <a:ext cx="7844270" cy="170029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8000" tIns="108000" rIns="108000" bIns="108000" anchor="ctr"/>
          <a:lstStyle/>
          <a:p>
            <a:pPr>
              <a:lnSpc>
                <a:spcPct val="150000"/>
              </a:lnSpc>
            </a:pPr>
            <a:r>
              <a:rPr lang="en-GB" sz="1400" dirty="0">
                <a:latin typeface="+mj-lt"/>
                <a:ea typeface="Tahoma"/>
                <a:cs typeface="Calibri"/>
              </a:rPr>
              <a:t>- </a:t>
            </a:r>
            <a:r>
              <a:rPr lang="en-GB" sz="1400" b="1" dirty="0">
                <a:latin typeface="+mj-lt"/>
                <a:ea typeface="Tahoma"/>
                <a:cs typeface="Calibri"/>
              </a:rPr>
              <a:t>17 </a:t>
            </a:r>
            <a:r>
              <a:rPr lang="en-GB" sz="1400" b="1" dirty="0" err="1">
                <a:latin typeface="+mj-lt"/>
                <a:ea typeface="Tahoma"/>
                <a:cs typeface="Calibri"/>
              </a:rPr>
              <a:t>anni</a:t>
            </a:r>
            <a:r>
              <a:rPr lang="en-GB" sz="1400" b="1" dirty="0">
                <a:latin typeface="+mj-lt"/>
                <a:ea typeface="Tahoma"/>
                <a:cs typeface="Calibri"/>
              </a:rPr>
              <a:t> di </a:t>
            </a:r>
            <a:r>
              <a:rPr lang="en-GB" sz="1400" b="1" dirty="0" err="1">
                <a:latin typeface="+mj-lt"/>
                <a:ea typeface="Tahoma"/>
                <a:cs typeface="Calibri"/>
              </a:rPr>
              <a:t>attività</a:t>
            </a:r>
            <a:endParaRPr lang="en-GB" sz="1400" b="1" dirty="0">
              <a:latin typeface="+mj-lt"/>
              <a:ea typeface="Tahoma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GB" sz="1400" dirty="0">
                <a:latin typeface="+mj-lt"/>
                <a:ea typeface="Tahoma"/>
                <a:cs typeface="Calibri"/>
              </a:rPr>
              <a:t>- circa </a:t>
            </a:r>
            <a:r>
              <a:rPr lang="en-GB" sz="1400" b="1" dirty="0">
                <a:latin typeface="+mj-lt"/>
                <a:ea typeface="Tahoma"/>
                <a:cs typeface="Calibri"/>
              </a:rPr>
              <a:t>300 </a:t>
            </a:r>
            <a:r>
              <a:rPr lang="en-GB" sz="1400" b="1" dirty="0" err="1">
                <a:latin typeface="+mj-lt"/>
                <a:ea typeface="Tahoma"/>
                <a:cs typeface="Calibri"/>
              </a:rPr>
              <a:t>milioni</a:t>
            </a:r>
            <a:r>
              <a:rPr lang="en-GB" sz="1400" b="1" dirty="0">
                <a:latin typeface="+mj-lt"/>
                <a:ea typeface="Tahoma"/>
                <a:cs typeface="Calibri"/>
              </a:rPr>
              <a:t> di euro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erogati</a:t>
            </a:r>
            <a:endParaRPr lang="en-GB" sz="1400" dirty="0">
              <a:latin typeface="+mj-lt"/>
              <a:ea typeface="Tahoma"/>
              <a:cs typeface="Calibri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sz="1400" dirty="0" err="1">
                <a:latin typeface="+mj-lt"/>
                <a:ea typeface="Tahoma"/>
                <a:cs typeface="Calibri"/>
              </a:rPr>
              <a:t>più</a:t>
            </a:r>
            <a:r>
              <a:rPr lang="en-GB" sz="1400" dirty="0">
                <a:latin typeface="+mj-lt"/>
                <a:ea typeface="Tahoma"/>
                <a:cs typeface="Calibri"/>
              </a:rPr>
              <a:t> di 1.800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progetti</a:t>
            </a:r>
            <a:r>
              <a:rPr lang="en-GB" sz="1400" dirty="0">
                <a:latin typeface="+mj-lt"/>
                <a:ea typeface="Tahoma"/>
                <a:cs typeface="Calibri"/>
              </a:rPr>
              <a:t>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sostenuti</a:t>
            </a:r>
            <a:endParaRPr lang="en-GB" sz="1400" dirty="0">
              <a:latin typeface="+mj-lt"/>
              <a:ea typeface="Tahoma"/>
              <a:cs typeface="Calibri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sz="1400" dirty="0" err="1">
                <a:latin typeface="+mj-lt"/>
                <a:ea typeface="Tahoma"/>
                <a:cs typeface="Calibri"/>
              </a:rPr>
              <a:t>oltre</a:t>
            </a:r>
            <a:r>
              <a:rPr lang="en-GB" sz="1400" dirty="0">
                <a:latin typeface="+mj-lt"/>
                <a:ea typeface="Tahoma"/>
                <a:cs typeface="Calibri"/>
              </a:rPr>
              <a:t> 24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milioni</a:t>
            </a:r>
            <a:r>
              <a:rPr lang="en-GB" sz="1400" dirty="0">
                <a:latin typeface="+mj-lt"/>
                <a:ea typeface="Tahoma"/>
                <a:cs typeface="Calibri"/>
              </a:rPr>
              <a:t> di euro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raccolti</a:t>
            </a:r>
            <a:r>
              <a:rPr lang="en-GB" sz="1400" dirty="0">
                <a:latin typeface="+mj-lt"/>
                <a:ea typeface="Tahoma"/>
                <a:cs typeface="Calibri"/>
              </a:rPr>
              <a:t> da cofinanziatori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italiani</a:t>
            </a:r>
            <a:r>
              <a:rPr lang="en-GB" sz="1400" dirty="0">
                <a:latin typeface="+mj-lt"/>
                <a:ea typeface="Tahoma"/>
                <a:cs typeface="Calibri"/>
              </a:rPr>
              <a:t> e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internazionali</a:t>
            </a:r>
            <a:endParaRPr lang="en-GB" sz="1400" dirty="0">
              <a:latin typeface="+mj-lt"/>
              <a:ea typeface="Tahoma"/>
              <a:cs typeface="Calibri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GB" sz="1400" dirty="0">
                <a:latin typeface="+mj-lt"/>
                <a:ea typeface="Tahoma"/>
                <a:cs typeface="Calibri"/>
              </a:rPr>
              <a:t>218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iniziative</a:t>
            </a:r>
            <a:r>
              <a:rPr lang="en-GB" sz="1400" dirty="0">
                <a:latin typeface="+mj-lt"/>
                <a:ea typeface="Tahoma"/>
                <a:cs typeface="Calibri"/>
              </a:rPr>
              <a:t>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realizzate</a:t>
            </a:r>
            <a:r>
              <a:rPr lang="en-GB" sz="1400" dirty="0">
                <a:latin typeface="+mj-lt"/>
                <a:ea typeface="Tahoma"/>
                <a:cs typeface="Calibri"/>
              </a:rPr>
              <a:t> e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più</a:t>
            </a:r>
            <a:r>
              <a:rPr lang="en-GB" sz="1400" dirty="0">
                <a:latin typeface="+mj-lt"/>
                <a:ea typeface="Tahoma"/>
                <a:cs typeface="Calibri"/>
              </a:rPr>
              <a:t> di 17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milioni</a:t>
            </a:r>
            <a:r>
              <a:rPr lang="en-GB" sz="1400" dirty="0">
                <a:latin typeface="+mj-lt"/>
                <a:ea typeface="Tahoma"/>
                <a:cs typeface="Calibri"/>
              </a:rPr>
              <a:t> di euro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erogati</a:t>
            </a:r>
            <a:r>
              <a:rPr lang="en-GB" sz="1400" dirty="0">
                <a:latin typeface="+mj-lt"/>
                <a:ea typeface="Tahoma"/>
                <a:cs typeface="Calibri"/>
              </a:rPr>
              <a:t> </a:t>
            </a:r>
            <a:r>
              <a:rPr lang="en-GB" sz="1400" dirty="0" err="1">
                <a:latin typeface="+mj-lt"/>
                <a:ea typeface="Tahoma"/>
                <a:cs typeface="Calibri"/>
              </a:rPr>
              <a:t>nel</a:t>
            </a:r>
            <a:r>
              <a:rPr lang="en-GB" sz="1400" dirty="0">
                <a:latin typeface="+mj-lt"/>
                <a:ea typeface="Tahoma"/>
                <a:cs typeface="Calibri"/>
              </a:rPr>
              <a:t> 2023</a:t>
            </a:r>
          </a:p>
          <a:p>
            <a:endParaRPr lang="en-GB" sz="1200" dirty="0">
              <a:latin typeface="+mj-lt"/>
              <a:ea typeface="Tahoma"/>
              <a:cs typeface="Calibri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6349405" y="2961256"/>
            <a:ext cx="5675830" cy="31224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87 beni confiscati valorizzati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40 beni di pregio storico-artistico valorizzati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57 aree protette tutelate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14 beni da destinare alla pratica sportiva valorizzati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21 centri diurni e 12 strutture residenziali per anziani o disabili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55 interventi in penitenziari o istituti di pena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17 centri per la riduzione o il riutilizzo dei rifiuti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6 fattorie sociali per persone con disabilità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13 centri residenziali per donne vittime di violenza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400" dirty="0">
                <a:latin typeface="+mj-lt"/>
                <a:cs typeface="Times New Roman" panose="02020603050405020304" pitchFamily="18" charset="0"/>
              </a:rPr>
              <a:t>200 ettari di terreno riqualificati e da riqualificare</a:t>
            </a:r>
          </a:p>
          <a:p>
            <a:pPr>
              <a:spcAft>
                <a:spcPts val="600"/>
              </a:spcAft>
            </a:pPr>
            <a:endParaRPr lang="it-IT" sz="14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35" name="Picture 6" descr="Il progresso check Icona in Material Desig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865" y="4522488"/>
            <a:ext cx="1250420" cy="125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Growth Arrow Icon Images – Browse 348,247 Stock Photos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17" b="100000" l="0" r="100000">
                        <a14:foregroundMark x1="22267" y1="75304" x2="22267" y2="75304"/>
                        <a14:foregroundMark x1="43320" y1="65587" x2="43320" y2="65587"/>
                        <a14:foregroundMark x1="60324" y1="73279" x2="60324" y2="73279"/>
                        <a14:foregroundMark x1="78543" y1="64777" x2="78543" y2="6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5384" y="1136332"/>
            <a:ext cx="954839" cy="954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Misura 19.2.1 7.6.1 – Gal Terre di Pregio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591" y="3244004"/>
            <a:ext cx="978779" cy="97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 smtClean="0">
                <a:solidFill>
                  <a:schemeClr val="bg1"/>
                </a:solidFill>
                <a:latin typeface="+mj-lt"/>
              </a:rPr>
              <a:t>5</a:t>
            </a:fld>
            <a:endParaRPr lang="it-IT" sz="9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736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9D2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ione Industriali Napoli - H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20" y="956579"/>
            <a:ext cx="2769816" cy="144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rgbClr val="F4E8D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966600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sz="2400" dirty="0"/>
              <a:t>Alleanza con le imprese italiane</a:t>
            </a:r>
            <a:endParaRPr lang="it-IT" altLang="it-IT" sz="210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8"/>
            <a:ext cx="9168606" cy="24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 eaLnBrk="1"/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LINEE PRINCIPALI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>
                <a:solidFill>
                  <a:schemeClr val="bg1"/>
                </a:solidFill>
                <a:latin typeface="+mj-lt"/>
              </a:rPr>
              <a:t>6</a:t>
            </a:fld>
            <a:r>
              <a:rPr lang="it-IT" sz="9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0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718301" y="2192369"/>
            <a:ext cx="2712235" cy="7212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ctr">
              <a:defRPr b="1"/>
            </a:lvl1pPr>
          </a:lstStyle>
          <a:p>
            <a:r>
              <a:rPr lang="it-IT" b="0" dirty="0">
                <a:latin typeface="+mj-lt"/>
              </a:rPr>
              <a:t>Sostiene il Fondo </a:t>
            </a:r>
            <a:br>
              <a:rPr lang="it-IT" b="0" dirty="0">
                <a:latin typeface="+mj-lt"/>
              </a:rPr>
            </a:br>
            <a:r>
              <a:rPr lang="it-IT" b="0" dirty="0">
                <a:latin typeface="+mj-lt"/>
              </a:rPr>
              <a:t>‘Imprese Con il Sud’</a:t>
            </a:r>
          </a:p>
        </p:txBody>
      </p:sp>
      <p:sp>
        <p:nvSpPr>
          <p:cNvPr id="32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424873" y="3418912"/>
            <a:ext cx="3221393" cy="2269528"/>
          </a:xfrm>
          <a:prstGeom prst="rect">
            <a:avLst/>
          </a:prstGeom>
          <a:solidFill>
            <a:srgbClr val="F4E8DA"/>
          </a:solidFill>
          <a:ln w="19050">
            <a:solidFill>
              <a:srgbClr val="395C9A"/>
            </a:solidFill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ctr">
              <a:defRPr b="1"/>
            </a:lvl1pPr>
          </a:lstStyle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Promuove</a:t>
            </a:r>
            <a:r>
              <a:rPr lang="it-IT" sz="1400" b="0" dirty="0">
                <a:latin typeface="+mj-lt"/>
              </a:rPr>
              <a:t> presso le sue associate </a:t>
            </a:r>
            <a:r>
              <a:rPr lang="it-IT" sz="1400" dirty="0">
                <a:latin typeface="+mj-lt"/>
              </a:rPr>
              <a:t>un’opportunità di posizionamento competitivo</a:t>
            </a:r>
            <a:r>
              <a:rPr lang="it-IT" sz="1400" b="0" dirty="0">
                <a:latin typeface="+mj-lt"/>
              </a:rPr>
              <a:t>, fondata sulla leva della responsabilità sociale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latin typeface="+mj-lt"/>
              </a:rPr>
              <a:t>Contribuisce allo sviluppo sociale oltre che economico del </a:t>
            </a:r>
            <a:r>
              <a:rPr lang="it-IT" sz="1400" dirty="0">
                <a:latin typeface="+mj-lt"/>
              </a:rPr>
              <a:t>Sud Italia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latin typeface="+mj-lt"/>
              </a:rPr>
              <a:t>Interviene a supporto di iniziative ad alto </a:t>
            </a:r>
            <a:r>
              <a:rPr lang="it-IT" sz="1400" dirty="0">
                <a:latin typeface="+mj-lt"/>
              </a:rPr>
              <a:t>impatto</a:t>
            </a:r>
            <a:r>
              <a:rPr lang="it-IT" sz="1400" b="0" dirty="0">
                <a:latin typeface="+mj-lt"/>
              </a:rPr>
              <a:t> sui territori</a:t>
            </a:r>
          </a:p>
        </p:txBody>
      </p:sp>
      <p:cxnSp>
        <p:nvCxnSpPr>
          <p:cNvPr id="48" name="Connettore 2 47"/>
          <p:cNvCxnSpPr/>
          <p:nvPr/>
        </p:nvCxnSpPr>
        <p:spPr bwMode="auto">
          <a:xfrm>
            <a:off x="2002918" y="2952641"/>
            <a:ext cx="11991" cy="310369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395C9A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Figura a mano libera 48"/>
          <p:cNvSpPr/>
          <p:nvPr/>
        </p:nvSpPr>
        <p:spPr>
          <a:xfrm>
            <a:off x="3921940" y="1031458"/>
            <a:ext cx="4343298" cy="992600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algn="ctr"/>
            <a:r>
              <a:rPr lang="it-IT" sz="2000" dirty="0">
                <a:latin typeface="+mj-lt"/>
              </a:rPr>
              <a:t>il Fondo </a:t>
            </a:r>
            <a:r>
              <a:rPr lang="it-IT" altLang="it-IT" sz="2000" dirty="0">
                <a:latin typeface="+mj-lt"/>
              </a:rPr>
              <a:t>per</a:t>
            </a:r>
            <a:r>
              <a:rPr lang="it-IT" altLang="it-IT" sz="2000" b="1" dirty="0">
                <a:latin typeface="+mj-lt"/>
              </a:rPr>
              <a:t> </a:t>
            </a:r>
            <a:r>
              <a:rPr lang="it-IT" sz="2000" dirty="0"/>
              <a:t>interventi ad impatto sociale ed ambientale </a:t>
            </a:r>
            <a:br>
              <a:rPr lang="it-IT" sz="2000" dirty="0"/>
            </a:br>
            <a:r>
              <a:rPr lang="it-IT" sz="2000" dirty="0"/>
              <a:t>per il Sud Italia</a:t>
            </a:r>
            <a:r>
              <a:rPr lang="it-IT" altLang="it-IT" sz="2000" b="1" dirty="0">
                <a:latin typeface="+mj-lt"/>
              </a:rPr>
              <a:t> </a:t>
            </a:r>
          </a:p>
          <a:p>
            <a:pPr algn="ctr"/>
            <a:endParaRPr lang="it-IT" altLang="it-IT" sz="2000" b="1" dirty="0">
              <a:latin typeface="+mj-lt"/>
            </a:endParaRPr>
          </a:p>
          <a:p>
            <a:pPr marL="0" lvl="1" defTabSz="622300">
              <a:lnSpc>
                <a:spcPts val="1900"/>
              </a:lnSpc>
              <a:spcBef>
                <a:spcPct val="0"/>
              </a:spcBef>
              <a:spcAft>
                <a:spcPct val="15000"/>
              </a:spcAft>
            </a:pPr>
            <a:endParaRPr lang="it-IT" sz="2000" dirty="0">
              <a:latin typeface="+mj-lt"/>
            </a:endParaRPr>
          </a:p>
          <a:p>
            <a:pPr marL="285750" lvl="1" indent="-285750" defTabSz="622300">
              <a:lnSpc>
                <a:spcPts val="19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it-IT" sz="2000" dirty="0">
              <a:latin typeface="+mj-lt"/>
            </a:endParaRPr>
          </a:p>
        </p:txBody>
      </p:sp>
      <p:sp>
        <p:nvSpPr>
          <p:cNvPr id="50" name="Figura a mano libera 49"/>
          <p:cNvSpPr/>
          <p:nvPr/>
        </p:nvSpPr>
        <p:spPr>
          <a:xfrm>
            <a:off x="3913150" y="2199182"/>
            <a:ext cx="4343298" cy="2127656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algn="ctr"/>
            <a:r>
              <a:rPr lang="it-IT" sz="2000" u="sng" dirty="0">
                <a:latin typeface="+mj-lt"/>
              </a:rPr>
              <a:t>il gruppo promotore</a:t>
            </a:r>
            <a:br>
              <a:rPr lang="it-IT" sz="1600" u="sng" dirty="0">
                <a:latin typeface="+mj-lt"/>
              </a:rPr>
            </a:br>
            <a:r>
              <a:rPr lang="it-IT" altLang="it-IT" sz="1600" dirty="0">
                <a:latin typeface="+mj-lt"/>
              </a:rPr>
              <a:t>+10 imprese</a:t>
            </a:r>
          </a:p>
          <a:p>
            <a:pPr algn="ctr"/>
            <a:r>
              <a:rPr lang="it-IT" altLang="it-IT" sz="1600" dirty="0">
                <a:latin typeface="+mj-lt"/>
              </a:rPr>
              <a:t>contributo minimo: 100.000 euro</a:t>
            </a:r>
          </a:p>
          <a:p>
            <a:pPr algn="ctr"/>
            <a:r>
              <a:rPr lang="it-IT" altLang="it-IT" sz="1600" dirty="0">
                <a:latin typeface="+mj-lt"/>
              </a:rPr>
              <a:t>impegno biennale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altLang="it-IT" sz="500" dirty="0"/>
          </a:p>
          <a:p>
            <a:pPr marL="360363" indent="-184150">
              <a:buFont typeface="Arial" panose="020B0604020202020204" pitchFamily="34" charset="0"/>
              <a:buChar char="•"/>
            </a:pPr>
            <a:r>
              <a:rPr lang="it-IT" altLang="it-IT" sz="1100" dirty="0"/>
              <a:t>definisce insieme alla Fondazione Con il Sud le modalità e le caratteristiche degli interventi sui territori, </a:t>
            </a:r>
          </a:p>
          <a:p>
            <a:pPr marL="360363" indent="-184150">
              <a:buFont typeface="Arial" panose="020B0604020202020204" pitchFamily="34" charset="0"/>
              <a:buChar char="•"/>
            </a:pPr>
            <a:r>
              <a:rPr lang="it-IT" altLang="it-IT" sz="1100" dirty="0"/>
              <a:t>concorda attività di comunicazione personalizzate all’interno del piano generale.</a:t>
            </a:r>
          </a:p>
          <a:p>
            <a:pPr algn="ctr"/>
            <a:endParaRPr lang="it-IT" altLang="it-IT" sz="4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427" y="1162033"/>
            <a:ext cx="1319704" cy="659852"/>
          </a:xfrm>
          <a:prstGeom prst="rect">
            <a:avLst/>
          </a:prstGeom>
        </p:spPr>
      </p:pic>
      <p:sp>
        <p:nvSpPr>
          <p:cNvPr id="19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8844769" y="2096730"/>
            <a:ext cx="2712235" cy="7212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ctr">
              <a:defRPr b="1"/>
            </a:lvl1pPr>
          </a:lstStyle>
          <a:p>
            <a:r>
              <a:rPr lang="it-IT" b="0" dirty="0">
                <a:latin typeface="+mj-lt"/>
              </a:rPr>
              <a:t>Mette a disposizione delle imprese italiane</a:t>
            </a:r>
          </a:p>
        </p:txBody>
      </p:sp>
      <p:sp>
        <p:nvSpPr>
          <p:cNvPr id="20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8569530" y="3163237"/>
            <a:ext cx="3262714" cy="2780878"/>
          </a:xfrm>
          <a:prstGeom prst="rect">
            <a:avLst/>
          </a:prstGeom>
          <a:solidFill>
            <a:srgbClr val="F4E8DA"/>
          </a:solidFill>
          <a:ln w="19050">
            <a:solidFill>
              <a:srgbClr val="FF950E"/>
            </a:solidFill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ctr">
              <a:defRPr b="1"/>
            </a:lvl1pPr>
          </a:lstStyle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Esperienza nella gestione dell’intero processo e garanzia di </a:t>
            </a:r>
            <a:r>
              <a:rPr lang="it-IT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qualità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Piano di comunicazione</a:t>
            </a: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 e promozione del Fondo e delle attività dei cofinanziatori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Dati e report quali-quantitativi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Adesione ad un </a:t>
            </a:r>
            <a:r>
              <a:rPr lang="it-IT" sz="14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gruppo di imprese </a:t>
            </a:r>
            <a:r>
              <a:rPr lang="it-IT" sz="14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sensibili a temi di sviluppo sociale nel Sud Italia</a:t>
            </a:r>
          </a:p>
          <a:p>
            <a:pPr marL="180975" indent="-180975" algn="l">
              <a:buFont typeface="Arial" panose="020B0604020202020204" pitchFamily="34" charset="0"/>
              <a:buChar char="•"/>
            </a:pPr>
            <a:endParaRPr lang="it-IT" sz="1400" b="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+mj-lt"/>
            </a:endParaRPr>
          </a:p>
          <a:p>
            <a:pPr algn="l"/>
            <a:r>
              <a:rPr lang="it-IT" altLang="it-IT" sz="1100" b="0" i="1" dirty="0"/>
              <a:t>Fondazione Con il Sud aggiorna periodicamente Confindustria sul generale andamento del Fondo.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>
            <a:off x="10188895" y="2810006"/>
            <a:ext cx="11991" cy="310369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950E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Figura a mano libera 23"/>
          <p:cNvSpPr/>
          <p:nvPr/>
        </p:nvSpPr>
        <p:spPr>
          <a:xfrm>
            <a:off x="3904360" y="4406674"/>
            <a:ext cx="4343298" cy="153744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algn="ctr"/>
            <a:r>
              <a:rPr lang="it-IT" sz="2000" u="sng" dirty="0">
                <a:latin typeface="+mj-lt"/>
              </a:rPr>
              <a:t>adesione ordinaria</a:t>
            </a:r>
            <a:br>
              <a:rPr lang="it-IT" sz="1600" u="sng" dirty="0">
                <a:latin typeface="+mj-lt"/>
              </a:rPr>
            </a:br>
            <a:r>
              <a:rPr lang="it-IT" sz="1600" dirty="0">
                <a:latin typeface="+mj-lt"/>
              </a:rPr>
              <a:t>C</a:t>
            </a:r>
            <a:r>
              <a:rPr lang="it-IT" altLang="it-IT" sz="1600" dirty="0">
                <a:latin typeface="+mj-lt"/>
              </a:rPr>
              <a:t>ontributo minimo 50.000 euro</a:t>
            </a:r>
          </a:p>
          <a:p>
            <a:pPr algn="ctr"/>
            <a:r>
              <a:rPr lang="it-IT" altLang="it-IT" sz="1600" dirty="0">
                <a:latin typeface="+mj-lt"/>
              </a:rPr>
              <a:t>impegno biennale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altLang="it-IT" sz="500" dirty="0"/>
          </a:p>
          <a:p>
            <a:pPr marL="360363" indent="-184150">
              <a:buFont typeface="Arial" panose="020B0604020202020204" pitchFamily="34" charset="0"/>
              <a:buChar char="•"/>
            </a:pPr>
            <a:r>
              <a:rPr lang="it-IT" altLang="it-IT" sz="1100" dirty="0"/>
              <a:t>co-finanziare iniziative definite dal gruppo di imprese promotrici o segnalate da Fondazione Con il Sud, </a:t>
            </a:r>
          </a:p>
          <a:p>
            <a:pPr marL="360363" indent="-184150">
              <a:buFont typeface="Arial" panose="020B0604020202020204" pitchFamily="34" charset="0"/>
              <a:buChar char="•"/>
            </a:pPr>
            <a:r>
              <a:rPr lang="it-IT" altLang="it-IT" sz="1100" dirty="0"/>
              <a:t>attività del piano di comunicazione generale.</a:t>
            </a:r>
          </a:p>
        </p:txBody>
      </p:sp>
    </p:spTree>
    <p:extLst>
      <p:ext uri="{BB962C8B-B14F-4D97-AF65-F5344CB8AC3E}">
        <p14:creationId xmlns:p14="http://schemas.microsoft.com/office/powerpoint/2010/main" val="262063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9D2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rgbClr val="F4E8D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966600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sz="2400" dirty="0"/>
              <a:t>Alleanza con le imprese italiane</a:t>
            </a:r>
            <a:endParaRPr lang="it-IT" altLang="it-IT" sz="210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8"/>
            <a:ext cx="9168606" cy="24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 eaLnBrk="1"/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PROCESSO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>
                <a:solidFill>
                  <a:schemeClr val="bg1"/>
                </a:solidFill>
                <a:latin typeface="+mj-lt"/>
              </a:rPr>
              <a:t>7</a:t>
            </a:fld>
            <a:r>
              <a:rPr lang="it-IT" sz="9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6" name="Figura a mano libera 35"/>
          <p:cNvSpPr/>
          <p:nvPr/>
        </p:nvSpPr>
        <p:spPr>
          <a:xfrm>
            <a:off x="357620" y="3744511"/>
            <a:ext cx="1873954" cy="139633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dirty="0">
                <a:latin typeface="+mj-lt"/>
              </a:rPr>
              <a:t>L’impresa firma un </a:t>
            </a:r>
            <a:r>
              <a:rPr lang="it-IT" sz="1400" b="1" dirty="0">
                <a:latin typeface="+mj-lt"/>
              </a:rPr>
              <a:t>accordo</a:t>
            </a:r>
            <a:r>
              <a:rPr lang="it-IT" sz="1400" dirty="0">
                <a:latin typeface="+mj-lt"/>
              </a:rPr>
              <a:t> biennale con FCS, con cui si </a:t>
            </a:r>
            <a:r>
              <a:rPr lang="it-IT" sz="1400" b="1" dirty="0">
                <a:latin typeface="+mj-lt"/>
              </a:rPr>
              <a:t>impegna a erogare </a:t>
            </a:r>
            <a:r>
              <a:rPr lang="it-IT" sz="1400" dirty="0">
                <a:latin typeface="+mj-lt"/>
              </a:rPr>
              <a:t>un contributo periodico</a:t>
            </a:r>
          </a:p>
        </p:txBody>
      </p:sp>
      <p:sp>
        <p:nvSpPr>
          <p:cNvPr id="38" name="Figura a mano libera 37"/>
          <p:cNvSpPr/>
          <p:nvPr/>
        </p:nvSpPr>
        <p:spPr>
          <a:xfrm>
            <a:off x="1773981" y="1229082"/>
            <a:ext cx="1873954" cy="139633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b="1" dirty="0">
                <a:latin typeface="+mj-lt"/>
              </a:rPr>
              <a:t>Progettazione</a:t>
            </a:r>
            <a:r>
              <a:rPr lang="it-IT" sz="1400" dirty="0">
                <a:latin typeface="+mj-lt"/>
              </a:rPr>
              <a:t> e </a:t>
            </a:r>
            <a:r>
              <a:rPr lang="it-IT" sz="1400" b="1" dirty="0">
                <a:latin typeface="+mj-lt"/>
              </a:rPr>
              <a:t>verifiche </a:t>
            </a:r>
            <a:r>
              <a:rPr lang="it-IT" sz="1400" dirty="0">
                <a:latin typeface="+mj-lt"/>
              </a:rPr>
              <a:t>di fattibilità e adeguatezza dei progetti</a:t>
            </a:r>
          </a:p>
        </p:txBody>
      </p:sp>
      <p:sp>
        <p:nvSpPr>
          <p:cNvPr id="39" name="TextBox 33">
            <a:extLst>
              <a:ext uri="{FF2B5EF4-FFF2-40B4-BE49-F238E27FC236}">
                <a16:creationId xmlns:a16="http://schemas.microsoft.com/office/drawing/2014/main" id="{03849BF9-418C-EB12-D862-9D772B78EADE}"/>
              </a:ext>
            </a:extLst>
          </p:cNvPr>
          <p:cNvSpPr txBox="1"/>
          <p:nvPr/>
        </p:nvSpPr>
        <p:spPr>
          <a:xfrm>
            <a:off x="4010937" y="4957860"/>
            <a:ext cx="4420592" cy="887043"/>
          </a:xfrm>
          <a:prstGeom prst="rect">
            <a:avLst/>
          </a:prstGeom>
          <a:solidFill>
            <a:srgbClr val="F4E8DA"/>
          </a:solidFill>
          <a:ln w="19050">
            <a:solidFill>
              <a:srgbClr val="FF950E"/>
            </a:solidFill>
          </a:ln>
        </p:spPr>
        <p:txBody>
          <a:bodyPr rot="0" spcFirstLastPara="0" vertOverflow="overflow" horzOverflow="overflow" vert="horz" wrap="square" lIns="45720" tIns="22860" rIns="45720" bIns="2286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defPPr>
              <a:defRPr lang="it-IT"/>
            </a:defPPr>
            <a:lvl1pPr algn="ctr">
              <a:defRPr b="1"/>
            </a:lvl1pPr>
          </a:lstStyle>
          <a:p>
            <a:r>
              <a:rPr lang="it-IT" sz="1200" b="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il contributo delle imprese viene liquidato dopo l’avvio delle attività e secondo tempistiche definite, direttamente all’ETS, garantendo accesso a </a:t>
            </a:r>
            <a:r>
              <a:rPr lang="it-IT" sz="1200" b="0" i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j-lt"/>
              </a:rPr>
              <a:t>benefici fiscali</a:t>
            </a:r>
            <a:r>
              <a:rPr lang="it-IT" altLang="it-IT" sz="1050" b="0" dirty="0">
                <a:latin typeface="+mj-lt"/>
              </a:rPr>
              <a:t>.</a:t>
            </a:r>
          </a:p>
        </p:txBody>
      </p:sp>
      <p:cxnSp>
        <p:nvCxnSpPr>
          <p:cNvPr id="40" name="Connettore 2 39"/>
          <p:cNvCxnSpPr/>
          <p:nvPr/>
        </p:nvCxnSpPr>
        <p:spPr bwMode="auto">
          <a:xfrm flipH="1">
            <a:off x="6131759" y="4618566"/>
            <a:ext cx="629" cy="285259"/>
          </a:xfrm>
          <a:prstGeom prst="straightConnector1">
            <a:avLst/>
          </a:prstGeom>
          <a:solidFill>
            <a:srgbClr val="00B8FF"/>
          </a:solidFill>
          <a:ln w="28575" cap="flat" cmpd="sng" algn="ctr">
            <a:solidFill>
              <a:srgbClr val="FF950E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Figura a mano libera 41"/>
          <p:cNvSpPr/>
          <p:nvPr/>
        </p:nvSpPr>
        <p:spPr>
          <a:xfrm>
            <a:off x="3740434" y="1213774"/>
            <a:ext cx="1873954" cy="139633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dirty="0">
                <a:latin typeface="+mj-lt"/>
              </a:rPr>
              <a:t>FCS cura questa fase e fa proposte all’</a:t>
            </a:r>
            <a:r>
              <a:rPr lang="it-IT" sz="1400" b="1" dirty="0">
                <a:latin typeface="+mj-lt"/>
              </a:rPr>
              <a:t>impresa</a:t>
            </a:r>
            <a:r>
              <a:rPr lang="it-IT" sz="1400" dirty="0">
                <a:latin typeface="+mj-lt"/>
              </a:rPr>
              <a:t>, che </a:t>
            </a:r>
            <a:r>
              <a:rPr lang="it-IT" sz="1400" b="1" dirty="0">
                <a:latin typeface="+mj-lt"/>
              </a:rPr>
              <a:t>decide come impiegare </a:t>
            </a:r>
            <a:r>
              <a:rPr lang="it-IT" sz="1400" dirty="0">
                <a:latin typeface="+mj-lt"/>
              </a:rPr>
              <a:t>il suo </a:t>
            </a:r>
            <a:r>
              <a:rPr lang="it-IT" sz="1400" b="1" dirty="0">
                <a:latin typeface="+mj-lt"/>
              </a:rPr>
              <a:t>contributo</a:t>
            </a:r>
          </a:p>
        </p:txBody>
      </p:sp>
      <p:sp>
        <p:nvSpPr>
          <p:cNvPr id="43" name="Figura a mano libera 42"/>
          <p:cNvSpPr/>
          <p:nvPr/>
        </p:nvSpPr>
        <p:spPr>
          <a:xfrm>
            <a:off x="6894664" y="1189729"/>
            <a:ext cx="1873954" cy="139633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b="1" dirty="0">
                <a:latin typeface="+mj-lt"/>
              </a:rPr>
              <a:t>Monitoraggio </a:t>
            </a:r>
            <a:r>
              <a:rPr lang="it-IT" sz="1400" dirty="0">
                <a:latin typeface="+mj-lt"/>
              </a:rPr>
              <a:t>costante di FCS e reportistica alle imprese</a:t>
            </a:r>
          </a:p>
        </p:txBody>
      </p:sp>
      <p:sp>
        <p:nvSpPr>
          <p:cNvPr id="32" name="Figura a mano libera 31"/>
          <p:cNvSpPr/>
          <p:nvPr/>
        </p:nvSpPr>
        <p:spPr>
          <a:xfrm>
            <a:off x="10014891" y="3577128"/>
            <a:ext cx="1873954" cy="139633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b="1" dirty="0">
                <a:latin typeface="+mj-lt"/>
              </a:rPr>
              <a:t>Impatto</a:t>
            </a:r>
            <a:r>
              <a:rPr lang="it-IT" sz="1400" dirty="0">
                <a:latin typeface="+mj-lt"/>
              </a:rPr>
              <a:t> diretto sul territorio di intervento, grazie al contributo delle imprese sostenitrici</a:t>
            </a:r>
          </a:p>
        </p:txBody>
      </p:sp>
      <p:cxnSp>
        <p:nvCxnSpPr>
          <p:cNvPr id="33" name="Connettore diritto 32"/>
          <p:cNvCxnSpPr/>
          <p:nvPr/>
        </p:nvCxnSpPr>
        <p:spPr bwMode="auto">
          <a:xfrm>
            <a:off x="285598" y="3101270"/>
            <a:ext cx="11413066" cy="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Pentagono 33"/>
          <p:cNvSpPr/>
          <p:nvPr/>
        </p:nvSpPr>
        <p:spPr bwMode="auto">
          <a:xfrm rot="5400000">
            <a:off x="3397151" y="2830271"/>
            <a:ext cx="492109" cy="214310"/>
          </a:xfrm>
          <a:prstGeom prst="homePlate">
            <a:avLst>
              <a:gd name="adj" fmla="val 102500"/>
            </a:avLst>
          </a:prstGeom>
          <a:solidFill>
            <a:srgbClr val="395C9A"/>
          </a:solidFill>
          <a:ln w="9525" cap="flat" cmpd="sng" algn="ctr">
            <a:solidFill>
              <a:srgbClr val="395C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5" name="Pentagono 34"/>
          <p:cNvSpPr/>
          <p:nvPr/>
        </p:nvSpPr>
        <p:spPr bwMode="auto">
          <a:xfrm rot="16200000">
            <a:off x="1108612" y="3171694"/>
            <a:ext cx="492109" cy="214310"/>
          </a:xfrm>
          <a:prstGeom prst="homePlate">
            <a:avLst>
              <a:gd name="adj" fmla="val 102500"/>
            </a:avLst>
          </a:prstGeom>
          <a:solidFill>
            <a:srgbClr val="395C9A"/>
          </a:solidFill>
          <a:ln w="9525" cap="flat" cmpd="sng" algn="ctr">
            <a:solidFill>
              <a:srgbClr val="395C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47" name="Pentagono 46"/>
          <p:cNvSpPr/>
          <p:nvPr/>
        </p:nvSpPr>
        <p:spPr bwMode="auto">
          <a:xfrm rot="5400000">
            <a:off x="7585587" y="2788468"/>
            <a:ext cx="492109" cy="214310"/>
          </a:xfrm>
          <a:prstGeom prst="homePlate">
            <a:avLst>
              <a:gd name="adj" fmla="val 102500"/>
            </a:avLst>
          </a:prstGeom>
          <a:solidFill>
            <a:srgbClr val="395C9A"/>
          </a:solidFill>
          <a:ln w="9525" cap="flat" cmpd="sng" algn="ctr">
            <a:solidFill>
              <a:srgbClr val="395C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48" name="Connettore diritto 47"/>
          <p:cNvCxnSpPr/>
          <p:nvPr/>
        </p:nvCxnSpPr>
        <p:spPr bwMode="auto">
          <a:xfrm flipV="1">
            <a:off x="1582983" y="3015082"/>
            <a:ext cx="10113434" cy="7776"/>
          </a:xfrm>
          <a:prstGeom prst="line">
            <a:avLst/>
          </a:prstGeom>
          <a:ln w="19050" cap="flat" cmpd="sng" algn="ctr">
            <a:solidFill>
              <a:srgbClr val="92D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9" name="Figura a mano libera 48"/>
          <p:cNvSpPr/>
          <p:nvPr/>
        </p:nvSpPr>
        <p:spPr>
          <a:xfrm>
            <a:off x="5241067" y="3728531"/>
            <a:ext cx="1873954" cy="961730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400" dirty="0">
                <a:latin typeface="+mj-lt"/>
              </a:rPr>
              <a:t>Avvio dei progetti ed erogazione del contributo delle imprese agli ETS</a:t>
            </a:r>
          </a:p>
        </p:txBody>
      </p:sp>
      <p:sp>
        <p:nvSpPr>
          <p:cNvPr id="50" name="Pentagono 49"/>
          <p:cNvSpPr/>
          <p:nvPr/>
        </p:nvSpPr>
        <p:spPr bwMode="auto">
          <a:xfrm rot="16200000">
            <a:off x="5868023" y="3161757"/>
            <a:ext cx="492109" cy="214310"/>
          </a:xfrm>
          <a:prstGeom prst="homePlate">
            <a:avLst>
              <a:gd name="adj" fmla="val 102500"/>
            </a:avLst>
          </a:prstGeom>
          <a:solidFill>
            <a:srgbClr val="395C9A"/>
          </a:solidFill>
          <a:ln w="9525" cap="flat" cmpd="sng" algn="ctr">
            <a:solidFill>
              <a:srgbClr val="395C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2" name="Figura a mano libera 51"/>
          <p:cNvSpPr/>
          <p:nvPr/>
        </p:nvSpPr>
        <p:spPr>
          <a:xfrm>
            <a:off x="9442050" y="1453985"/>
            <a:ext cx="2544965" cy="1427041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ln w="19050" cap="flat" cmpd="sng" algn="ctr">
            <a:solidFill>
              <a:srgbClr val="92D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74676" tIns="74676" rIns="99568" bIns="112014" numCol="1" spcCol="1270" anchor="ctr" anchorCtr="0">
            <a:noAutofit/>
          </a:bodyPr>
          <a:lstStyle/>
          <a:p>
            <a:pPr algn="ctr"/>
            <a:r>
              <a:rPr lang="it-IT" sz="1200" dirty="0">
                <a:latin typeface="+mj-lt"/>
              </a:rPr>
              <a:t>L’intero processo è accompagnato da una </a:t>
            </a:r>
            <a:r>
              <a:rPr lang="it-IT" sz="1200" b="1" dirty="0">
                <a:latin typeface="+mj-lt"/>
              </a:rPr>
              <a:t>campagna di comunicazione </a:t>
            </a:r>
            <a:r>
              <a:rPr lang="it-IT" sz="1200" dirty="0">
                <a:latin typeface="+mj-lt"/>
              </a:rPr>
              <a:t>del Fondo ‘Imprese Con il Sud’ </a:t>
            </a:r>
          </a:p>
          <a:p>
            <a:pPr algn="ctr"/>
            <a:r>
              <a:rPr lang="it-IT" sz="1200" dirty="0">
                <a:latin typeface="+mj-lt"/>
              </a:rPr>
              <a:t>in collaborazione con Confindustria, personalizzabile dalle singole imprese</a:t>
            </a:r>
          </a:p>
        </p:txBody>
      </p:sp>
      <p:sp>
        <p:nvSpPr>
          <p:cNvPr id="53" name="Pentagono 52"/>
          <p:cNvSpPr/>
          <p:nvPr/>
        </p:nvSpPr>
        <p:spPr bwMode="auto">
          <a:xfrm rot="16200000">
            <a:off x="10892362" y="3149396"/>
            <a:ext cx="492109" cy="214310"/>
          </a:xfrm>
          <a:prstGeom prst="homePlate">
            <a:avLst>
              <a:gd name="adj" fmla="val 102500"/>
            </a:avLst>
          </a:prstGeom>
          <a:solidFill>
            <a:srgbClr val="395C9A"/>
          </a:solidFill>
          <a:ln w="9525" cap="flat" cmpd="sng" algn="ctr">
            <a:solidFill>
              <a:srgbClr val="395C9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4" name="Figura a mano libera 53"/>
          <p:cNvSpPr/>
          <p:nvPr/>
        </p:nvSpPr>
        <p:spPr>
          <a:xfrm>
            <a:off x="5284256" y="3451124"/>
            <a:ext cx="1873954" cy="281515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algn="ctr"/>
            <a:r>
              <a:rPr lang="it-IT" sz="1200" u="sng" dirty="0">
                <a:latin typeface="+mj-lt"/>
              </a:rPr>
              <a:t>primavera 2025</a:t>
            </a:r>
          </a:p>
        </p:txBody>
      </p:sp>
      <p:sp>
        <p:nvSpPr>
          <p:cNvPr id="55" name="Figura a mano libera 54"/>
          <p:cNvSpPr/>
          <p:nvPr/>
        </p:nvSpPr>
        <p:spPr>
          <a:xfrm>
            <a:off x="461650" y="3462996"/>
            <a:ext cx="1873954" cy="281515"/>
          </a:xfrm>
          <a:custGeom>
            <a:avLst/>
            <a:gdLst>
              <a:gd name="connsiteX0" fmla="*/ 0 w 1763570"/>
              <a:gd name="connsiteY0" fmla="*/ 0 h 2228940"/>
              <a:gd name="connsiteX1" fmla="*/ 1763570 w 1763570"/>
              <a:gd name="connsiteY1" fmla="*/ 0 h 2228940"/>
              <a:gd name="connsiteX2" fmla="*/ 1763570 w 1763570"/>
              <a:gd name="connsiteY2" fmla="*/ 2228940 h 2228940"/>
              <a:gd name="connsiteX3" fmla="*/ 0 w 1763570"/>
              <a:gd name="connsiteY3" fmla="*/ 2228940 h 2228940"/>
              <a:gd name="connsiteX4" fmla="*/ 0 w 1763570"/>
              <a:gd name="connsiteY4" fmla="*/ 0 h 22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3570" h="2228940">
                <a:moveTo>
                  <a:pt x="0" y="0"/>
                </a:moveTo>
                <a:lnTo>
                  <a:pt x="1763570" y="0"/>
                </a:lnTo>
                <a:lnTo>
                  <a:pt x="1763570" y="2228940"/>
                </a:lnTo>
                <a:lnTo>
                  <a:pt x="0" y="222894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676" tIns="74676" rIns="99568" bIns="112014" numCol="1" spcCol="1270" anchor="t" anchorCtr="0">
            <a:noAutofit/>
          </a:bodyPr>
          <a:lstStyle/>
          <a:p>
            <a:pPr algn="ctr"/>
            <a:r>
              <a:rPr lang="it-IT" sz="1200" u="sng" dirty="0">
                <a:latin typeface="+mj-lt"/>
              </a:rPr>
              <a:t>autunno 2024</a:t>
            </a:r>
          </a:p>
        </p:txBody>
      </p:sp>
    </p:spTree>
    <p:extLst>
      <p:ext uri="{BB962C8B-B14F-4D97-AF65-F5344CB8AC3E}">
        <p14:creationId xmlns:p14="http://schemas.microsoft.com/office/powerpoint/2010/main" val="332790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tangolo 9">
            <a:extLst>
              <a:ext uri="{FF2B5EF4-FFF2-40B4-BE49-F238E27FC236}">
                <a16:creationId xmlns:a16="http://schemas.microsoft.com/office/drawing/2014/main" id="{5827F479-DEB1-2441-8101-8F4ACBC07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015" y="1537060"/>
            <a:ext cx="3432629" cy="6533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000" b="1" dirty="0">
                <a:solidFill>
                  <a:sysClr val="windowText" lastClr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IL FONDO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966600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sz="2400" dirty="0"/>
              <a:t>Il fondo ‘Imprese con il Sud’: come funziona?</a:t>
            </a:r>
            <a:endParaRPr lang="it-IT" altLang="it-IT" sz="210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8"/>
            <a:ext cx="9168606" cy="24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 eaLnBrk="1"/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INSIEME PER UN SUD MIGLIORE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386289" y="2365546"/>
            <a:ext cx="4590356" cy="18427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>
              <a:buFont typeface="Arial" panose="020B0604020202020204" pitchFamily="34" charset="0"/>
              <a:buChar char="•"/>
              <a:defRPr/>
            </a:pPr>
            <a:endParaRPr lang="it-IT" alt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contributi raccolti confluiranno in un  fondo, alimentato da imprese che vogliono contribuire concretamente allo sviluppo dei territori del Sud Italia</a:t>
            </a:r>
          </a:p>
          <a:p>
            <a:pPr marL="68263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98"/>
          <a:stretch/>
        </p:blipFill>
        <p:spPr>
          <a:xfrm>
            <a:off x="372143" y="1285546"/>
            <a:ext cx="959097" cy="758662"/>
          </a:xfrm>
          <a:prstGeom prst="rect">
            <a:avLst/>
          </a:prstGeom>
        </p:spPr>
      </p:pic>
      <p:sp>
        <p:nvSpPr>
          <p:cNvPr id="18" name="CasellaDiTesto 17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>
                <a:solidFill>
                  <a:schemeClr val="bg1"/>
                </a:solidFill>
                <a:latin typeface="+mj-lt"/>
              </a:rPr>
              <a:t>8</a:t>
            </a:fld>
            <a:r>
              <a:rPr lang="it-IT" sz="9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372143" y="4311549"/>
            <a:ext cx="4590356" cy="1680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>
              <a:buFont typeface="Arial" panose="020B0604020202020204" pitchFamily="34" charset="0"/>
              <a:buChar char="•"/>
              <a:defRPr/>
            </a:pPr>
            <a:endParaRPr lang="it-IT" alt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  <a:defRPr/>
            </a:pPr>
            <a:r>
              <a:rPr lang="it-IT" altLang="it-IT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Ogni impresa può definire, insieme a Fondazione Con il Sud, le modalità dell’intervento</a:t>
            </a:r>
          </a:p>
          <a:p>
            <a:pPr marL="68263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6385052" y="1199177"/>
            <a:ext cx="1131316" cy="94051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Contributo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7607300" y="1197030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Entità del contributo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8842057" y="1197029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Contributo ricorrente / una tantum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5823498" y="2593972"/>
            <a:ext cx="1131316" cy="1324885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Obiettivi strategici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7088060" y="2593972"/>
            <a:ext cx="1131316" cy="13248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algn="ctr">
              <a:defRPr/>
            </a:pPr>
            <a:r>
              <a:rPr lang="it-IT" sz="1200" dirty="0">
                <a:latin typeface="+mj-lt"/>
              </a:rPr>
              <a:t>Inclusione sociale delle persone più fragili</a:t>
            </a:r>
            <a:endParaRPr 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8352622" y="2593972"/>
            <a:ext cx="1131316" cy="13248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/>
            <a:r>
              <a:rPr lang="it-IT" sz="1200" dirty="0">
                <a:latin typeface="+mj-lt"/>
              </a:rPr>
              <a:t>Qualificazione e innovazione dei servizi socio-sanitari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6385052" y="4476644"/>
            <a:ext cx="1131316" cy="94051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 di intervento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Rettangolo 39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7607300" y="4474497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Sud Italia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8854567" y="4474496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Regione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9617185" y="2593972"/>
            <a:ext cx="1131316" cy="13248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ctr"/>
            <a:r>
              <a:rPr lang="it-IT" sz="1200" dirty="0">
                <a:latin typeface="+mj-lt"/>
              </a:rPr>
              <a:t>Educazione dei giovani, cultura della legalità, capitale umano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ttangolo 42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10910824" y="2593971"/>
            <a:ext cx="1131316" cy="13248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lvl="0" algn="ctr"/>
            <a:r>
              <a:rPr lang="it-IT" sz="1200" dirty="0">
                <a:latin typeface="+mj-lt"/>
              </a:rPr>
              <a:t>Tutela e valorizzazione dei beni comuni</a:t>
            </a:r>
            <a:endParaRPr lang="it-IT" sz="120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10101834" y="4474495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marL="228600" indent="-228600" algn="ctr"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 territoriale</a:t>
            </a:r>
          </a:p>
          <a:p>
            <a:pPr marL="68263" algn="ctr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Parentesi graffa aperta 2"/>
          <p:cNvSpPr/>
          <p:nvPr/>
        </p:nvSpPr>
        <p:spPr bwMode="auto">
          <a:xfrm>
            <a:off x="5078450" y="1444005"/>
            <a:ext cx="697900" cy="4210519"/>
          </a:xfrm>
          <a:prstGeom prst="leftBrace">
            <a:avLst>
              <a:gd name="adj1" fmla="val 8333"/>
              <a:gd name="adj2" fmla="val 54343"/>
            </a:avLst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31" name="Rettangolo 30">
            <a:extLst>
              <a:ext uri="{FF2B5EF4-FFF2-40B4-BE49-F238E27FC236}">
                <a16:creationId xmlns:a16="http://schemas.microsoft.com/office/drawing/2014/main" id="{8CE61271-8861-2841-A957-F563A2937A33}"/>
              </a:ext>
            </a:extLst>
          </p:cNvPr>
          <p:cNvSpPr/>
          <p:nvPr/>
        </p:nvSpPr>
        <p:spPr bwMode="auto">
          <a:xfrm>
            <a:off x="10076815" y="1181672"/>
            <a:ext cx="1131316" cy="9405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54000" tIns="54000" rIns="54000" bIns="54000" anchor="ctr"/>
          <a:lstStyle/>
          <a:p>
            <a:pPr algn="ctr">
              <a:defRPr/>
            </a:pPr>
            <a:r>
              <a:rPr lang="it-IT" altLang="it-IT" sz="1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funder</a:t>
            </a: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unico </a:t>
            </a:r>
            <a:b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altLang="it-IT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pull di cofinanziatori</a:t>
            </a:r>
            <a:endParaRPr lang="it-IT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" name="Picture 4" descr="Cerchio Aereo ❂ Acrobaza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15" l="0" r="100000">
                        <a14:backgroundMark x1="40962" y1="40385" x2="40962" y2="40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66" y="1014624"/>
            <a:ext cx="1384649" cy="138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65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7911" y="92859"/>
            <a:ext cx="1467690" cy="31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" name="Rettangolo 15"/>
          <p:cNvSpPr/>
          <p:nvPr/>
        </p:nvSpPr>
        <p:spPr bwMode="auto">
          <a:xfrm>
            <a:off x="250032" y="1"/>
            <a:ext cx="1638300" cy="75537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22860" rIns="45720" bIns="22860" numCol="1" rtlCol="0" anchor="t" anchorCtr="0" compatLnSpc="1">
            <a:prstTxWarp prst="textNoShape">
              <a:avLst/>
            </a:prstTxWarp>
          </a:bodyPr>
          <a:lstStyle/>
          <a:p>
            <a:pPr defTabSz="224632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sz="90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cxnSp>
        <p:nvCxnSpPr>
          <p:cNvPr id="17" name="Connettore 1 6">
            <a:extLst>
              <a:ext uri="{FF2B5EF4-FFF2-40B4-BE49-F238E27FC236}">
                <a16:creationId xmlns:a16="http://schemas.microsoft.com/office/drawing/2014/main" id="{980CA9C9-85B6-DD57-48C8-789E1CD11AB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4469" y="605795"/>
            <a:ext cx="990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">
            <a:extLst>
              <a:ext uri="{FF2B5EF4-FFF2-40B4-BE49-F238E27FC236}">
                <a16:creationId xmlns:a16="http://schemas.microsoft.com/office/drawing/2014/main" id="{FB0D34B5-5F8D-9F53-E641-DCF610B01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76081"/>
            <a:ext cx="9666000" cy="479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>
            <a:lvl1pPr algn="just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200" b="1">
                <a:solidFill>
                  <a:srgbClr val="FF950E"/>
                </a:solidFill>
                <a:latin typeface="Tahoma" panose="020B0604030504040204" pitchFamily="34" charset="0"/>
                <a:cs typeface="Graphik-Semibold" charset="0"/>
              </a:defRPr>
            </a:lvl1pPr>
            <a:lvl2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2pPr>
            <a:lvl3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3pPr>
            <a:lvl4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4pPr>
            <a:lvl5pPr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5pPr>
            <a:lvl6pPr marL="25146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6pPr>
            <a:lvl7pPr marL="29718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7pPr>
            <a:lvl8pPr marL="34290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8pPr>
            <a:lvl9pPr marL="3886200" indent="-228600" defTabSz="449264" fontAlgn="base">
              <a:lnSpc>
                <a:spcPts val="425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000">
                <a:solidFill>
                  <a:srgbClr val="FF950E"/>
                </a:solidFill>
                <a:latin typeface="Tahoma" panose="020B0604030504040204" pitchFamily="34" charset="0"/>
                <a:ea typeface="Graphik-SemiboldItalic" charset="0"/>
                <a:cs typeface="Graphik-SemiboldItalic" charset="0"/>
              </a:defRPr>
            </a:lvl9pPr>
          </a:lstStyle>
          <a:p>
            <a:r>
              <a:rPr lang="it-IT" altLang="it-IT" sz="2400" dirty="0"/>
              <a:t>Cosa mette a disposizione la Fondazione Con il Sud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BD3AD66A-5CC6-064C-0B8B-2F54B37DFB42}"/>
              </a:ext>
            </a:extLst>
          </p:cNvPr>
          <p:cNvSpPr txBox="1">
            <a:spLocks/>
          </p:cNvSpPr>
          <p:nvPr/>
        </p:nvSpPr>
        <p:spPr bwMode="auto">
          <a:xfrm>
            <a:off x="251619" y="689917"/>
            <a:ext cx="9168606" cy="464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2860" rIns="45720" bIns="22860" anchor="t"/>
          <a:lstStyle>
            <a:lvl1pPr>
              <a:lnSpc>
                <a:spcPct val="98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1pPr>
            <a:lvl2pPr marL="271463" indent="-95250">
              <a:lnSpc>
                <a:spcPct val="98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2pPr>
            <a:lvl3pPr marL="428625" indent="-150813">
              <a:lnSpc>
                <a:spcPct val="98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3pPr>
            <a:lvl4pPr marL="530225" indent="-107950">
              <a:lnSpc>
                <a:spcPct val="98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35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4pPr>
            <a:lvl5pPr marL="642938" indent="-106363">
              <a:lnSpc>
                <a:spcPct val="98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5pPr>
            <a:lvl6pPr marL="11001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6pPr>
            <a:lvl7pPr marL="15573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7pPr>
            <a:lvl8pPr marL="20145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8pPr>
            <a:lvl9pPr marL="2471738" indent="-106363" defTabSz="449263" eaLnBrk="0" fontAlgn="base" hangingPunct="0">
              <a:lnSpc>
                <a:spcPct val="98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333333"/>
                </a:solidFill>
                <a:latin typeface="Taoma" charset="0"/>
                <a:cs typeface="Graphik-SemiboldItalic" charset="0"/>
              </a:defRPr>
            </a:lvl9pPr>
          </a:lstStyle>
          <a:p>
            <a:pPr algn="just" eaLnBrk="1"/>
            <a:r>
              <a:rPr lang="en-US" altLang="it-I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PROGETTAZIONE E MONITORAGGIO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4" name="Gruppo 43"/>
          <p:cNvGrpSpPr/>
          <p:nvPr/>
        </p:nvGrpSpPr>
        <p:grpSpPr>
          <a:xfrm>
            <a:off x="9088020" y="1190710"/>
            <a:ext cx="2512703" cy="3145788"/>
            <a:chOff x="485775" y="1635137"/>
            <a:chExt cx="2512703" cy="3145788"/>
          </a:xfrm>
        </p:grpSpPr>
        <p:sp>
          <p:nvSpPr>
            <p:cNvPr id="28" name="Figura a mano libera 27"/>
            <p:cNvSpPr/>
            <p:nvPr/>
          </p:nvSpPr>
          <p:spPr>
            <a:xfrm>
              <a:off x="485775" y="1635137"/>
              <a:ext cx="2512703" cy="69923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>
                  <a:solidFill>
                    <a:schemeClr val="tx1"/>
                  </a:solidFill>
                  <a:latin typeface="+mj-lt"/>
                </a:rPr>
                <a:t>Comunicazione</a:t>
              </a:r>
              <a:endParaRPr lang="it-IT" sz="1600" b="1" kern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9" name="Figura a mano libera 28"/>
            <p:cNvSpPr/>
            <p:nvPr/>
          </p:nvSpPr>
          <p:spPr>
            <a:xfrm>
              <a:off x="485775" y="2334367"/>
              <a:ext cx="2512703" cy="2446558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algn="l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GB" sz="1600" kern="1200" dirty="0">
                  <a:latin typeface="+mj-lt"/>
                </a:rPr>
                <a:t>Campagna di </a:t>
              </a:r>
              <a:r>
                <a:rPr lang="en-GB" sz="1600" kern="1200" dirty="0" err="1">
                  <a:latin typeface="+mj-lt"/>
                </a:rPr>
                <a:t>comarketing</a:t>
              </a:r>
              <a:endParaRPr lang="en-GB" sz="1600" kern="1200" dirty="0">
                <a:latin typeface="+mj-lt"/>
              </a:endParaRPr>
            </a:p>
            <a:p>
              <a:pPr marL="285750" lvl="1" indent="-285750" algn="l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GB" sz="1600" kern="1200" dirty="0" err="1">
                  <a:latin typeface="+mj-lt"/>
                </a:rPr>
                <a:t>Eventi</a:t>
              </a:r>
              <a:r>
                <a:rPr lang="en-GB" sz="1600" kern="1200" dirty="0">
                  <a:latin typeface="+mj-lt"/>
                </a:rPr>
                <a:t> </a:t>
              </a:r>
            </a:p>
            <a:p>
              <a:pPr marL="285750" lvl="1" indent="-285750" algn="l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GB" sz="1600" kern="1200" dirty="0" err="1">
                  <a:latin typeface="+mj-lt"/>
                </a:rPr>
                <a:t>Progetti</a:t>
              </a:r>
              <a:r>
                <a:rPr lang="en-GB" sz="1600" kern="1200" dirty="0">
                  <a:latin typeface="+mj-lt"/>
                </a:rPr>
                <a:t> </a:t>
              </a:r>
              <a:r>
                <a:rPr lang="en-GB" sz="1600" kern="1200" dirty="0" err="1">
                  <a:solidFill>
                    <a:schemeClr val="tx1"/>
                  </a:solidFill>
                  <a:latin typeface="+mj-lt"/>
                </a:rPr>
                <a:t>editoriali</a:t>
              </a:r>
              <a:endParaRPr lang="en-GB" sz="1600" kern="1200" dirty="0">
                <a:solidFill>
                  <a:schemeClr val="tx1"/>
                </a:solidFill>
                <a:latin typeface="+mj-lt"/>
              </a:endParaRPr>
            </a:p>
            <a:p>
              <a:pPr marL="285750" lvl="1" indent="-285750" algn="l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GB" sz="1600" kern="1200" dirty="0">
                  <a:latin typeface="+mj-lt"/>
                </a:rPr>
                <a:t>Newsletter</a:t>
              </a:r>
              <a:endParaRPr lang="it-IT" sz="1600" kern="1200" dirty="0">
                <a:latin typeface="+mj-lt"/>
              </a:endParaRPr>
            </a:p>
            <a:p>
              <a:pPr marL="285750" lvl="1" indent="-285750" algn="l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en-GB" sz="1600" kern="1200" dirty="0" err="1">
                  <a:latin typeface="+mj-lt"/>
                </a:rPr>
                <a:t>Collaborazioni</a:t>
              </a:r>
              <a:r>
                <a:rPr lang="en-GB" sz="1600" kern="1200" dirty="0">
                  <a:latin typeface="+mj-lt"/>
                </a:rPr>
                <a:t> </a:t>
              </a:r>
              <a:r>
                <a:rPr lang="en-GB" sz="1600" kern="1200" dirty="0" err="1">
                  <a:latin typeface="+mj-lt"/>
                </a:rPr>
                <a:t>strategiche</a:t>
              </a:r>
              <a:r>
                <a:rPr lang="en-GB" sz="1600" kern="1200" dirty="0">
                  <a:latin typeface="+mj-lt"/>
                </a:rPr>
                <a:t> (</a:t>
              </a:r>
              <a:r>
                <a:rPr lang="en-GB" sz="1600" kern="1200" dirty="0" err="1">
                  <a:latin typeface="+mj-lt"/>
                </a:rPr>
                <a:t>es</a:t>
              </a:r>
              <a:r>
                <a:rPr lang="en-GB" sz="1600" kern="1200" dirty="0">
                  <a:latin typeface="+mj-lt"/>
                </a:rPr>
                <a:t>. Amazon Prime Video)</a:t>
              </a:r>
              <a:endParaRPr lang="it-IT" sz="1600" kern="1200" dirty="0">
                <a:latin typeface="+mj-lt"/>
              </a:endParaRPr>
            </a:p>
          </p:txBody>
        </p:sp>
      </p:grpSp>
      <p:grpSp>
        <p:nvGrpSpPr>
          <p:cNvPr id="50" name="Gruppo 49"/>
          <p:cNvGrpSpPr/>
          <p:nvPr/>
        </p:nvGrpSpPr>
        <p:grpSpPr>
          <a:xfrm>
            <a:off x="6252944" y="1190710"/>
            <a:ext cx="2512703" cy="3145788"/>
            <a:chOff x="3350258" y="1635137"/>
            <a:chExt cx="2512703" cy="3145788"/>
          </a:xfrm>
        </p:grpSpPr>
        <p:sp>
          <p:nvSpPr>
            <p:cNvPr id="30" name="Figura a mano libera 29"/>
            <p:cNvSpPr/>
            <p:nvPr/>
          </p:nvSpPr>
          <p:spPr>
            <a:xfrm>
              <a:off x="3350258" y="1635137"/>
              <a:ext cx="2512703" cy="69923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dirty="0">
                  <a:solidFill>
                    <a:schemeClr val="tx1"/>
                  </a:solidFill>
                  <a:latin typeface="+mj-lt"/>
                </a:rPr>
                <a:t>Monitoraggio</a:t>
              </a:r>
            </a:p>
          </p:txBody>
        </p:sp>
        <p:sp>
          <p:nvSpPr>
            <p:cNvPr id="31" name="Figura a mano libera 30"/>
            <p:cNvSpPr/>
            <p:nvPr/>
          </p:nvSpPr>
          <p:spPr>
            <a:xfrm>
              <a:off x="3350258" y="2334367"/>
              <a:ext cx="2512703" cy="2446558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Dati e report di monitoraggio qualitativi e quantitativi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Accompagnamento e divulgazione dei risultati nel tempo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Valutazione di impatto</a:t>
              </a:r>
            </a:p>
          </p:txBody>
        </p:sp>
      </p:grpSp>
      <p:grpSp>
        <p:nvGrpSpPr>
          <p:cNvPr id="51" name="Gruppo 50"/>
          <p:cNvGrpSpPr/>
          <p:nvPr/>
        </p:nvGrpSpPr>
        <p:grpSpPr>
          <a:xfrm>
            <a:off x="582792" y="1190710"/>
            <a:ext cx="2512703" cy="3145790"/>
            <a:chOff x="6214739" y="1635137"/>
            <a:chExt cx="2512703" cy="3145790"/>
          </a:xfrm>
        </p:grpSpPr>
        <p:sp>
          <p:nvSpPr>
            <p:cNvPr id="32" name="Figura a mano libera 31"/>
            <p:cNvSpPr/>
            <p:nvPr/>
          </p:nvSpPr>
          <p:spPr>
            <a:xfrm>
              <a:off x="6214739" y="1635137"/>
              <a:ext cx="2512703" cy="69923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err="1">
                  <a:solidFill>
                    <a:schemeClr val="tx1"/>
                  </a:solidFill>
                  <a:latin typeface="+mj-lt"/>
                </a:rPr>
                <a:t>Conoscenza</a:t>
              </a:r>
              <a:r>
                <a:rPr lang="en-GB" sz="1600" b="1" kern="1200" dirty="0">
                  <a:solidFill>
                    <a:schemeClr val="tx1"/>
                  </a:solidFill>
                  <a:latin typeface="+mj-lt"/>
                </a:rPr>
                <a:t> del </a:t>
              </a:r>
              <a:r>
                <a:rPr lang="en-GB" sz="1600" b="1" kern="1200" dirty="0" err="1">
                  <a:solidFill>
                    <a:schemeClr val="tx1"/>
                  </a:solidFill>
                  <a:latin typeface="+mj-lt"/>
                </a:rPr>
                <a:t>territorio</a:t>
              </a:r>
              <a:endParaRPr lang="en-GB" sz="1600" b="1" kern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3" name="Figura a mano libera 32"/>
            <p:cNvSpPr/>
            <p:nvPr/>
          </p:nvSpPr>
          <p:spPr>
            <a:xfrm>
              <a:off x="6214739" y="2334367"/>
              <a:ext cx="2512703" cy="2446560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Esperienza quasi ventennale di interventi sociali nel Sud Italia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Oltre 1.800 progetti, presentati da altrettanti partenariati, sostenuti nel tempo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endParaRPr lang="it-IT" sz="1600" dirty="0">
                <a:latin typeface="+mj-lt"/>
              </a:endParaRPr>
            </a:p>
          </p:txBody>
        </p:sp>
      </p:grpSp>
      <p:grpSp>
        <p:nvGrpSpPr>
          <p:cNvPr id="52" name="Gruppo 51"/>
          <p:cNvGrpSpPr/>
          <p:nvPr/>
        </p:nvGrpSpPr>
        <p:grpSpPr>
          <a:xfrm>
            <a:off x="3417868" y="1190710"/>
            <a:ext cx="2512703" cy="3145788"/>
            <a:chOff x="9079220" y="1635137"/>
            <a:chExt cx="2512703" cy="3145788"/>
          </a:xfrm>
        </p:grpSpPr>
        <p:sp>
          <p:nvSpPr>
            <p:cNvPr id="9" name="Figura a mano libera 8"/>
            <p:cNvSpPr/>
            <p:nvPr/>
          </p:nvSpPr>
          <p:spPr>
            <a:xfrm>
              <a:off x="10781359" y="4046823"/>
              <a:ext cx="100393" cy="91366"/>
            </a:xfrm>
            <a:custGeom>
              <a:avLst/>
              <a:gdLst>
                <a:gd name="connsiteX0" fmla="*/ 0 w 119557"/>
                <a:gd name="connsiteY0" fmla="*/ 27972 h 139859"/>
                <a:gd name="connsiteX1" fmla="*/ 59779 w 119557"/>
                <a:gd name="connsiteY1" fmla="*/ 27972 h 139859"/>
                <a:gd name="connsiteX2" fmla="*/ 59779 w 119557"/>
                <a:gd name="connsiteY2" fmla="*/ 0 h 139859"/>
                <a:gd name="connsiteX3" fmla="*/ 119557 w 119557"/>
                <a:gd name="connsiteY3" fmla="*/ 69930 h 139859"/>
                <a:gd name="connsiteX4" fmla="*/ 59779 w 119557"/>
                <a:gd name="connsiteY4" fmla="*/ 139859 h 139859"/>
                <a:gd name="connsiteX5" fmla="*/ 59779 w 119557"/>
                <a:gd name="connsiteY5" fmla="*/ 111887 h 139859"/>
                <a:gd name="connsiteX6" fmla="*/ 0 w 119557"/>
                <a:gd name="connsiteY6" fmla="*/ 111887 h 139859"/>
                <a:gd name="connsiteX7" fmla="*/ 0 w 119557"/>
                <a:gd name="connsiteY7" fmla="*/ 27972 h 139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557" h="139859">
                  <a:moveTo>
                    <a:pt x="0" y="27972"/>
                  </a:moveTo>
                  <a:lnTo>
                    <a:pt x="59779" y="27972"/>
                  </a:lnTo>
                  <a:lnTo>
                    <a:pt x="59779" y="0"/>
                  </a:lnTo>
                  <a:lnTo>
                    <a:pt x="119557" y="69930"/>
                  </a:lnTo>
                  <a:lnTo>
                    <a:pt x="59779" y="139859"/>
                  </a:lnTo>
                  <a:lnTo>
                    <a:pt x="59779" y="111887"/>
                  </a:lnTo>
                  <a:lnTo>
                    <a:pt x="0" y="111887"/>
                  </a:lnTo>
                  <a:lnTo>
                    <a:pt x="0" y="27972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0"/>
              </a:schemeClr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27972" rIns="35867" bIns="27972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600" kern="1200">
                <a:latin typeface="+mj-lt"/>
              </a:endParaRPr>
            </a:p>
          </p:txBody>
        </p:sp>
        <p:sp>
          <p:nvSpPr>
            <p:cNvPr id="47" name="Figura a mano libera 46"/>
            <p:cNvSpPr/>
            <p:nvPr/>
          </p:nvSpPr>
          <p:spPr>
            <a:xfrm>
              <a:off x="9079220" y="1635137"/>
              <a:ext cx="2512703" cy="699230"/>
            </a:xfrm>
            <a:custGeom>
              <a:avLst/>
              <a:gdLst>
                <a:gd name="connsiteX0" fmla="*/ 0 w 1763570"/>
                <a:gd name="connsiteY0" fmla="*/ 0 h 699230"/>
                <a:gd name="connsiteX1" fmla="*/ 1763570 w 1763570"/>
                <a:gd name="connsiteY1" fmla="*/ 0 h 699230"/>
                <a:gd name="connsiteX2" fmla="*/ 1763570 w 1763570"/>
                <a:gd name="connsiteY2" fmla="*/ 699230 h 699230"/>
                <a:gd name="connsiteX3" fmla="*/ 0 w 1763570"/>
                <a:gd name="connsiteY3" fmla="*/ 699230 h 699230"/>
                <a:gd name="connsiteX4" fmla="*/ 0 w 1763570"/>
                <a:gd name="connsiteY4" fmla="*/ 0 h 699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699230">
                  <a:moveTo>
                    <a:pt x="0" y="0"/>
                  </a:moveTo>
                  <a:lnTo>
                    <a:pt x="1763570" y="0"/>
                  </a:lnTo>
                  <a:lnTo>
                    <a:pt x="1763570" y="699230"/>
                  </a:lnTo>
                  <a:lnTo>
                    <a:pt x="0" y="699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kern="1200" dirty="0" err="1">
                  <a:solidFill>
                    <a:schemeClr val="tx1"/>
                  </a:solidFill>
                  <a:latin typeface="+mj-lt"/>
                </a:rPr>
                <a:t>Tematiche</a:t>
              </a:r>
              <a:r>
                <a:rPr lang="en-GB" sz="1600" b="1" kern="1200" dirty="0">
                  <a:solidFill>
                    <a:schemeClr val="tx1"/>
                  </a:solidFill>
                  <a:latin typeface="+mj-lt"/>
                </a:rPr>
                <a:t> ESG</a:t>
              </a:r>
            </a:p>
          </p:txBody>
        </p:sp>
        <p:sp>
          <p:nvSpPr>
            <p:cNvPr id="48" name="Figura a mano libera 47"/>
            <p:cNvSpPr/>
            <p:nvPr/>
          </p:nvSpPr>
          <p:spPr>
            <a:xfrm>
              <a:off x="9079220" y="2334366"/>
              <a:ext cx="2512703" cy="2446559"/>
            </a:xfrm>
            <a:custGeom>
              <a:avLst/>
              <a:gdLst>
                <a:gd name="connsiteX0" fmla="*/ 0 w 1763570"/>
                <a:gd name="connsiteY0" fmla="*/ 0 h 2228940"/>
                <a:gd name="connsiteX1" fmla="*/ 1763570 w 1763570"/>
                <a:gd name="connsiteY1" fmla="*/ 0 h 2228940"/>
                <a:gd name="connsiteX2" fmla="*/ 1763570 w 1763570"/>
                <a:gd name="connsiteY2" fmla="*/ 2228940 h 2228940"/>
                <a:gd name="connsiteX3" fmla="*/ 0 w 1763570"/>
                <a:gd name="connsiteY3" fmla="*/ 2228940 h 2228940"/>
                <a:gd name="connsiteX4" fmla="*/ 0 w 1763570"/>
                <a:gd name="connsiteY4" fmla="*/ 0 h 2228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3570" h="2228940">
                  <a:moveTo>
                    <a:pt x="0" y="0"/>
                  </a:moveTo>
                  <a:lnTo>
                    <a:pt x="1763570" y="0"/>
                  </a:lnTo>
                  <a:lnTo>
                    <a:pt x="1763570" y="2228940"/>
                  </a:lnTo>
                  <a:lnTo>
                    <a:pt x="0" y="22289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Sostenibilità ambientale e sociale intrinseca nell’operato della Fondazione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Normativa CSRD</a:t>
              </a:r>
            </a:p>
            <a:p>
              <a:pPr marL="285750" lvl="1" indent="-285750" defTabSz="622300">
                <a:lnSpc>
                  <a:spcPts val="19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it-IT" sz="1600" dirty="0">
                  <a:latin typeface="+mj-lt"/>
                </a:rPr>
                <a:t>Detrazioni e deduzioni fiscali</a:t>
              </a:r>
            </a:p>
          </p:txBody>
        </p:sp>
      </p:grpSp>
      <p:sp>
        <p:nvSpPr>
          <p:cNvPr id="53" name="Rettangolo 52"/>
          <p:cNvSpPr/>
          <p:nvPr/>
        </p:nvSpPr>
        <p:spPr>
          <a:xfrm>
            <a:off x="508130" y="4628336"/>
            <a:ext cx="90878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latin typeface="+mj-lt"/>
                <a:ea typeface="Tahoma"/>
                <a:cs typeface="Tahoma"/>
              </a:rPr>
              <a:t>Fondazione Con il Sud è garanzia di </a:t>
            </a:r>
            <a:r>
              <a:rPr lang="it-IT" sz="2400" b="1" i="1" dirty="0">
                <a:latin typeface="+mj-lt"/>
                <a:ea typeface="Tahoma"/>
                <a:cs typeface="Tahoma"/>
              </a:rPr>
              <a:t>competenza</a:t>
            </a:r>
            <a:r>
              <a:rPr lang="it-IT" sz="2400" b="1" dirty="0">
                <a:latin typeface="+mj-lt"/>
                <a:ea typeface="Tahoma"/>
                <a:cs typeface="Tahoma"/>
              </a:rPr>
              <a:t> e </a:t>
            </a:r>
            <a:r>
              <a:rPr lang="it-IT" sz="2400" b="1" i="1" dirty="0">
                <a:latin typeface="+mj-lt"/>
                <a:ea typeface="Tahoma"/>
                <a:cs typeface="Tahoma"/>
              </a:rPr>
              <a:t>qualità</a:t>
            </a:r>
            <a:r>
              <a:rPr lang="it-IT" sz="2400" b="1" dirty="0">
                <a:latin typeface="+mj-lt"/>
                <a:ea typeface="Tahoma"/>
                <a:cs typeface="Tahoma"/>
              </a:rPr>
              <a:t> nella realizzazione dei processi</a:t>
            </a:r>
          </a:p>
        </p:txBody>
      </p:sp>
      <p:sp>
        <p:nvSpPr>
          <p:cNvPr id="5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55" name="Immagine 54"/>
          <p:cNvPicPr>
            <a:picLocks noChangeAspect="1"/>
          </p:cNvPicPr>
          <p:nvPr/>
        </p:nvPicPr>
        <p:blipFill rotWithShape="1">
          <a:blip r:embed="rId4"/>
          <a:srcRect l="49376" t="40000" r="33749" b="28889"/>
          <a:stretch/>
        </p:blipFill>
        <p:spPr>
          <a:xfrm rot="5400000">
            <a:off x="9692750" y="4238306"/>
            <a:ext cx="1704556" cy="1900941"/>
          </a:xfrm>
          <a:prstGeom prst="rect">
            <a:avLst/>
          </a:prstGeom>
        </p:spPr>
      </p:pic>
      <p:sp>
        <p:nvSpPr>
          <p:cNvPr id="25" name="CasellaDiTesto 24"/>
          <p:cNvSpPr txBox="1"/>
          <p:nvPr/>
        </p:nvSpPr>
        <p:spPr>
          <a:xfrm>
            <a:off x="128587" y="6518275"/>
            <a:ext cx="15097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452AC5D-BA08-417D-BCFD-B7EB2F6169F4}" type="slidenum">
              <a:rPr lang="it-IT" sz="900">
                <a:solidFill>
                  <a:schemeClr val="bg1"/>
                </a:solidFill>
                <a:latin typeface="+mj-lt"/>
              </a:rPr>
              <a:t>9</a:t>
            </a:fld>
            <a:r>
              <a:rPr lang="it-IT" sz="9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6160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CS">
  <a:themeElements>
    <a:clrScheme name="Gia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Tema di Office">
      <a:majorFont>
        <a:latin typeface="Tahoma"/>
        <a:ea typeface="Graphik Semibold"/>
        <a:cs typeface="Graphik Semibold"/>
      </a:majorFont>
      <a:minorFont>
        <a:latin typeface="Taoma"/>
        <a:ea typeface="Graphik Semibold"/>
        <a:cs typeface="Graphik Semibol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70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a FCS" id="{125AD57B-48B2-43A0-AAAC-18480DE290B6}" vid="{600898B0-9ACE-4D7D-8A7A-7D368D0BEA4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fc7068b-9c60-4797-bc7a-ec504f0411fb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01785AB2D3FB84AB9003AE68C44C86C" ma:contentTypeVersion="5" ma:contentTypeDescription="Creare un nuovo documento." ma:contentTypeScope="" ma:versionID="71494bbb5f4c3f880639360aa9ec9b30">
  <xsd:schema xmlns:xsd="http://www.w3.org/2001/XMLSchema" xmlns:xs="http://www.w3.org/2001/XMLSchema" xmlns:p="http://schemas.microsoft.com/office/2006/metadata/properties" xmlns:ns2="2d2c95f3-9561-4d7f-b301-b2b52a5eac8f" xmlns:ns3="5fc7068b-9c60-4797-bc7a-ec504f0411fb" targetNamespace="http://schemas.microsoft.com/office/2006/metadata/properties" ma:root="true" ma:fieldsID="654ea9930224ca39cf6e2d4f680e4a8e" ns2:_="" ns3:_="">
    <xsd:import namespace="2d2c95f3-9561-4d7f-b301-b2b52a5eac8f"/>
    <xsd:import namespace="5fc7068b-9c60-4797-bc7a-ec504f0411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2c95f3-9561-4d7f-b301-b2b52a5eac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c7068b-9c60-4797-bc7a-ec504f0411f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5B5724-DA6C-4C15-B491-20132E3CDBA3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5fc7068b-9c60-4797-bc7a-ec504f0411fb"/>
    <ds:schemaRef ds:uri="2d2c95f3-9561-4d7f-b301-b2b52a5eac8f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EB236FB-143B-40F4-A279-DF570244CD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D605EB-7271-490D-8D21-AA15931F7F6D}">
  <ds:schemaRefs>
    <ds:schemaRef ds:uri="2d2c95f3-9561-4d7f-b301-b2b52a5eac8f"/>
    <ds:schemaRef ds:uri="5fc7068b-9c60-4797-bc7a-ec504f0411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10650</TotalTime>
  <Words>1418</Words>
  <Application>Microsoft Macintosh PowerPoint</Application>
  <PresentationFormat>Widescreen</PresentationFormat>
  <Paragraphs>182</Paragraphs>
  <Slides>10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Taoma</vt:lpstr>
      <vt:lpstr>Times New Roman</vt:lpstr>
      <vt:lpstr>Wingdings</vt:lpstr>
      <vt:lpstr>Tema FCS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Nicola Campoli</cp:lastModifiedBy>
  <cp:revision>142</cp:revision>
  <cp:lastPrinted>2023-03-09T17:27:48Z</cp:lastPrinted>
  <dcterms:created xsi:type="dcterms:W3CDTF">2021-10-25T07:59:07Z</dcterms:created>
  <dcterms:modified xsi:type="dcterms:W3CDTF">2024-10-24T05:23:24Z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0x010100F01785AB2D3FB84AB9003AE68C44C86C</vt:lpwstr>
  </property>
  <property fmtid="{D5CDD505-2E9C-101B-9397-08002B2CF9AE}" pid="3" name="Order">
    <vt:r8>13800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SIP_Label_2ad0b24d-6422-44b0-b3de-abb3a9e8c81a_Enabled">
    <vt:lpwstr>true</vt:lpwstr>
  </property>
  <property fmtid="{D5CDD505-2E9C-101B-9397-08002B2CF9AE}" pid="11" name="MSIP_Label_2ad0b24d-6422-44b0-b3de-abb3a9e8c81a_SetDate">
    <vt:lpwstr>2024-06-19T14:42:27Z</vt:lpwstr>
  </property>
  <property fmtid="{D5CDD505-2E9C-101B-9397-08002B2CF9AE}" pid="12" name="MSIP_Label_2ad0b24d-6422-44b0-b3de-abb3a9e8c81a_Method">
    <vt:lpwstr>Standard</vt:lpwstr>
  </property>
  <property fmtid="{D5CDD505-2E9C-101B-9397-08002B2CF9AE}" pid="13" name="MSIP_Label_2ad0b24d-6422-44b0-b3de-abb3a9e8c81a_Name">
    <vt:lpwstr>defa4170-0d19-0005-0004-bc88714345d2</vt:lpwstr>
  </property>
  <property fmtid="{D5CDD505-2E9C-101B-9397-08002B2CF9AE}" pid="14" name="MSIP_Label_2ad0b24d-6422-44b0-b3de-abb3a9e8c81a_SiteId">
    <vt:lpwstr>2fcfe26a-bb62-46b0-b1e3-28f9da0c45fd</vt:lpwstr>
  </property>
  <property fmtid="{D5CDD505-2E9C-101B-9397-08002B2CF9AE}" pid="15" name="MSIP_Label_2ad0b24d-6422-44b0-b3de-abb3a9e8c81a_ActionId">
    <vt:lpwstr>e55b0d94-2f71-406f-854f-8db10b5a75f3</vt:lpwstr>
  </property>
  <property fmtid="{D5CDD505-2E9C-101B-9397-08002B2CF9AE}" pid="16" name="MSIP_Label_2ad0b24d-6422-44b0-b3de-abb3a9e8c81a_ContentBits">
    <vt:lpwstr>0</vt:lpwstr>
  </property>
</Properties>
</file>