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16"/>
  </p:notesMasterIdLst>
  <p:handoutMasterIdLst>
    <p:handoutMasterId r:id="rId17"/>
  </p:handoutMasterIdLst>
  <p:sldIdLst>
    <p:sldId id="272" r:id="rId2"/>
    <p:sldId id="324" r:id="rId3"/>
    <p:sldId id="323" r:id="rId4"/>
    <p:sldId id="331" r:id="rId5"/>
    <p:sldId id="332" r:id="rId6"/>
    <p:sldId id="327" r:id="rId7"/>
    <p:sldId id="321" r:id="rId8"/>
    <p:sldId id="325" r:id="rId9"/>
    <p:sldId id="328" r:id="rId10"/>
    <p:sldId id="329" r:id="rId11"/>
    <p:sldId id="330" r:id="rId12"/>
    <p:sldId id="338" r:id="rId13"/>
    <p:sldId id="339" r:id="rId14"/>
    <p:sldId id="333" r:id="rId15"/>
  </p:sldIdLst>
  <p:sldSz cx="9144000" cy="6858000" type="screen4x3"/>
  <p:notesSz cx="6797675" cy="987266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FF6600"/>
    <a:srgbClr val="8BCAD1"/>
    <a:srgbClr val="BCDEE0"/>
    <a:srgbClr val="F2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1" autoAdjust="0"/>
    <p:restoredTop sz="94660" autoAdjust="0"/>
  </p:normalViewPr>
  <p:slideViewPr>
    <p:cSldViewPr snapToGrid="0">
      <p:cViewPr>
        <p:scale>
          <a:sx n="96" d="100"/>
          <a:sy n="96" d="100"/>
        </p:scale>
        <p:origin x="-1020" y="-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275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6FA9FA-1D41-4827-B2D9-DDB1FDABAB40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C9D778B7-92BC-427F-8935-13FC5E3B7DD3}">
      <dgm:prSet phldrT="[Testo]"/>
      <dgm:spPr/>
      <dgm:t>
        <a:bodyPr/>
        <a:lstStyle/>
        <a:p>
          <a:r>
            <a:rPr lang="it-IT" b="1" dirty="0" smtClean="0">
              <a:latin typeface="+mj-lt"/>
              <a:cs typeface="Calibri" panose="020F0502020204030204" pitchFamily="34" charset="0"/>
            </a:rPr>
            <a:t>Norma istitutiva</a:t>
          </a:r>
          <a:endParaRPr lang="it-IT" b="1" dirty="0">
            <a:latin typeface="+mj-lt"/>
            <a:cs typeface="Calibri" panose="020F0502020204030204" pitchFamily="34" charset="0"/>
          </a:endParaRPr>
        </a:p>
      </dgm:t>
    </dgm:pt>
    <dgm:pt modelId="{CB6FF8C7-C919-40BC-AEEB-808061255773}" type="parTrans" cxnId="{3DB64258-1696-4182-8AB9-8D178A8DBBF2}">
      <dgm:prSet/>
      <dgm:spPr/>
      <dgm:t>
        <a:bodyPr/>
        <a:lstStyle/>
        <a:p>
          <a:endParaRPr lang="it-IT">
            <a:latin typeface="+mj-lt"/>
            <a:cs typeface="Calibri" panose="020F0502020204030204" pitchFamily="34" charset="0"/>
          </a:endParaRPr>
        </a:p>
      </dgm:t>
    </dgm:pt>
    <dgm:pt modelId="{E3F36071-A31F-4DE6-831D-68D2640F2CE8}" type="sibTrans" cxnId="{3DB64258-1696-4182-8AB9-8D178A8DBBF2}">
      <dgm:prSet/>
      <dgm:spPr/>
      <dgm:t>
        <a:bodyPr/>
        <a:lstStyle/>
        <a:p>
          <a:endParaRPr lang="it-IT">
            <a:latin typeface="+mj-lt"/>
            <a:cs typeface="Calibri" panose="020F0502020204030204" pitchFamily="34" charset="0"/>
          </a:endParaRPr>
        </a:p>
      </dgm:t>
    </dgm:pt>
    <dgm:pt modelId="{07C4A597-B33C-486E-ADE2-CE34CBED57B3}">
      <dgm:prSet phldrT="[Testo]" custT="1"/>
      <dgm:spPr/>
      <dgm:t>
        <a:bodyPr/>
        <a:lstStyle/>
        <a:p>
          <a:r>
            <a:rPr lang="it-IT" sz="1600" dirty="0" smtClean="0">
              <a:latin typeface="+mj-lt"/>
              <a:cs typeface="Calibri" panose="020F0502020204030204" pitchFamily="34" charset="0"/>
            </a:rPr>
            <a:t>Articolo 26</a:t>
          </a:r>
        </a:p>
        <a:p>
          <a:r>
            <a:rPr lang="it-IT" sz="1600" dirty="0" smtClean="0">
              <a:latin typeface="+mj-lt"/>
              <a:cs typeface="Calibri" panose="020F0502020204030204" pitchFamily="34" charset="0"/>
            </a:rPr>
            <a:t>D.L. n. 34 del</a:t>
          </a:r>
        </a:p>
        <a:p>
          <a:r>
            <a:rPr lang="it-IT" sz="1600" dirty="0" smtClean="0">
              <a:latin typeface="+mj-lt"/>
              <a:cs typeface="Calibri" panose="020F0502020204030204" pitchFamily="34" charset="0"/>
            </a:rPr>
            <a:t> 30/04/2019</a:t>
          </a:r>
          <a:endParaRPr lang="it-IT" sz="1600" dirty="0">
            <a:latin typeface="+mj-lt"/>
            <a:cs typeface="Calibri" panose="020F0502020204030204" pitchFamily="34" charset="0"/>
          </a:endParaRPr>
        </a:p>
      </dgm:t>
    </dgm:pt>
    <dgm:pt modelId="{6640F03C-E91F-485D-8E34-06CF48B5E70C}" type="parTrans" cxnId="{96FA3F1D-E3F0-4893-BF00-164D9CDD234D}">
      <dgm:prSet/>
      <dgm:spPr/>
      <dgm:t>
        <a:bodyPr/>
        <a:lstStyle/>
        <a:p>
          <a:endParaRPr lang="it-IT">
            <a:latin typeface="+mj-lt"/>
            <a:cs typeface="Calibri" panose="020F0502020204030204" pitchFamily="34" charset="0"/>
          </a:endParaRPr>
        </a:p>
      </dgm:t>
    </dgm:pt>
    <dgm:pt modelId="{2BF18B07-1206-47AB-94CA-6F46178335FC}" type="sibTrans" cxnId="{96FA3F1D-E3F0-4893-BF00-164D9CDD234D}">
      <dgm:prSet/>
      <dgm:spPr/>
      <dgm:t>
        <a:bodyPr/>
        <a:lstStyle/>
        <a:p>
          <a:endParaRPr lang="it-IT">
            <a:latin typeface="+mj-lt"/>
            <a:cs typeface="Calibri" panose="020F0502020204030204" pitchFamily="34" charset="0"/>
          </a:endParaRPr>
        </a:p>
      </dgm:t>
    </dgm:pt>
    <dgm:pt modelId="{D752C11E-BF26-42E1-A48F-AD453F79F11C}">
      <dgm:prSet phldrT="[Testo]" custT="1"/>
      <dgm:spPr/>
      <dgm:t>
        <a:bodyPr/>
        <a:lstStyle/>
        <a:p>
          <a:r>
            <a:rPr lang="it-IT" sz="1600" dirty="0" smtClean="0">
              <a:latin typeface="+mj-lt"/>
              <a:cs typeface="Calibri" panose="020F0502020204030204" pitchFamily="34" charset="0"/>
            </a:rPr>
            <a:t>Legge di </a:t>
          </a:r>
          <a:r>
            <a:rPr lang="it-IT" sz="1600" dirty="0" err="1" smtClean="0">
              <a:latin typeface="+mj-lt"/>
              <a:cs typeface="Calibri" panose="020F0502020204030204" pitchFamily="34" charset="0"/>
            </a:rPr>
            <a:t>convers</a:t>
          </a:r>
          <a:r>
            <a:rPr lang="it-IT" sz="1600" dirty="0" smtClean="0">
              <a:latin typeface="+mj-lt"/>
              <a:cs typeface="Calibri" panose="020F0502020204030204" pitchFamily="34" charset="0"/>
            </a:rPr>
            <a:t>.</a:t>
          </a:r>
        </a:p>
        <a:p>
          <a:r>
            <a:rPr lang="it-IT" sz="1600" dirty="0" smtClean="0">
              <a:latin typeface="+mj-lt"/>
              <a:cs typeface="Calibri" panose="020F0502020204030204" pitchFamily="34" charset="0"/>
            </a:rPr>
            <a:t> n. 58 del</a:t>
          </a:r>
        </a:p>
        <a:p>
          <a:r>
            <a:rPr lang="it-IT" sz="1600" dirty="0" smtClean="0">
              <a:latin typeface="+mj-lt"/>
              <a:cs typeface="Calibri" panose="020F0502020204030204" pitchFamily="34" charset="0"/>
            </a:rPr>
            <a:t> 28/06/2019</a:t>
          </a:r>
          <a:endParaRPr lang="it-IT" sz="1600" dirty="0">
            <a:latin typeface="+mj-lt"/>
            <a:cs typeface="Calibri" panose="020F0502020204030204" pitchFamily="34" charset="0"/>
          </a:endParaRPr>
        </a:p>
      </dgm:t>
    </dgm:pt>
    <dgm:pt modelId="{3C0698CB-5264-4800-BCD2-0D7B2F70E385}" type="parTrans" cxnId="{B710F33C-827B-4BF6-99B9-E28ECAA00506}">
      <dgm:prSet/>
      <dgm:spPr/>
      <dgm:t>
        <a:bodyPr/>
        <a:lstStyle/>
        <a:p>
          <a:endParaRPr lang="it-IT">
            <a:latin typeface="+mj-lt"/>
            <a:cs typeface="Calibri" panose="020F0502020204030204" pitchFamily="34" charset="0"/>
          </a:endParaRPr>
        </a:p>
      </dgm:t>
    </dgm:pt>
    <dgm:pt modelId="{BAD16ED6-CA96-42A4-A7F6-0FF913F80738}" type="sibTrans" cxnId="{B710F33C-827B-4BF6-99B9-E28ECAA00506}">
      <dgm:prSet/>
      <dgm:spPr/>
      <dgm:t>
        <a:bodyPr/>
        <a:lstStyle/>
        <a:p>
          <a:endParaRPr lang="it-IT">
            <a:latin typeface="+mj-lt"/>
            <a:cs typeface="Calibri" panose="020F0502020204030204" pitchFamily="34" charset="0"/>
          </a:endParaRPr>
        </a:p>
      </dgm:t>
    </dgm:pt>
    <dgm:pt modelId="{590720F9-24C4-4DDA-8D50-C0A46D0B06FA}">
      <dgm:prSet phldrT="[Testo]"/>
      <dgm:spPr/>
      <dgm:t>
        <a:bodyPr/>
        <a:lstStyle/>
        <a:p>
          <a:r>
            <a:rPr lang="it-IT" b="1" dirty="0" smtClean="0">
              <a:latin typeface="+mj-lt"/>
              <a:cs typeface="Calibri" panose="020F0502020204030204" pitchFamily="34" charset="0"/>
            </a:rPr>
            <a:t>Conferenza Unificata</a:t>
          </a:r>
          <a:endParaRPr lang="it-IT" b="1" dirty="0">
            <a:latin typeface="+mj-lt"/>
            <a:cs typeface="Calibri" panose="020F0502020204030204" pitchFamily="34" charset="0"/>
          </a:endParaRPr>
        </a:p>
      </dgm:t>
    </dgm:pt>
    <dgm:pt modelId="{E5EB19EC-D079-4338-A3B5-31B6492F3F74}" type="parTrans" cxnId="{1AE115E1-0B09-46DE-A3E8-DE84C6662030}">
      <dgm:prSet/>
      <dgm:spPr/>
      <dgm:t>
        <a:bodyPr/>
        <a:lstStyle/>
        <a:p>
          <a:endParaRPr lang="it-IT">
            <a:latin typeface="+mj-lt"/>
            <a:cs typeface="Calibri" panose="020F0502020204030204" pitchFamily="34" charset="0"/>
          </a:endParaRPr>
        </a:p>
      </dgm:t>
    </dgm:pt>
    <dgm:pt modelId="{D7F8015B-0B72-4D05-92A9-4E8B0BC53A2F}" type="sibTrans" cxnId="{1AE115E1-0B09-46DE-A3E8-DE84C6662030}">
      <dgm:prSet/>
      <dgm:spPr/>
      <dgm:t>
        <a:bodyPr/>
        <a:lstStyle/>
        <a:p>
          <a:endParaRPr lang="it-IT">
            <a:latin typeface="+mj-lt"/>
            <a:cs typeface="Calibri" panose="020F0502020204030204" pitchFamily="34" charset="0"/>
          </a:endParaRPr>
        </a:p>
      </dgm:t>
    </dgm:pt>
    <dgm:pt modelId="{EB7A71AB-5C9D-4478-A447-E282DDC75D5E}">
      <dgm:prSet phldrT="[Testo]" custT="1"/>
      <dgm:spPr/>
      <dgm:t>
        <a:bodyPr/>
        <a:lstStyle/>
        <a:p>
          <a:r>
            <a:rPr lang="it-IT" sz="1600" dirty="0" smtClean="0">
              <a:latin typeface="+mj-lt"/>
              <a:cs typeface="Calibri" panose="020F0502020204030204" pitchFamily="34" charset="0"/>
            </a:rPr>
            <a:t>Passaggio ex legge istitutiva</a:t>
          </a:r>
          <a:endParaRPr lang="it-IT" sz="1600" dirty="0">
            <a:latin typeface="+mj-lt"/>
            <a:cs typeface="Calibri" panose="020F0502020204030204" pitchFamily="34" charset="0"/>
          </a:endParaRPr>
        </a:p>
      </dgm:t>
    </dgm:pt>
    <dgm:pt modelId="{E316DC4E-3A01-4560-BAC1-4200618F992F}" type="parTrans" cxnId="{E95626CB-4EC7-44E8-A406-8F965FE1FF2F}">
      <dgm:prSet/>
      <dgm:spPr/>
      <dgm:t>
        <a:bodyPr/>
        <a:lstStyle/>
        <a:p>
          <a:endParaRPr lang="it-IT">
            <a:latin typeface="+mj-lt"/>
            <a:cs typeface="Calibri" panose="020F0502020204030204" pitchFamily="34" charset="0"/>
          </a:endParaRPr>
        </a:p>
      </dgm:t>
    </dgm:pt>
    <dgm:pt modelId="{261E0F33-C933-48D8-AD65-81425A7F280D}" type="sibTrans" cxnId="{E95626CB-4EC7-44E8-A406-8F965FE1FF2F}">
      <dgm:prSet/>
      <dgm:spPr/>
      <dgm:t>
        <a:bodyPr/>
        <a:lstStyle/>
        <a:p>
          <a:endParaRPr lang="it-IT">
            <a:latin typeface="+mj-lt"/>
            <a:cs typeface="Calibri" panose="020F0502020204030204" pitchFamily="34" charset="0"/>
          </a:endParaRPr>
        </a:p>
      </dgm:t>
    </dgm:pt>
    <dgm:pt modelId="{CF20360D-DC92-407F-B199-16E81AB52351}">
      <dgm:prSet phldrT="[Testo]" custT="1"/>
      <dgm:spPr/>
      <dgm:t>
        <a:bodyPr/>
        <a:lstStyle/>
        <a:p>
          <a:r>
            <a:rPr lang="it-IT" sz="1600" dirty="0" smtClean="0">
              <a:latin typeface="+mj-lt"/>
              <a:cs typeface="Calibri" panose="020F0502020204030204" pitchFamily="34" charset="0"/>
            </a:rPr>
            <a:t>Parere positivo del 21/05/2020</a:t>
          </a:r>
          <a:endParaRPr lang="it-IT" sz="1600" dirty="0">
            <a:latin typeface="+mj-lt"/>
            <a:cs typeface="Calibri" panose="020F0502020204030204" pitchFamily="34" charset="0"/>
          </a:endParaRPr>
        </a:p>
      </dgm:t>
    </dgm:pt>
    <dgm:pt modelId="{F33D4CA8-134D-4BA6-98E0-0BB18D3C9488}" type="parTrans" cxnId="{A07678E3-27C3-495F-AF7A-B8E991AF4E99}">
      <dgm:prSet/>
      <dgm:spPr/>
      <dgm:t>
        <a:bodyPr/>
        <a:lstStyle/>
        <a:p>
          <a:endParaRPr lang="it-IT">
            <a:latin typeface="+mj-lt"/>
            <a:cs typeface="Calibri" panose="020F0502020204030204" pitchFamily="34" charset="0"/>
          </a:endParaRPr>
        </a:p>
      </dgm:t>
    </dgm:pt>
    <dgm:pt modelId="{EE5AE7DD-5A67-4D55-9D4E-A05E75ED6819}" type="sibTrans" cxnId="{A07678E3-27C3-495F-AF7A-B8E991AF4E99}">
      <dgm:prSet/>
      <dgm:spPr/>
      <dgm:t>
        <a:bodyPr/>
        <a:lstStyle/>
        <a:p>
          <a:endParaRPr lang="it-IT">
            <a:latin typeface="+mj-lt"/>
            <a:cs typeface="Calibri" panose="020F0502020204030204" pitchFamily="34" charset="0"/>
          </a:endParaRPr>
        </a:p>
      </dgm:t>
    </dgm:pt>
    <dgm:pt modelId="{11EBE16A-A253-43E3-AC2C-716E5B86D4FB}">
      <dgm:prSet phldrT="[Testo]"/>
      <dgm:spPr/>
      <dgm:t>
        <a:bodyPr/>
        <a:lstStyle/>
        <a:p>
          <a:r>
            <a:rPr lang="it-IT" b="1" dirty="0" smtClean="0">
              <a:latin typeface="+mj-lt"/>
              <a:cs typeface="Calibri" panose="020F0502020204030204" pitchFamily="34" charset="0"/>
            </a:rPr>
            <a:t>Criteri, condizioni, procedure</a:t>
          </a:r>
          <a:endParaRPr lang="it-IT" b="1" dirty="0">
            <a:latin typeface="+mj-lt"/>
            <a:cs typeface="Calibri" panose="020F0502020204030204" pitchFamily="34" charset="0"/>
          </a:endParaRPr>
        </a:p>
      </dgm:t>
    </dgm:pt>
    <dgm:pt modelId="{32D320B6-D7CF-4BF2-9332-EB7D72DC3398}" type="parTrans" cxnId="{B2D21812-8519-4514-B9A3-251ADA8AC0B2}">
      <dgm:prSet/>
      <dgm:spPr/>
      <dgm:t>
        <a:bodyPr/>
        <a:lstStyle/>
        <a:p>
          <a:endParaRPr lang="it-IT">
            <a:latin typeface="+mj-lt"/>
            <a:cs typeface="Calibri" panose="020F0502020204030204" pitchFamily="34" charset="0"/>
          </a:endParaRPr>
        </a:p>
      </dgm:t>
    </dgm:pt>
    <dgm:pt modelId="{DD508336-82C9-4403-8A7D-AC26E5667E21}" type="sibTrans" cxnId="{B2D21812-8519-4514-B9A3-251ADA8AC0B2}">
      <dgm:prSet/>
      <dgm:spPr/>
      <dgm:t>
        <a:bodyPr/>
        <a:lstStyle/>
        <a:p>
          <a:endParaRPr lang="it-IT">
            <a:latin typeface="+mj-lt"/>
            <a:cs typeface="Calibri" panose="020F0502020204030204" pitchFamily="34" charset="0"/>
          </a:endParaRPr>
        </a:p>
      </dgm:t>
    </dgm:pt>
    <dgm:pt modelId="{57551561-7C90-4073-8C9E-BA473F1AD96D}">
      <dgm:prSet phldrT="[Testo]" custT="1"/>
      <dgm:spPr/>
      <dgm:t>
        <a:bodyPr/>
        <a:lstStyle/>
        <a:p>
          <a:r>
            <a:rPr lang="it-IT" sz="1600" smtClean="0">
              <a:latin typeface="+mj-lt"/>
              <a:cs typeface="Calibri" panose="020F0502020204030204" pitchFamily="34" charset="0"/>
            </a:rPr>
            <a:t>Ministro sviluppo economico</a:t>
          </a:r>
        </a:p>
        <a:p>
          <a:r>
            <a:rPr lang="it-IT" sz="1600" smtClean="0">
              <a:latin typeface="+mj-lt"/>
              <a:cs typeface="Calibri" panose="020F0502020204030204" pitchFamily="34" charset="0"/>
            </a:rPr>
            <a:t>D.M. 11/06/2020</a:t>
          </a:r>
          <a:endParaRPr lang="it-IT" sz="1600" dirty="0">
            <a:latin typeface="+mj-lt"/>
            <a:cs typeface="Calibri" panose="020F0502020204030204" pitchFamily="34" charset="0"/>
          </a:endParaRPr>
        </a:p>
      </dgm:t>
    </dgm:pt>
    <dgm:pt modelId="{665F162D-2AF3-458F-9213-95A0FECCC455}" type="parTrans" cxnId="{231483E8-DCB5-472A-8BE9-F11629692055}">
      <dgm:prSet/>
      <dgm:spPr/>
      <dgm:t>
        <a:bodyPr/>
        <a:lstStyle/>
        <a:p>
          <a:endParaRPr lang="it-IT">
            <a:latin typeface="+mj-lt"/>
            <a:cs typeface="Calibri" panose="020F0502020204030204" pitchFamily="34" charset="0"/>
          </a:endParaRPr>
        </a:p>
      </dgm:t>
    </dgm:pt>
    <dgm:pt modelId="{76D31A48-B8AA-4812-BA61-386FDA62116B}" type="sibTrans" cxnId="{231483E8-DCB5-472A-8BE9-F11629692055}">
      <dgm:prSet/>
      <dgm:spPr/>
      <dgm:t>
        <a:bodyPr/>
        <a:lstStyle/>
        <a:p>
          <a:endParaRPr lang="it-IT">
            <a:latin typeface="+mj-lt"/>
            <a:cs typeface="Calibri" panose="020F0502020204030204" pitchFamily="34" charset="0"/>
          </a:endParaRPr>
        </a:p>
      </dgm:t>
    </dgm:pt>
    <dgm:pt modelId="{4656B34E-C78B-4F2C-B9D0-9D35E339C2DE}">
      <dgm:prSet phldrT="[Testo]" custT="1"/>
      <dgm:spPr/>
      <dgm:t>
        <a:bodyPr/>
        <a:lstStyle/>
        <a:p>
          <a:r>
            <a:rPr lang="it-IT" sz="1600" dirty="0" smtClean="0">
              <a:latin typeface="+mj-lt"/>
              <a:cs typeface="Calibri" panose="020F0502020204030204" pitchFamily="34" charset="0"/>
            </a:rPr>
            <a:t>Decreto direttore DGIAI</a:t>
          </a:r>
        </a:p>
        <a:p>
          <a:r>
            <a:rPr lang="it-IT" sz="1600" dirty="0" smtClean="0">
              <a:latin typeface="+mj-lt"/>
              <a:cs typeface="Calibri" panose="020F0502020204030204" pitchFamily="34" charset="0"/>
            </a:rPr>
            <a:t>Apertura termini</a:t>
          </a:r>
        </a:p>
      </dgm:t>
    </dgm:pt>
    <dgm:pt modelId="{3F5F846E-6656-4C91-BCF8-419F01CFA202}" type="parTrans" cxnId="{8D7C4886-3F43-4DEF-98F7-A4EF23C965C2}">
      <dgm:prSet/>
      <dgm:spPr/>
      <dgm:t>
        <a:bodyPr/>
        <a:lstStyle/>
        <a:p>
          <a:endParaRPr lang="it-IT">
            <a:latin typeface="+mj-lt"/>
            <a:cs typeface="Calibri" panose="020F0502020204030204" pitchFamily="34" charset="0"/>
          </a:endParaRPr>
        </a:p>
      </dgm:t>
    </dgm:pt>
    <dgm:pt modelId="{9473283A-84D3-466D-9F6D-152EC93F1ACD}" type="sibTrans" cxnId="{8D7C4886-3F43-4DEF-98F7-A4EF23C965C2}">
      <dgm:prSet/>
      <dgm:spPr/>
      <dgm:t>
        <a:bodyPr/>
        <a:lstStyle/>
        <a:p>
          <a:endParaRPr lang="it-IT">
            <a:latin typeface="+mj-lt"/>
            <a:cs typeface="Calibri" panose="020F0502020204030204" pitchFamily="34" charset="0"/>
          </a:endParaRPr>
        </a:p>
      </dgm:t>
    </dgm:pt>
    <dgm:pt modelId="{DF77865A-1199-46AC-BC3C-130CB52C891C}" type="pres">
      <dgm:prSet presAssocID="{116FA9FA-1D41-4827-B2D9-DDB1FDABAB40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100FD796-56BC-4B78-9EC8-9D144F7C0E8D}" type="pres">
      <dgm:prSet presAssocID="{C9D778B7-92BC-427F-8935-13FC5E3B7DD3}" presName="compNode" presStyleCnt="0"/>
      <dgm:spPr/>
    </dgm:pt>
    <dgm:pt modelId="{AB2012CF-428A-4C7F-801E-41BD1A4481D4}" type="pres">
      <dgm:prSet presAssocID="{C9D778B7-92BC-427F-8935-13FC5E3B7DD3}" presName="aNode" presStyleLbl="bgShp" presStyleIdx="0" presStyleCnt="3"/>
      <dgm:spPr/>
      <dgm:t>
        <a:bodyPr/>
        <a:lstStyle/>
        <a:p>
          <a:endParaRPr lang="it-IT"/>
        </a:p>
      </dgm:t>
    </dgm:pt>
    <dgm:pt modelId="{8C5F0846-3A34-42A4-8016-72562B2088A1}" type="pres">
      <dgm:prSet presAssocID="{C9D778B7-92BC-427F-8935-13FC5E3B7DD3}" presName="textNode" presStyleLbl="bgShp" presStyleIdx="0" presStyleCnt="3"/>
      <dgm:spPr/>
      <dgm:t>
        <a:bodyPr/>
        <a:lstStyle/>
        <a:p>
          <a:endParaRPr lang="it-IT"/>
        </a:p>
      </dgm:t>
    </dgm:pt>
    <dgm:pt modelId="{9BB4E55B-C29C-48AF-A998-1F5180CFB385}" type="pres">
      <dgm:prSet presAssocID="{C9D778B7-92BC-427F-8935-13FC5E3B7DD3}" presName="compChildNode" presStyleCnt="0"/>
      <dgm:spPr/>
    </dgm:pt>
    <dgm:pt modelId="{39E1E9B9-2FAE-43D5-9265-D0E011D039C5}" type="pres">
      <dgm:prSet presAssocID="{C9D778B7-92BC-427F-8935-13FC5E3B7DD3}" presName="theInnerList" presStyleCnt="0"/>
      <dgm:spPr/>
    </dgm:pt>
    <dgm:pt modelId="{55BF95F7-5EBC-498B-9D72-29C1C2C25FF0}" type="pres">
      <dgm:prSet presAssocID="{07C4A597-B33C-486E-ADE2-CE34CBED57B3}" presName="child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2D19EAF-122E-4452-903D-3C7BB793CD07}" type="pres">
      <dgm:prSet presAssocID="{07C4A597-B33C-486E-ADE2-CE34CBED57B3}" presName="aSpace2" presStyleCnt="0"/>
      <dgm:spPr/>
    </dgm:pt>
    <dgm:pt modelId="{CF195FD3-63C6-47FC-9EBA-C1F628D51943}" type="pres">
      <dgm:prSet presAssocID="{D752C11E-BF26-42E1-A48F-AD453F79F11C}" presName="child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152836F-FBA5-474D-9B50-5B60BCB02B98}" type="pres">
      <dgm:prSet presAssocID="{C9D778B7-92BC-427F-8935-13FC5E3B7DD3}" presName="aSpace" presStyleCnt="0"/>
      <dgm:spPr/>
    </dgm:pt>
    <dgm:pt modelId="{C789C239-F4DE-443E-A2F7-B1D104891646}" type="pres">
      <dgm:prSet presAssocID="{590720F9-24C4-4DDA-8D50-C0A46D0B06FA}" presName="compNode" presStyleCnt="0"/>
      <dgm:spPr/>
    </dgm:pt>
    <dgm:pt modelId="{E1806959-C7E0-49DB-AFB7-A55B7032C620}" type="pres">
      <dgm:prSet presAssocID="{590720F9-24C4-4DDA-8D50-C0A46D0B06FA}" presName="aNode" presStyleLbl="bgShp" presStyleIdx="1" presStyleCnt="3" custLinFactNeighborY="-327"/>
      <dgm:spPr/>
      <dgm:t>
        <a:bodyPr/>
        <a:lstStyle/>
        <a:p>
          <a:endParaRPr lang="it-IT"/>
        </a:p>
      </dgm:t>
    </dgm:pt>
    <dgm:pt modelId="{77781727-721F-4A71-9778-640E85EAB7CD}" type="pres">
      <dgm:prSet presAssocID="{590720F9-24C4-4DDA-8D50-C0A46D0B06FA}" presName="textNode" presStyleLbl="bgShp" presStyleIdx="1" presStyleCnt="3"/>
      <dgm:spPr/>
      <dgm:t>
        <a:bodyPr/>
        <a:lstStyle/>
        <a:p>
          <a:endParaRPr lang="it-IT"/>
        </a:p>
      </dgm:t>
    </dgm:pt>
    <dgm:pt modelId="{4DF9908D-2F27-421E-8B2B-8ED0521BC36D}" type="pres">
      <dgm:prSet presAssocID="{590720F9-24C4-4DDA-8D50-C0A46D0B06FA}" presName="compChildNode" presStyleCnt="0"/>
      <dgm:spPr/>
    </dgm:pt>
    <dgm:pt modelId="{64063F4C-EF53-4BA3-B278-32E1A73A9FE7}" type="pres">
      <dgm:prSet presAssocID="{590720F9-24C4-4DDA-8D50-C0A46D0B06FA}" presName="theInnerList" presStyleCnt="0"/>
      <dgm:spPr/>
    </dgm:pt>
    <dgm:pt modelId="{498B825B-ABBA-430D-92C6-15E05573C25E}" type="pres">
      <dgm:prSet presAssocID="{EB7A71AB-5C9D-4478-A447-E282DDC75D5E}" presName="child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844B95D-8B21-4200-A175-700E7F2DD161}" type="pres">
      <dgm:prSet presAssocID="{EB7A71AB-5C9D-4478-A447-E282DDC75D5E}" presName="aSpace2" presStyleCnt="0"/>
      <dgm:spPr/>
    </dgm:pt>
    <dgm:pt modelId="{2A48214F-EC26-4BC5-8CB1-3D5BF1E8A79F}" type="pres">
      <dgm:prSet presAssocID="{CF20360D-DC92-407F-B199-16E81AB52351}" presName="child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ACA1499-A4F0-4DAA-A495-109E91A53DFD}" type="pres">
      <dgm:prSet presAssocID="{590720F9-24C4-4DDA-8D50-C0A46D0B06FA}" presName="aSpace" presStyleCnt="0"/>
      <dgm:spPr/>
    </dgm:pt>
    <dgm:pt modelId="{80A72849-70A3-44E3-AE55-06EC5CFA707C}" type="pres">
      <dgm:prSet presAssocID="{11EBE16A-A253-43E3-AC2C-716E5B86D4FB}" presName="compNode" presStyleCnt="0"/>
      <dgm:spPr/>
    </dgm:pt>
    <dgm:pt modelId="{BFACABB3-4B3A-4A48-9F10-E647CC2860E4}" type="pres">
      <dgm:prSet presAssocID="{11EBE16A-A253-43E3-AC2C-716E5B86D4FB}" presName="aNode" presStyleLbl="bgShp" presStyleIdx="2" presStyleCnt="3"/>
      <dgm:spPr/>
      <dgm:t>
        <a:bodyPr/>
        <a:lstStyle/>
        <a:p>
          <a:endParaRPr lang="it-IT"/>
        </a:p>
      </dgm:t>
    </dgm:pt>
    <dgm:pt modelId="{E09B1DDB-637D-4E49-8A98-81374FF3D96A}" type="pres">
      <dgm:prSet presAssocID="{11EBE16A-A253-43E3-AC2C-716E5B86D4FB}" presName="textNode" presStyleLbl="bgShp" presStyleIdx="2" presStyleCnt="3"/>
      <dgm:spPr/>
      <dgm:t>
        <a:bodyPr/>
        <a:lstStyle/>
        <a:p>
          <a:endParaRPr lang="it-IT"/>
        </a:p>
      </dgm:t>
    </dgm:pt>
    <dgm:pt modelId="{BE1A5C59-D555-4F32-8C31-E184DA4D05B8}" type="pres">
      <dgm:prSet presAssocID="{11EBE16A-A253-43E3-AC2C-716E5B86D4FB}" presName="compChildNode" presStyleCnt="0"/>
      <dgm:spPr/>
    </dgm:pt>
    <dgm:pt modelId="{5F5961F5-6AF7-4C01-8BC0-DC788254657F}" type="pres">
      <dgm:prSet presAssocID="{11EBE16A-A253-43E3-AC2C-716E5B86D4FB}" presName="theInnerList" presStyleCnt="0"/>
      <dgm:spPr/>
    </dgm:pt>
    <dgm:pt modelId="{F0B41E73-59F3-4C85-882B-D2E4A2D719D1}" type="pres">
      <dgm:prSet presAssocID="{57551561-7C90-4073-8C9E-BA473F1AD96D}" presName="child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F5C62FE-2F0F-4944-938F-2A6A280099D5}" type="pres">
      <dgm:prSet presAssocID="{57551561-7C90-4073-8C9E-BA473F1AD96D}" presName="aSpace2" presStyleCnt="0"/>
      <dgm:spPr/>
    </dgm:pt>
    <dgm:pt modelId="{A3D874F8-0FCC-486F-8212-088E70F7B7B3}" type="pres">
      <dgm:prSet presAssocID="{4656B34E-C78B-4F2C-B9D0-9D35E339C2DE}" presName="child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231483E8-DCB5-472A-8BE9-F11629692055}" srcId="{11EBE16A-A253-43E3-AC2C-716E5B86D4FB}" destId="{57551561-7C90-4073-8C9E-BA473F1AD96D}" srcOrd="0" destOrd="0" parTransId="{665F162D-2AF3-458F-9213-95A0FECCC455}" sibTransId="{76D31A48-B8AA-4812-BA61-386FDA62116B}"/>
    <dgm:cxn modelId="{B2D21812-8519-4514-B9A3-251ADA8AC0B2}" srcId="{116FA9FA-1D41-4827-B2D9-DDB1FDABAB40}" destId="{11EBE16A-A253-43E3-AC2C-716E5B86D4FB}" srcOrd="2" destOrd="0" parTransId="{32D320B6-D7CF-4BF2-9332-EB7D72DC3398}" sibTransId="{DD508336-82C9-4403-8A7D-AC26E5667E21}"/>
    <dgm:cxn modelId="{B710F33C-827B-4BF6-99B9-E28ECAA00506}" srcId="{C9D778B7-92BC-427F-8935-13FC5E3B7DD3}" destId="{D752C11E-BF26-42E1-A48F-AD453F79F11C}" srcOrd="1" destOrd="0" parTransId="{3C0698CB-5264-4800-BCD2-0D7B2F70E385}" sibTransId="{BAD16ED6-CA96-42A4-A7F6-0FF913F80738}"/>
    <dgm:cxn modelId="{575F87AC-6BF1-4358-8715-2C37CF4BDC14}" type="presOf" srcId="{C9D778B7-92BC-427F-8935-13FC5E3B7DD3}" destId="{8C5F0846-3A34-42A4-8016-72562B2088A1}" srcOrd="1" destOrd="0" presId="urn:microsoft.com/office/officeart/2005/8/layout/lProcess2"/>
    <dgm:cxn modelId="{3CB33CAB-5D3E-445A-89F9-A22F6E6106C3}" type="presOf" srcId="{590720F9-24C4-4DDA-8D50-C0A46D0B06FA}" destId="{77781727-721F-4A71-9778-640E85EAB7CD}" srcOrd="1" destOrd="0" presId="urn:microsoft.com/office/officeart/2005/8/layout/lProcess2"/>
    <dgm:cxn modelId="{610AEC82-0B2F-4682-B829-CE44931890EC}" type="presOf" srcId="{4656B34E-C78B-4F2C-B9D0-9D35E339C2DE}" destId="{A3D874F8-0FCC-486F-8212-088E70F7B7B3}" srcOrd="0" destOrd="0" presId="urn:microsoft.com/office/officeart/2005/8/layout/lProcess2"/>
    <dgm:cxn modelId="{5B50621A-EDCE-4603-A311-2FF29C2BF169}" type="presOf" srcId="{590720F9-24C4-4DDA-8D50-C0A46D0B06FA}" destId="{E1806959-C7E0-49DB-AFB7-A55B7032C620}" srcOrd="0" destOrd="0" presId="urn:microsoft.com/office/officeart/2005/8/layout/lProcess2"/>
    <dgm:cxn modelId="{C03F0B60-A798-4188-93C6-F8225C1352D5}" type="presOf" srcId="{CF20360D-DC92-407F-B199-16E81AB52351}" destId="{2A48214F-EC26-4BC5-8CB1-3D5BF1E8A79F}" srcOrd="0" destOrd="0" presId="urn:microsoft.com/office/officeart/2005/8/layout/lProcess2"/>
    <dgm:cxn modelId="{79F8DBB9-55E7-42EC-8702-3F666348D6FD}" type="presOf" srcId="{116FA9FA-1D41-4827-B2D9-DDB1FDABAB40}" destId="{DF77865A-1199-46AC-BC3C-130CB52C891C}" srcOrd="0" destOrd="0" presId="urn:microsoft.com/office/officeart/2005/8/layout/lProcess2"/>
    <dgm:cxn modelId="{A07678E3-27C3-495F-AF7A-B8E991AF4E99}" srcId="{590720F9-24C4-4DDA-8D50-C0A46D0B06FA}" destId="{CF20360D-DC92-407F-B199-16E81AB52351}" srcOrd="1" destOrd="0" parTransId="{F33D4CA8-134D-4BA6-98E0-0BB18D3C9488}" sibTransId="{EE5AE7DD-5A67-4D55-9D4E-A05E75ED6819}"/>
    <dgm:cxn modelId="{15BAEEF6-0665-42C2-AA25-70FAE4584DB9}" type="presOf" srcId="{C9D778B7-92BC-427F-8935-13FC5E3B7DD3}" destId="{AB2012CF-428A-4C7F-801E-41BD1A4481D4}" srcOrd="0" destOrd="0" presId="urn:microsoft.com/office/officeart/2005/8/layout/lProcess2"/>
    <dgm:cxn modelId="{1AE115E1-0B09-46DE-A3E8-DE84C6662030}" srcId="{116FA9FA-1D41-4827-B2D9-DDB1FDABAB40}" destId="{590720F9-24C4-4DDA-8D50-C0A46D0B06FA}" srcOrd="1" destOrd="0" parTransId="{E5EB19EC-D079-4338-A3B5-31B6492F3F74}" sibTransId="{D7F8015B-0B72-4D05-92A9-4E8B0BC53A2F}"/>
    <dgm:cxn modelId="{C72D3430-6875-43CC-B53E-4DF5455CA764}" type="presOf" srcId="{57551561-7C90-4073-8C9E-BA473F1AD96D}" destId="{F0B41E73-59F3-4C85-882B-D2E4A2D719D1}" srcOrd="0" destOrd="0" presId="urn:microsoft.com/office/officeart/2005/8/layout/lProcess2"/>
    <dgm:cxn modelId="{96FA3F1D-E3F0-4893-BF00-164D9CDD234D}" srcId="{C9D778B7-92BC-427F-8935-13FC5E3B7DD3}" destId="{07C4A597-B33C-486E-ADE2-CE34CBED57B3}" srcOrd="0" destOrd="0" parTransId="{6640F03C-E91F-485D-8E34-06CF48B5E70C}" sibTransId="{2BF18B07-1206-47AB-94CA-6F46178335FC}"/>
    <dgm:cxn modelId="{5CA8508F-C860-4942-B6BB-513A034BB6B0}" type="presOf" srcId="{11EBE16A-A253-43E3-AC2C-716E5B86D4FB}" destId="{E09B1DDB-637D-4E49-8A98-81374FF3D96A}" srcOrd="1" destOrd="0" presId="urn:microsoft.com/office/officeart/2005/8/layout/lProcess2"/>
    <dgm:cxn modelId="{3DB64258-1696-4182-8AB9-8D178A8DBBF2}" srcId="{116FA9FA-1D41-4827-B2D9-DDB1FDABAB40}" destId="{C9D778B7-92BC-427F-8935-13FC5E3B7DD3}" srcOrd="0" destOrd="0" parTransId="{CB6FF8C7-C919-40BC-AEEB-808061255773}" sibTransId="{E3F36071-A31F-4DE6-831D-68D2640F2CE8}"/>
    <dgm:cxn modelId="{168D05C8-1B1B-4A9D-A62D-FB7AD002C974}" type="presOf" srcId="{D752C11E-BF26-42E1-A48F-AD453F79F11C}" destId="{CF195FD3-63C6-47FC-9EBA-C1F628D51943}" srcOrd="0" destOrd="0" presId="urn:microsoft.com/office/officeart/2005/8/layout/lProcess2"/>
    <dgm:cxn modelId="{8863D9DA-09CA-4DCA-85D3-B8B7A9BAD4E5}" type="presOf" srcId="{11EBE16A-A253-43E3-AC2C-716E5B86D4FB}" destId="{BFACABB3-4B3A-4A48-9F10-E647CC2860E4}" srcOrd="0" destOrd="0" presId="urn:microsoft.com/office/officeart/2005/8/layout/lProcess2"/>
    <dgm:cxn modelId="{5B840A82-9F53-4907-9907-030E53A088A7}" type="presOf" srcId="{07C4A597-B33C-486E-ADE2-CE34CBED57B3}" destId="{55BF95F7-5EBC-498B-9D72-29C1C2C25FF0}" srcOrd="0" destOrd="0" presId="urn:microsoft.com/office/officeart/2005/8/layout/lProcess2"/>
    <dgm:cxn modelId="{E95626CB-4EC7-44E8-A406-8F965FE1FF2F}" srcId="{590720F9-24C4-4DDA-8D50-C0A46D0B06FA}" destId="{EB7A71AB-5C9D-4478-A447-E282DDC75D5E}" srcOrd="0" destOrd="0" parTransId="{E316DC4E-3A01-4560-BAC1-4200618F992F}" sibTransId="{261E0F33-C933-48D8-AD65-81425A7F280D}"/>
    <dgm:cxn modelId="{62137F08-1ED3-443D-B5C0-2AE1C68C8A3A}" type="presOf" srcId="{EB7A71AB-5C9D-4478-A447-E282DDC75D5E}" destId="{498B825B-ABBA-430D-92C6-15E05573C25E}" srcOrd="0" destOrd="0" presId="urn:microsoft.com/office/officeart/2005/8/layout/lProcess2"/>
    <dgm:cxn modelId="{8D7C4886-3F43-4DEF-98F7-A4EF23C965C2}" srcId="{11EBE16A-A253-43E3-AC2C-716E5B86D4FB}" destId="{4656B34E-C78B-4F2C-B9D0-9D35E339C2DE}" srcOrd="1" destOrd="0" parTransId="{3F5F846E-6656-4C91-BCF8-419F01CFA202}" sibTransId="{9473283A-84D3-466D-9F6D-152EC93F1ACD}"/>
    <dgm:cxn modelId="{FFD37F39-0235-4F07-B762-587D38C0D2FD}" type="presParOf" srcId="{DF77865A-1199-46AC-BC3C-130CB52C891C}" destId="{100FD796-56BC-4B78-9EC8-9D144F7C0E8D}" srcOrd="0" destOrd="0" presId="urn:microsoft.com/office/officeart/2005/8/layout/lProcess2"/>
    <dgm:cxn modelId="{9D9D168E-EA7B-4A75-A87B-80E202E48573}" type="presParOf" srcId="{100FD796-56BC-4B78-9EC8-9D144F7C0E8D}" destId="{AB2012CF-428A-4C7F-801E-41BD1A4481D4}" srcOrd="0" destOrd="0" presId="urn:microsoft.com/office/officeart/2005/8/layout/lProcess2"/>
    <dgm:cxn modelId="{C8BCDEDE-4489-44CA-9355-F89763283B19}" type="presParOf" srcId="{100FD796-56BC-4B78-9EC8-9D144F7C0E8D}" destId="{8C5F0846-3A34-42A4-8016-72562B2088A1}" srcOrd="1" destOrd="0" presId="urn:microsoft.com/office/officeart/2005/8/layout/lProcess2"/>
    <dgm:cxn modelId="{E1DE5047-0D24-4C04-8A1D-D04ADD51F178}" type="presParOf" srcId="{100FD796-56BC-4B78-9EC8-9D144F7C0E8D}" destId="{9BB4E55B-C29C-48AF-A998-1F5180CFB385}" srcOrd="2" destOrd="0" presId="urn:microsoft.com/office/officeart/2005/8/layout/lProcess2"/>
    <dgm:cxn modelId="{247468C4-AABF-4A30-A373-9EDD85159044}" type="presParOf" srcId="{9BB4E55B-C29C-48AF-A998-1F5180CFB385}" destId="{39E1E9B9-2FAE-43D5-9265-D0E011D039C5}" srcOrd="0" destOrd="0" presId="urn:microsoft.com/office/officeart/2005/8/layout/lProcess2"/>
    <dgm:cxn modelId="{197E8B32-D33E-4B54-A45B-F516230A4F2B}" type="presParOf" srcId="{39E1E9B9-2FAE-43D5-9265-D0E011D039C5}" destId="{55BF95F7-5EBC-498B-9D72-29C1C2C25FF0}" srcOrd="0" destOrd="0" presId="urn:microsoft.com/office/officeart/2005/8/layout/lProcess2"/>
    <dgm:cxn modelId="{3AA8186C-68DA-4201-B3A0-211B0364C79C}" type="presParOf" srcId="{39E1E9B9-2FAE-43D5-9265-D0E011D039C5}" destId="{72D19EAF-122E-4452-903D-3C7BB793CD07}" srcOrd="1" destOrd="0" presId="urn:microsoft.com/office/officeart/2005/8/layout/lProcess2"/>
    <dgm:cxn modelId="{EB7CABD9-49FD-4712-8F9B-7BAA8CCDA8FB}" type="presParOf" srcId="{39E1E9B9-2FAE-43D5-9265-D0E011D039C5}" destId="{CF195FD3-63C6-47FC-9EBA-C1F628D51943}" srcOrd="2" destOrd="0" presId="urn:microsoft.com/office/officeart/2005/8/layout/lProcess2"/>
    <dgm:cxn modelId="{0636131A-7BDE-41BC-ADDD-0F0487C29D67}" type="presParOf" srcId="{DF77865A-1199-46AC-BC3C-130CB52C891C}" destId="{C152836F-FBA5-474D-9B50-5B60BCB02B98}" srcOrd="1" destOrd="0" presId="urn:microsoft.com/office/officeart/2005/8/layout/lProcess2"/>
    <dgm:cxn modelId="{9BA0422E-CA22-43A0-8426-7C334C47C644}" type="presParOf" srcId="{DF77865A-1199-46AC-BC3C-130CB52C891C}" destId="{C789C239-F4DE-443E-A2F7-B1D104891646}" srcOrd="2" destOrd="0" presId="urn:microsoft.com/office/officeart/2005/8/layout/lProcess2"/>
    <dgm:cxn modelId="{73D1683A-3D1F-46DB-AAA9-23B1AA43A93F}" type="presParOf" srcId="{C789C239-F4DE-443E-A2F7-B1D104891646}" destId="{E1806959-C7E0-49DB-AFB7-A55B7032C620}" srcOrd="0" destOrd="0" presId="urn:microsoft.com/office/officeart/2005/8/layout/lProcess2"/>
    <dgm:cxn modelId="{E7050F2E-04B3-43FF-80C9-9629C266EA44}" type="presParOf" srcId="{C789C239-F4DE-443E-A2F7-B1D104891646}" destId="{77781727-721F-4A71-9778-640E85EAB7CD}" srcOrd="1" destOrd="0" presId="urn:microsoft.com/office/officeart/2005/8/layout/lProcess2"/>
    <dgm:cxn modelId="{D1832CC1-FE3A-42BB-BB7B-65283C895007}" type="presParOf" srcId="{C789C239-F4DE-443E-A2F7-B1D104891646}" destId="{4DF9908D-2F27-421E-8B2B-8ED0521BC36D}" srcOrd="2" destOrd="0" presId="urn:microsoft.com/office/officeart/2005/8/layout/lProcess2"/>
    <dgm:cxn modelId="{15FF7955-811B-4A86-88FF-C087C69307E8}" type="presParOf" srcId="{4DF9908D-2F27-421E-8B2B-8ED0521BC36D}" destId="{64063F4C-EF53-4BA3-B278-32E1A73A9FE7}" srcOrd="0" destOrd="0" presId="urn:microsoft.com/office/officeart/2005/8/layout/lProcess2"/>
    <dgm:cxn modelId="{C1038205-3A1C-4965-8D8C-C0C26CA10A44}" type="presParOf" srcId="{64063F4C-EF53-4BA3-B278-32E1A73A9FE7}" destId="{498B825B-ABBA-430D-92C6-15E05573C25E}" srcOrd="0" destOrd="0" presId="urn:microsoft.com/office/officeart/2005/8/layout/lProcess2"/>
    <dgm:cxn modelId="{5C23AE03-6351-41B6-82CF-ABD535F78966}" type="presParOf" srcId="{64063F4C-EF53-4BA3-B278-32E1A73A9FE7}" destId="{B844B95D-8B21-4200-A175-700E7F2DD161}" srcOrd="1" destOrd="0" presId="urn:microsoft.com/office/officeart/2005/8/layout/lProcess2"/>
    <dgm:cxn modelId="{5C5A14E4-162B-414F-8499-612327572B81}" type="presParOf" srcId="{64063F4C-EF53-4BA3-B278-32E1A73A9FE7}" destId="{2A48214F-EC26-4BC5-8CB1-3D5BF1E8A79F}" srcOrd="2" destOrd="0" presId="urn:microsoft.com/office/officeart/2005/8/layout/lProcess2"/>
    <dgm:cxn modelId="{20086C67-2152-4DEB-9783-28FD6DE4680E}" type="presParOf" srcId="{DF77865A-1199-46AC-BC3C-130CB52C891C}" destId="{4ACA1499-A4F0-4DAA-A495-109E91A53DFD}" srcOrd="3" destOrd="0" presId="urn:microsoft.com/office/officeart/2005/8/layout/lProcess2"/>
    <dgm:cxn modelId="{2B034868-C9B6-438F-8ED4-032AA00E9C81}" type="presParOf" srcId="{DF77865A-1199-46AC-BC3C-130CB52C891C}" destId="{80A72849-70A3-44E3-AE55-06EC5CFA707C}" srcOrd="4" destOrd="0" presId="urn:microsoft.com/office/officeart/2005/8/layout/lProcess2"/>
    <dgm:cxn modelId="{1BD74AD4-2857-4E78-8C1F-D449ADBA6CCB}" type="presParOf" srcId="{80A72849-70A3-44E3-AE55-06EC5CFA707C}" destId="{BFACABB3-4B3A-4A48-9F10-E647CC2860E4}" srcOrd="0" destOrd="0" presId="urn:microsoft.com/office/officeart/2005/8/layout/lProcess2"/>
    <dgm:cxn modelId="{77FCDC03-528C-4269-8F04-BC3C92B7D18B}" type="presParOf" srcId="{80A72849-70A3-44E3-AE55-06EC5CFA707C}" destId="{E09B1DDB-637D-4E49-8A98-81374FF3D96A}" srcOrd="1" destOrd="0" presId="urn:microsoft.com/office/officeart/2005/8/layout/lProcess2"/>
    <dgm:cxn modelId="{4186C61D-F49A-41E8-BBE6-58B174CA39E8}" type="presParOf" srcId="{80A72849-70A3-44E3-AE55-06EC5CFA707C}" destId="{BE1A5C59-D555-4F32-8C31-E184DA4D05B8}" srcOrd="2" destOrd="0" presId="urn:microsoft.com/office/officeart/2005/8/layout/lProcess2"/>
    <dgm:cxn modelId="{6AA8C575-3544-4A08-9C63-E9E30188A702}" type="presParOf" srcId="{BE1A5C59-D555-4F32-8C31-E184DA4D05B8}" destId="{5F5961F5-6AF7-4C01-8BC0-DC788254657F}" srcOrd="0" destOrd="0" presId="urn:microsoft.com/office/officeart/2005/8/layout/lProcess2"/>
    <dgm:cxn modelId="{86ECFD15-7A73-4B86-A97D-A1E849D4EFDC}" type="presParOf" srcId="{5F5961F5-6AF7-4C01-8BC0-DC788254657F}" destId="{F0B41E73-59F3-4C85-882B-D2E4A2D719D1}" srcOrd="0" destOrd="0" presId="urn:microsoft.com/office/officeart/2005/8/layout/lProcess2"/>
    <dgm:cxn modelId="{FE9672D5-5092-4690-8C12-B99B95170374}" type="presParOf" srcId="{5F5961F5-6AF7-4C01-8BC0-DC788254657F}" destId="{EF5C62FE-2F0F-4944-938F-2A6A280099D5}" srcOrd="1" destOrd="0" presId="urn:microsoft.com/office/officeart/2005/8/layout/lProcess2"/>
    <dgm:cxn modelId="{B3124D0B-6EB0-4FDA-9AF9-E42FA07CFBA4}" type="presParOf" srcId="{5F5961F5-6AF7-4C01-8BC0-DC788254657F}" destId="{A3D874F8-0FCC-486F-8212-088E70F7B7B3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16FA9FA-1D41-4827-B2D9-DDB1FDABAB40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C9D778B7-92BC-427F-8935-13FC5E3B7DD3}">
      <dgm:prSet phldrT="[Testo]"/>
      <dgm:spPr/>
      <dgm:t>
        <a:bodyPr/>
        <a:lstStyle/>
        <a:p>
          <a:r>
            <a:rPr lang="it-IT" b="1" dirty="0" smtClean="0">
              <a:latin typeface="+mj-lt"/>
              <a:cs typeface="Calibri" panose="020F0502020204030204" pitchFamily="34" charset="0"/>
            </a:rPr>
            <a:t>Finanziamenti agevolati</a:t>
          </a:r>
          <a:endParaRPr lang="it-IT" b="1" dirty="0">
            <a:latin typeface="+mj-lt"/>
            <a:cs typeface="Calibri" panose="020F0502020204030204" pitchFamily="34" charset="0"/>
          </a:endParaRPr>
        </a:p>
      </dgm:t>
    </dgm:pt>
    <dgm:pt modelId="{CB6FF8C7-C919-40BC-AEEB-808061255773}" type="parTrans" cxnId="{3DB64258-1696-4182-8AB9-8D178A8DBBF2}">
      <dgm:prSet/>
      <dgm:spPr/>
      <dgm:t>
        <a:bodyPr/>
        <a:lstStyle/>
        <a:p>
          <a:endParaRPr lang="it-IT">
            <a:latin typeface="+mj-lt"/>
            <a:cs typeface="Calibri" panose="020F0502020204030204" pitchFamily="34" charset="0"/>
          </a:endParaRPr>
        </a:p>
      </dgm:t>
    </dgm:pt>
    <dgm:pt modelId="{E3F36071-A31F-4DE6-831D-68D2640F2CE8}" type="sibTrans" cxnId="{3DB64258-1696-4182-8AB9-8D178A8DBBF2}">
      <dgm:prSet/>
      <dgm:spPr/>
      <dgm:t>
        <a:bodyPr/>
        <a:lstStyle/>
        <a:p>
          <a:endParaRPr lang="it-IT">
            <a:latin typeface="+mj-lt"/>
            <a:cs typeface="Calibri" panose="020F0502020204030204" pitchFamily="34" charset="0"/>
          </a:endParaRPr>
        </a:p>
      </dgm:t>
    </dgm:pt>
    <dgm:pt modelId="{07C4A597-B33C-486E-ADE2-CE34CBED57B3}">
      <dgm:prSet phldrT="[Testo]" custT="1"/>
      <dgm:spPr/>
      <dgm:t>
        <a:bodyPr/>
        <a:lstStyle/>
        <a:p>
          <a:pPr>
            <a:spcAft>
              <a:spcPts val="600"/>
            </a:spcAft>
          </a:pPr>
          <a:r>
            <a:rPr lang="it-IT" sz="2000" b="1" dirty="0" smtClean="0">
              <a:latin typeface="+mj-lt"/>
              <a:cs typeface="Calibri" panose="020F0502020204030204" pitchFamily="34" charset="0"/>
            </a:rPr>
            <a:t>150 mln€</a:t>
          </a:r>
        </a:p>
        <a:p>
          <a:pPr>
            <a:spcAft>
              <a:spcPts val="600"/>
            </a:spcAft>
          </a:pPr>
          <a:r>
            <a:rPr lang="it-IT" sz="2000" b="0" dirty="0" smtClean="0">
              <a:latin typeface="+mj-lt"/>
              <a:cs typeface="Calibri" panose="020F0502020204030204" pitchFamily="34" charset="0"/>
            </a:rPr>
            <a:t>CDP</a:t>
          </a:r>
          <a:endParaRPr lang="it-IT" sz="2000" b="0" dirty="0">
            <a:latin typeface="+mj-lt"/>
            <a:cs typeface="Calibri" panose="020F0502020204030204" pitchFamily="34" charset="0"/>
          </a:endParaRPr>
        </a:p>
      </dgm:t>
    </dgm:pt>
    <dgm:pt modelId="{6640F03C-E91F-485D-8E34-06CF48B5E70C}" type="parTrans" cxnId="{96FA3F1D-E3F0-4893-BF00-164D9CDD234D}">
      <dgm:prSet/>
      <dgm:spPr/>
      <dgm:t>
        <a:bodyPr/>
        <a:lstStyle/>
        <a:p>
          <a:endParaRPr lang="it-IT">
            <a:latin typeface="+mj-lt"/>
            <a:cs typeface="Calibri" panose="020F0502020204030204" pitchFamily="34" charset="0"/>
          </a:endParaRPr>
        </a:p>
      </dgm:t>
    </dgm:pt>
    <dgm:pt modelId="{2BF18B07-1206-47AB-94CA-6F46178335FC}" type="sibTrans" cxnId="{96FA3F1D-E3F0-4893-BF00-164D9CDD234D}">
      <dgm:prSet/>
      <dgm:spPr/>
      <dgm:t>
        <a:bodyPr/>
        <a:lstStyle/>
        <a:p>
          <a:endParaRPr lang="it-IT">
            <a:latin typeface="+mj-lt"/>
            <a:cs typeface="Calibri" panose="020F0502020204030204" pitchFamily="34" charset="0"/>
          </a:endParaRPr>
        </a:p>
      </dgm:t>
    </dgm:pt>
    <dgm:pt modelId="{D752C11E-BF26-42E1-A48F-AD453F79F11C}">
      <dgm:prSet phldrT="[Testo]" custT="1"/>
      <dgm:spPr/>
      <dgm:t>
        <a:bodyPr/>
        <a:lstStyle/>
        <a:p>
          <a:pPr>
            <a:spcAft>
              <a:spcPts val="0"/>
            </a:spcAft>
          </a:pPr>
          <a:r>
            <a:rPr lang="it-IT" sz="2000" dirty="0" smtClean="0">
              <a:latin typeface="+mj-lt"/>
              <a:cs typeface="Calibri" panose="020F0502020204030204" pitchFamily="34" charset="0"/>
            </a:rPr>
            <a:t>FRI</a:t>
          </a:r>
        </a:p>
        <a:p>
          <a:pPr>
            <a:spcAft>
              <a:spcPct val="35000"/>
            </a:spcAft>
          </a:pPr>
          <a:r>
            <a:rPr lang="it-IT" sz="1200" dirty="0" smtClean="0">
              <a:latin typeface="+mj-lt"/>
              <a:cs typeface="Calibri" panose="020F0502020204030204" pitchFamily="34" charset="0"/>
            </a:rPr>
            <a:t>Fondo rotativo sostegno imprese e investimenti in ricerca</a:t>
          </a:r>
        </a:p>
      </dgm:t>
    </dgm:pt>
    <dgm:pt modelId="{3C0698CB-5264-4800-BCD2-0D7B2F70E385}" type="parTrans" cxnId="{B710F33C-827B-4BF6-99B9-E28ECAA00506}">
      <dgm:prSet/>
      <dgm:spPr/>
      <dgm:t>
        <a:bodyPr/>
        <a:lstStyle/>
        <a:p>
          <a:endParaRPr lang="it-IT">
            <a:latin typeface="+mj-lt"/>
            <a:cs typeface="Calibri" panose="020F0502020204030204" pitchFamily="34" charset="0"/>
          </a:endParaRPr>
        </a:p>
      </dgm:t>
    </dgm:pt>
    <dgm:pt modelId="{BAD16ED6-CA96-42A4-A7F6-0FF913F80738}" type="sibTrans" cxnId="{B710F33C-827B-4BF6-99B9-E28ECAA00506}">
      <dgm:prSet/>
      <dgm:spPr/>
      <dgm:t>
        <a:bodyPr/>
        <a:lstStyle/>
        <a:p>
          <a:endParaRPr lang="it-IT">
            <a:latin typeface="+mj-lt"/>
            <a:cs typeface="Calibri" panose="020F0502020204030204" pitchFamily="34" charset="0"/>
          </a:endParaRPr>
        </a:p>
      </dgm:t>
    </dgm:pt>
    <dgm:pt modelId="{590720F9-24C4-4DDA-8D50-C0A46D0B06FA}">
      <dgm:prSet phldrT="[Testo]"/>
      <dgm:spPr/>
      <dgm:t>
        <a:bodyPr/>
        <a:lstStyle/>
        <a:p>
          <a:r>
            <a:rPr lang="it-IT" b="1" dirty="0" smtClean="0">
              <a:latin typeface="+mj-lt"/>
              <a:cs typeface="Calibri" panose="020F0502020204030204" pitchFamily="34" charset="0"/>
            </a:rPr>
            <a:t>Contributi alla spesa</a:t>
          </a:r>
          <a:endParaRPr lang="it-IT" b="1" dirty="0">
            <a:latin typeface="+mj-lt"/>
            <a:cs typeface="Calibri" panose="020F0502020204030204" pitchFamily="34" charset="0"/>
          </a:endParaRPr>
        </a:p>
      </dgm:t>
    </dgm:pt>
    <dgm:pt modelId="{E5EB19EC-D079-4338-A3B5-31B6492F3F74}" type="parTrans" cxnId="{1AE115E1-0B09-46DE-A3E8-DE84C6662030}">
      <dgm:prSet/>
      <dgm:spPr/>
      <dgm:t>
        <a:bodyPr/>
        <a:lstStyle/>
        <a:p>
          <a:endParaRPr lang="it-IT">
            <a:latin typeface="+mj-lt"/>
            <a:cs typeface="Calibri" panose="020F0502020204030204" pitchFamily="34" charset="0"/>
          </a:endParaRPr>
        </a:p>
      </dgm:t>
    </dgm:pt>
    <dgm:pt modelId="{D7F8015B-0B72-4D05-92A9-4E8B0BC53A2F}" type="sibTrans" cxnId="{1AE115E1-0B09-46DE-A3E8-DE84C6662030}">
      <dgm:prSet/>
      <dgm:spPr/>
      <dgm:t>
        <a:bodyPr/>
        <a:lstStyle/>
        <a:p>
          <a:endParaRPr lang="it-IT">
            <a:latin typeface="+mj-lt"/>
            <a:cs typeface="Calibri" panose="020F0502020204030204" pitchFamily="34" charset="0"/>
          </a:endParaRPr>
        </a:p>
      </dgm:t>
    </dgm:pt>
    <dgm:pt modelId="{EB7A71AB-5C9D-4478-A447-E282DDC75D5E}">
      <dgm:prSet phldrT="[Testo]" custT="1"/>
      <dgm:spPr/>
      <dgm:t>
        <a:bodyPr/>
        <a:lstStyle/>
        <a:p>
          <a:r>
            <a:rPr lang="it-IT" sz="2000" b="1" dirty="0" smtClean="0">
              <a:latin typeface="+mj-lt"/>
              <a:cs typeface="Calibri" panose="020F0502020204030204" pitchFamily="34" charset="0"/>
            </a:rPr>
            <a:t>40 mln€</a:t>
          </a:r>
        </a:p>
        <a:p>
          <a:r>
            <a:rPr lang="it-IT" sz="2000" b="0" dirty="0" smtClean="0">
              <a:latin typeface="+mj-lt"/>
              <a:cs typeface="Calibri" panose="020F0502020204030204" pitchFamily="34" charset="0"/>
            </a:rPr>
            <a:t>FSC</a:t>
          </a:r>
        </a:p>
        <a:p>
          <a:r>
            <a:rPr lang="it-IT" sz="1200" b="0" dirty="0" smtClean="0">
              <a:latin typeface="+mj-lt"/>
              <a:cs typeface="Calibri" panose="020F0502020204030204" pitchFamily="34" charset="0"/>
            </a:rPr>
            <a:t>Fondo sviluppo e coesione</a:t>
          </a:r>
          <a:endParaRPr lang="it-IT" sz="1200" b="0" dirty="0">
            <a:latin typeface="+mj-lt"/>
            <a:cs typeface="Calibri" panose="020F0502020204030204" pitchFamily="34" charset="0"/>
          </a:endParaRPr>
        </a:p>
      </dgm:t>
    </dgm:pt>
    <dgm:pt modelId="{E316DC4E-3A01-4560-BAC1-4200618F992F}" type="parTrans" cxnId="{E95626CB-4EC7-44E8-A406-8F965FE1FF2F}">
      <dgm:prSet/>
      <dgm:spPr/>
      <dgm:t>
        <a:bodyPr/>
        <a:lstStyle/>
        <a:p>
          <a:endParaRPr lang="it-IT">
            <a:latin typeface="+mj-lt"/>
            <a:cs typeface="Calibri" panose="020F0502020204030204" pitchFamily="34" charset="0"/>
          </a:endParaRPr>
        </a:p>
      </dgm:t>
    </dgm:pt>
    <dgm:pt modelId="{261E0F33-C933-48D8-AD65-81425A7F280D}" type="sibTrans" cxnId="{E95626CB-4EC7-44E8-A406-8F965FE1FF2F}">
      <dgm:prSet/>
      <dgm:spPr/>
      <dgm:t>
        <a:bodyPr/>
        <a:lstStyle/>
        <a:p>
          <a:endParaRPr lang="it-IT">
            <a:latin typeface="+mj-lt"/>
            <a:cs typeface="Calibri" panose="020F0502020204030204" pitchFamily="34" charset="0"/>
          </a:endParaRPr>
        </a:p>
      </dgm:t>
    </dgm:pt>
    <dgm:pt modelId="{11EBE16A-A253-43E3-AC2C-716E5B86D4FB}">
      <dgm:prSet phldrT="[Testo]"/>
      <dgm:spPr/>
      <dgm:t>
        <a:bodyPr/>
        <a:lstStyle/>
        <a:p>
          <a:r>
            <a:rPr lang="it-IT" b="1" dirty="0" smtClean="0">
              <a:latin typeface="+mj-lt"/>
              <a:cs typeface="Calibri" panose="020F0502020204030204" pitchFamily="34" charset="0"/>
            </a:rPr>
            <a:t>Eventuali integrazioni finanziarie</a:t>
          </a:r>
          <a:endParaRPr lang="it-IT" b="1" dirty="0">
            <a:latin typeface="+mj-lt"/>
            <a:cs typeface="Calibri" panose="020F0502020204030204" pitchFamily="34" charset="0"/>
          </a:endParaRPr>
        </a:p>
      </dgm:t>
    </dgm:pt>
    <dgm:pt modelId="{32D320B6-D7CF-4BF2-9332-EB7D72DC3398}" type="parTrans" cxnId="{B2D21812-8519-4514-B9A3-251ADA8AC0B2}">
      <dgm:prSet/>
      <dgm:spPr/>
      <dgm:t>
        <a:bodyPr/>
        <a:lstStyle/>
        <a:p>
          <a:endParaRPr lang="it-IT">
            <a:latin typeface="+mj-lt"/>
            <a:cs typeface="Calibri" panose="020F0502020204030204" pitchFamily="34" charset="0"/>
          </a:endParaRPr>
        </a:p>
      </dgm:t>
    </dgm:pt>
    <dgm:pt modelId="{DD508336-82C9-4403-8A7D-AC26E5667E21}" type="sibTrans" cxnId="{B2D21812-8519-4514-B9A3-251ADA8AC0B2}">
      <dgm:prSet/>
      <dgm:spPr/>
      <dgm:t>
        <a:bodyPr/>
        <a:lstStyle/>
        <a:p>
          <a:endParaRPr lang="it-IT">
            <a:latin typeface="+mj-lt"/>
            <a:cs typeface="Calibri" panose="020F0502020204030204" pitchFamily="34" charset="0"/>
          </a:endParaRPr>
        </a:p>
      </dgm:t>
    </dgm:pt>
    <dgm:pt modelId="{57551561-7C90-4073-8C9E-BA473F1AD96D}">
      <dgm:prSet phldrT="[Testo]" custT="1"/>
      <dgm:spPr/>
      <dgm:t>
        <a:bodyPr/>
        <a:lstStyle/>
        <a:p>
          <a:r>
            <a:rPr lang="it-IT" sz="1600" dirty="0" smtClean="0">
              <a:latin typeface="+mj-lt"/>
              <a:cs typeface="Calibri" panose="020F0502020204030204" pitchFamily="34" charset="0"/>
            </a:rPr>
            <a:t>Incrementi regioni dotazione contributi</a:t>
          </a:r>
          <a:endParaRPr lang="it-IT" sz="1600" dirty="0">
            <a:latin typeface="+mj-lt"/>
            <a:cs typeface="Calibri" panose="020F0502020204030204" pitchFamily="34" charset="0"/>
          </a:endParaRPr>
        </a:p>
      </dgm:t>
    </dgm:pt>
    <dgm:pt modelId="{665F162D-2AF3-458F-9213-95A0FECCC455}" type="parTrans" cxnId="{231483E8-DCB5-472A-8BE9-F11629692055}">
      <dgm:prSet/>
      <dgm:spPr/>
      <dgm:t>
        <a:bodyPr/>
        <a:lstStyle/>
        <a:p>
          <a:endParaRPr lang="it-IT">
            <a:latin typeface="+mj-lt"/>
            <a:cs typeface="Calibri" panose="020F0502020204030204" pitchFamily="34" charset="0"/>
          </a:endParaRPr>
        </a:p>
      </dgm:t>
    </dgm:pt>
    <dgm:pt modelId="{76D31A48-B8AA-4812-BA61-386FDA62116B}" type="sibTrans" cxnId="{231483E8-DCB5-472A-8BE9-F11629692055}">
      <dgm:prSet/>
      <dgm:spPr/>
      <dgm:t>
        <a:bodyPr/>
        <a:lstStyle/>
        <a:p>
          <a:endParaRPr lang="it-IT">
            <a:latin typeface="+mj-lt"/>
            <a:cs typeface="Calibri" panose="020F0502020204030204" pitchFamily="34" charset="0"/>
          </a:endParaRPr>
        </a:p>
      </dgm:t>
    </dgm:pt>
    <dgm:pt modelId="{4656B34E-C78B-4F2C-B9D0-9D35E339C2DE}">
      <dgm:prSet phldrT="[Testo]" custT="1"/>
      <dgm:spPr/>
      <dgm:t>
        <a:bodyPr/>
        <a:lstStyle/>
        <a:p>
          <a:r>
            <a:rPr lang="it-IT" sz="1600" dirty="0" smtClean="0">
              <a:latin typeface="+mj-lt"/>
              <a:cs typeface="Calibri" panose="020F0502020204030204" pitchFamily="34" charset="0"/>
            </a:rPr>
            <a:t>FRI </a:t>
          </a:r>
          <a:r>
            <a:rPr lang="it-IT" sz="1400" dirty="0" smtClean="0">
              <a:latin typeface="+mj-lt"/>
              <a:cs typeface="Calibri" panose="020F0502020204030204" pitchFamily="34" charset="0"/>
            </a:rPr>
            <a:t>dotazione</a:t>
          </a:r>
          <a:r>
            <a:rPr lang="it-IT" sz="1600" dirty="0" smtClean="0">
              <a:latin typeface="+mj-lt"/>
              <a:cs typeface="Calibri" panose="020F0502020204030204" pitchFamily="34" charset="0"/>
            </a:rPr>
            <a:t> </a:t>
          </a:r>
          <a:r>
            <a:rPr lang="it-IT" sz="1400" dirty="0" smtClean="0">
              <a:latin typeface="+mj-lt"/>
              <a:cs typeface="Calibri" panose="020F0502020204030204" pitchFamily="34" charset="0"/>
            </a:rPr>
            <a:t>integrativa 2,5 volte cofinan.to</a:t>
          </a:r>
        </a:p>
      </dgm:t>
    </dgm:pt>
    <dgm:pt modelId="{3F5F846E-6656-4C91-BCF8-419F01CFA202}" type="parTrans" cxnId="{8D7C4886-3F43-4DEF-98F7-A4EF23C965C2}">
      <dgm:prSet/>
      <dgm:spPr/>
      <dgm:t>
        <a:bodyPr/>
        <a:lstStyle/>
        <a:p>
          <a:endParaRPr lang="it-IT">
            <a:latin typeface="+mj-lt"/>
            <a:cs typeface="Calibri" panose="020F0502020204030204" pitchFamily="34" charset="0"/>
          </a:endParaRPr>
        </a:p>
      </dgm:t>
    </dgm:pt>
    <dgm:pt modelId="{9473283A-84D3-466D-9F6D-152EC93F1ACD}" type="sibTrans" cxnId="{8D7C4886-3F43-4DEF-98F7-A4EF23C965C2}">
      <dgm:prSet/>
      <dgm:spPr/>
      <dgm:t>
        <a:bodyPr/>
        <a:lstStyle/>
        <a:p>
          <a:endParaRPr lang="it-IT">
            <a:latin typeface="+mj-lt"/>
            <a:cs typeface="Calibri" panose="020F0502020204030204" pitchFamily="34" charset="0"/>
          </a:endParaRPr>
        </a:p>
      </dgm:t>
    </dgm:pt>
    <dgm:pt modelId="{CF20360D-DC92-407F-B199-16E81AB52351}">
      <dgm:prSet phldrT="[Testo]" custT="1"/>
      <dgm:spPr/>
      <dgm:t>
        <a:bodyPr/>
        <a:lstStyle/>
        <a:p>
          <a:r>
            <a:rPr lang="it-IT" sz="2000" b="1" dirty="0" smtClean="0">
              <a:latin typeface="+mj-lt"/>
              <a:cs typeface="Calibri" panose="020F0502020204030204" pitchFamily="34" charset="0"/>
            </a:rPr>
            <a:t>20 mln€</a:t>
          </a:r>
        </a:p>
        <a:p>
          <a:r>
            <a:rPr lang="it-IT" sz="2000" b="0" dirty="0" smtClean="0">
              <a:latin typeface="+mj-lt"/>
              <a:cs typeface="Calibri" panose="020F0502020204030204" pitchFamily="34" charset="0"/>
            </a:rPr>
            <a:t>FCS</a:t>
          </a:r>
        </a:p>
        <a:p>
          <a:r>
            <a:rPr lang="it-IT" sz="1200" b="0" dirty="0" smtClean="0">
              <a:latin typeface="+mj-lt"/>
              <a:cs typeface="Calibri" panose="020F0502020204030204" pitchFamily="34" charset="0"/>
            </a:rPr>
            <a:t>Fondo crescita sostenibile</a:t>
          </a:r>
          <a:endParaRPr lang="it-IT" sz="1200" dirty="0">
            <a:latin typeface="+mj-lt"/>
            <a:cs typeface="Calibri" panose="020F0502020204030204" pitchFamily="34" charset="0"/>
          </a:endParaRPr>
        </a:p>
      </dgm:t>
    </dgm:pt>
    <dgm:pt modelId="{EE5AE7DD-5A67-4D55-9D4E-A05E75ED6819}" type="sibTrans" cxnId="{A07678E3-27C3-495F-AF7A-B8E991AF4E99}">
      <dgm:prSet/>
      <dgm:spPr/>
      <dgm:t>
        <a:bodyPr/>
        <a:lstStyle/>
        <a:p>
          <a:endParaRPr lang="it-IT">
            <a:latin typeface="+mj-lt"/>
            <a:cs typeface="Calibri" panose="020F0502020204030204" pitchFamily="34" charset="0"/>
          </a:endParaRPr>
        </a:p>
      </dgm:t>
    </dgm:pt>
    <dgm:pt modelId="{F33D4CA8-134D-4BA6-98E0-0BB18D3C9488}" type="parTrans" cxnId="{A07678E3-27C3-495F-AF7A-B8E991AF4E99}">
      <dgm:prSet/>
      <dgm:spPr/>
      <dgm:t>
        <a:bodyPr/>
        <a:lstStyle/>
        <a:p>
          <a:endParaRPr lang="it-IT">
            <a:latin typeface="+mj-lt"/>
            <a:cs typeface="Calibri" panose="020F0502020204030204" pitchFamily="34" charset="0"/>
          </a:endParaRPr>
        </a:p>
      </dgm:t>
    </dgm:pt>
    <dgm:pt modelId="{DF77865A-1199-46AC-BC3C-130CB52C891C}" type="pres">
      <dgm:prSet presAssocID="{116FA9FA-1D41-4827-B2D9-DDB1FDABAB40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100FD796-56BC-4B78-9EC8-9D144F7C0E8D}" type="pres">
      <dgm:prSet presAssocID="{C9D778B7-92BC-427F-8935-13FC5E3B7DD3}" presName="compNode" presStyleCnt="0"/>
      <dgm:spPr/>
    </dgm:pt>
    <dgm:pt modelId="{AB2012CF-428A-4C7F-801E-41BD1A4481D4}" type="pres">
      <dgm:prSet presAssocID="{C9D778B7-92BC-427F-8935-13FC5E3B7DD3}" presName="aNode" presStyleLbl="bgShp" presStyleIdx="0" presStyleCnt="3"/>
      <dgm:spPr/>
      <dgm:t>
        <a:bodyPr/>
        <a:lstStyle/>
        <a:p>
          <a:endParaRPr lang="it-IT"/>
        </a:p>
      </dgm:t>
    </dgm:pt>
    <dgm:pt modelId="{8C5F0846-3A34-42A4-8016-72562B2088A1}" type="pres">
      <dgm:prSet presAssocID="{C9D778B7-92BC-427F-8935-13FC5E3B7DD3}" presName="textNode" presStyleLbl="bgShp" presStyleIdx="0" presStyleCnt="3"/>
      <dgm:spPr/>
      <dgm:t>
        <a:bodyPr/>
        <a:lstStyle/>
        <a:p>
          <a:endParaRPr lang="it-IT"/>
        </a:p>
      </dgm:t>
    </dgm:pt>
    <dgm:pt modelId="{9BB4E55B-C29C-48AF-A998-1F5180CFB385}" type="pres">
      <dgm:prSet presAssocID="{C9D778B7-92BC-427F-8935-13FC5E3B7DD3}" presName="compChildNode" presStyleCnt="0"/>
      <dgm:spPr/>
    </dgm:pt>
    <dgm:pt modelId="{39E1E9B9-2FAE-43D5-9265-D0E011D039C5}" type="pres">
      <dgm:prSet presAssocID="{C9D778B7-92BC-427F-8935-13FC5E3B7DD3}" presName="theInnerList" presStyleCnt="0"/>
      <dgm:spPr/>
    </dgm:pt>
    <dgm:pt modelId="{55BF95F7-5EBC-498B-9D72-29C1C2C25FF0}" type="pres">
      <dgm:prSet presAssocID="{07C4A597-B33C-486E-ADE2-CE34CBED57B3}" presName="child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2D19EAF-122E-4452-903D-3C7BB793CD07}" type="pres">
      <dgm:prSet presAssocID="{07C4A597-B33C-486E-ADE2-CE34CBED57B3}" presName="aSpace2" presStyleCnt="0"/>
      <dgm:spPr/>
    </dgm:pt>
    <dgm:pt modelId="{CF195FD3-63C6-47FC-9EBA-C1F628D51943}" type="pres">
      <dgm:prSet presAssocID="{D752C11E-BF26-42E1-A48F-AD453F79F11C}" presName="child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152836F-FBA5-474D-9B50-5B60BCB02B98}" type="pres">
      <dgm:prSet presAssocID="{C9D778B7-92BC-427F-8935-13FC5E3B7DD3}" presName="aSpace" presStyleCnt="0"/>
      <dgm:spPr/>
    </dgm:pt>
    <dgm:pt modelId="{C789C239-F4DE-443E-A2F7-B1D104891646}" type="pres">
      <dgm:prSet presAssocID="{590720F9-24C4-4DDA-8D50-C0A46D0B06FA}" presName="compNode" presStyleCnt="0"/>
      <dgm:spPr/>
    </dgm:pt>
    <dgm:pt modelId="{E1806959-C7E0-49DB-AFB7-A55B7032C620}" type="pres">
      <dgm:prSet presAssocID="{590720F9-24C4-4DDA-8D50-C0A46D0B06FA}" presName="aNode" presStyleLbl="bgShp" presStyleIdx="1" presStyleCnt="3" custLinFactNeighborY="-327"/>
      <dgm:spPr/>
      <dgm:t>
        <a:bodyPr/>
        <a:lstStyle/>
        <a:p>
          <a:endParaRPr lang="it-IT"/>
        </a:p>
      </dgm:t>
    </dgm:pt>
    <dgm:pt modelId="{77781727-721F-4A71-9778-640E85EAB7CD}" type="pres">
      <dgm:prSet presAssocID="{590720F9-24C4-4DDA-8D50-C0A46D0B06FA}" presName="textNode" presStyleLbl="bgShp" presStyleIdx="1" presStyleCnt="3"/>
      <dgm:spPr/>
      <dgm:t>
        <a:bodyPr/>
        <a:lstStyle/>
        <a:p>
          <a:endParaRPr lang="it-IT"/>
        </a:p>
      </dgm:t>
    </dgm:pt>
    <dgm:pt modelId="{4DF9908D-2F27-421E-8B2B-8ED0521BC36D}" type="pres">
      <dgm:prSet presAssocID="{590720F9-24C4-4DDA-8D50-C0A46D0B06FA}" presName="compChildNode" presStyleCnt="0"/>
      <dgm:spPr/>
    </dgm:pt>
    <dgm:pt modelId="{64063F4C-EF53-4BA3-B278-32E1A73A9FE7}" type="pres">
      <dgm:prSet presAssocID="{590720F9-24C4-4DDA-8D50-C0A46D0B06FA}" presName="theInnerList" presStyleCnt="0"/>
      <dgm:spPr/>
    </dgm:pt>
    <dgm:pt modelId="{498B825B-ABBA-430D-92C6-15E05573C25E}" type="pres">
      <dgm:prSet presAssocID="{EB7A71AB-5C9D-4478-A447-E282DDC75D5E}" presName="child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844B95D-8B21-4200-A175-700E7F2DD161}" type="pres">
      <dgm:prSet presAssocID="{EB7A71AB-5C9D-4478-A447-E282DDC75D5E}" presName="aSpace2" presStyleCnt="0"/>
      <dgm:spPr/>
    </dgm:pt>
    <dgm:pt modelId="{2A48214F-EC26-4BC5-8CB1-3D5BF1E8A79F}" type="pres">
      <dgm:prSet presAssocID="{CF20360D-DC92-407F-B199-16E81AB52351}" presName="child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ACA1499-A4F0-4DAA-A495-109E91A53DFD}" type="pres">
      <dgm:prSet presAssocID="{590720F9-24C4-4DDA-8D50-C0A46D0B06FA}" presName="aSpace" presStyleCnt="0"/>
      <dgm:spPr/>
    </dgm:pt>
    <dgm:pt modelId="{80A72849-70A3-44E3-AE55-06EC5CFA707C}" type="pres">
      <dgm:prSet presAssocID="{11EBE16A-A253-43E3-AC2C-716E5B86D4FB}" presName="compNode" presStyleCnt="0"/>
      <dgm:spPr/>
    </dgm:pt>
    <dgm:pt modelId="{BFACABB3-4B3A-4A48-9F10-E647CC2860E4}" type="pres">
      <dgm:prSet presAssocID="{11EBE16A-A253-43E3-AC2C-716E5B86D4FB}" presName="aNode" presStyleLbl="bgShp" presStyleIdx="2" presStyleCnt="3"/>
      <dgm:spPr/>
      <dgm:t>
        <a:bodyPr/>
        <a:lstStyle/>
        <a:p>
          <a:endParaRPr lang="it-IT"/>
        </a:p>
      </dgm:t>
    </dgm:pt>
    <dgm:pt modelId="{E09B1DDB-637D-4E49-8A98-81374FF3D96A}" type="pres">
      <dgm:prSet presAssocID="{11EBE16A-A253-43E3-AC2C-716E5B86D4FB}" presName="textNode" presStyleLbl="bgShp" presStyleIdx="2" presStyleCnt="3"/>
      <dgm:spPr/>
      <dgm:t>
        <a:bodyPr/>
        <a:lstStyle/>
        <a:p>
          <a:endParaRPr lang="it-IT"/>
        </a:p>
      </dgm:t>
    </dgm:pt>
    <dgm:pt modelId="{BE1A5C59-D555-4F32-8C31-E184DA4D05B8}" type="pres">
      <dgm:prSet presAssocID="{11EBE16A-A253-43E3-AC2C-716E5B86D4FB}" presName="compChildNode" presStyleCnt="0"/>
      <dgm:spPr/>
    </dgm:pt>
    <dgm:pt modelId="{5F5961F5-6AF7-4C01-8BC0-DC788254657F}" type="pres">
      <dgm:prSet presAssocID="{11EBE16A-A253-43E3-AC2C-716E5B86D4FB}" presName="theInnerList" presStyleCnt="0"/>
      <dgm:spPr/>
    </dgm:pt>
    <dgm:pt modelId="{F0B41E73-59F3-4C85-882B-D2E4A2D719D1}" type="pres">
      <dgm:prSet presAssocID="{57551561-7C90-4073-8C9E-BA473F1AD96D}" presName="child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F5C62FE-2F0F-4944-938F-2A6A280099D5}" type="pres">
      <dgm:prSet presAssocID="{57551561-7C90-4073-8C9E-BA473F1AD96D}" presName="aSpace2" presStyleCnt="0"/>
      <dgm:spPr/>
    </dgm:pt>
    <dgm:pt modelId="{A3D874F8-0FCC-486F-8212-088E70F7B7B3}" type="pres">
      <dgm:prSet presAssocID="{4656B34E-C78B-4F2C-B9D0-9D35E339C2DE}" presName="child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231483E8-DCB5-472A-8BE9-F11629692055}" srcId="{11EBE16A-A253-43E3-AC2C-716E5B86D4FB}" destId="{57551561-7C90-4073-8C9E-BA473F1AD96D}" srcOrd="0" destOrd="0" parTransId="{665F162D-2AF3-458F-9213-95A0FECCC455}" sibTransId="{76D31A48-B8AA-4812-BA61-386FDA62116B}"/>
    <dgm:cxn modelId="{0CE3E6EE-0C96-4C6B-815F-944754179F41}" type="presOf" srcId="{11EBE16A-A253-43E3-AC2C-716E5B86D4FB}" destId="{BFACABB3-4B3A-4A48-9F10-E647CC2860E4}" srcOrd="0" destOrd="0" presId="urn:microsoft.com/office/officeart/2005/8/layout/lProcess2"/>
    <dgm:cxn modelId="{B2D21812-8519-4514-B9A3-251ADA8AC0B2}" srcId="{116FA9FA-1D41-4827-B2D9-DDB1FDABAB40}" destId="{11EBE16A-A253-43E3-AC2C-716E5B86D4FB}" srcOrd="2" destOrd="0" parTransId="{32D320B6-D7CF-4BF2-9332-EB7D72DC3398}" sibTransId="{DD508336-82C9-4403-8A7D-AC26E5667E21}"/>
    <dgm:cxn modelId="{5B547708-567B-4F11-AF2F-4AB848B97214}" type="presOf" srcId="{11EBE16A-A253-43E3-AC2C-716E5B86D4FB}" destId="{E09B1DDB-637D-4E49-8A98-81374FF3D96A}" srcOrd="1" destOrd="0" presId="urn:microsoft.com/office/officeart/2005/8/layout/lProcess2"/>
    <dgm:cxn modelId="{58131E5B-4BCE-42EE-AFED-BF5DE56FDFB5}" type="presOf" srcId="{C9D778B7-92BC-427F-8935-13FC5E3B7DD3}" destId="{AB2012CF-428A-4C7F-801E-41BD1A4481D4}" srcOrd="0" destOrd="0" presId="urn:microsoft.com/office/officeart/2005/8/layout/lProcess2"/>
    <dgm:cxn modelId="{AA2FC047-574C-4E95-ADD0-A2A77208C649}" type="presOf" srcId="{590720F9-24C4-4DDA-8D50-C0A46D0B06FA}" destId="{E1806959-C7E0-49DB-AFB7-A55B7032C620}" srcOrd="0" destOrd="0" presId="urn:microsoft.com/office/officeart/2005/8/layout/lProcess2"/>
    <dgm:cxn modelId="{1391E2BB-22B5-4A63-BB0B-F2DDCE670690}" type="presOf" srcId="{07C4A597-B33C-486E-ADE2-CE34CBED57B3}" destId="{55BF95F7-5EBC-498B-9D72-29C1C2C25FF0}" srcOrd="0" destOrd="0" presId="urn:microsoft.com/office/officeart/2005/8/layout/lProcess2"/>
    <dgm:cxn modelId="{B710F33C-827B-4BF6-99B9-E28ECAA00506}" srcId="{C9D778B7-92BC-427F-8935-13FC5E3B7DD3}" destId="{D752C11E-BF26-42E1-A48F-AD453F79F11C}" srcOrd="1" destOrd="0" parTransId="{3C0698CB-5264-4800-BCD2-0D7B2F70E385}" sibTransId="{BAD16ED6-CA96-42A4-A7F6-0FF913F80738}"/>
    <dgm:cxn modelId="{3AB8F95B-6ADC-4917-9F87-8DA9168B68FF}" type="presOf" srcId="{4656B34E-C78B-4F2C-B9D0-9D35E339C2DE}" destId="{A3D874F8-0FCC-486F-8212-088E70F7B7B3}" srcOrd="0" destOrd="0" presId="urn:microsoft.com/office/officeart/2005/8/layout/lProcess2"/>
    <dgm:cxn modelId="{2E9EB069-0225-4D32-8B36-A5259A5CAE65}" type="presOf" srcId="{C9D778B7-92BC-427F-8935-13FC5E3B7DD3}" destId="{8C5F0846-3A34-42A4-8016-72562B2088A1}" srcOrd="1" destOrd="0" presId="urn:microsoft.com/office/officeart/2005/8/layout/lProcess2"/>
    <dgm:cxn modelId="{04E30149-9D26-4B7A-9113-8F18041A8231}" type="presOf" srcId="{D752C11E-BF26-42E1-A48F-AD453F79F11C}" destId="{CF195FD3-63C6-47FC-9EBA-C1F628D51943}" srcOrd="0" destOrd="0" presId="urn:microsoft.com/office/officeart/2005/8/layout/lProcess2"/>
    <dgm:cxn modelId="{24F438D0-4C22-4F69-9BF7-3B86964D3C41}" type="presOf" srcId="{57551561-7C90-4073-8C9E-BA473F1AD96D}" destId="{F0B41E73-59F3-4C85-882B-D2E4A2D719D1}" srcOrd="0" destOrd="0" presId="urn:microsoft.com/office/officeart/2005/8/layout/lProcess2"/>
    <dgm:cxn modelId="{A07678E3-27C3-495F-AF7A-B8E991AF4E99}" srcId="{590720F9-24C4-4DDA-8D50-C0A46D0B06FA}" destId="{CF20360D-DC92-407F-B199-16E81AB52351}" srcOrd="1" destOrd="0" parTransId="{F33D4CA8-134D-4BA6-98E0-0BB18D3C9488}" sibTransId="{EE5AE7DD-5A67-4D55-9D4E-A05E75ED6819}"/>
    <dgm:cxn modelId="{57BC26B4-0148-4B72-A59B-CAD8C3AE5F1C}" type="presOf" srcId="{CF20360D-DC92-407F-B199-16E81AB52351}" destId="{2A48214F-EC26-4BC5-8CB1-3D5BF1E8A79F}" srcOrd="0" destOrd="0" presId="urn:microsoft.com/office/officeart/2005/8/layout/lProcess2"/>
    <dgm:cxn modelId="{B2EBA798-3AEF-437D-8A72-B46D7234FE78}" type="presOf" srcId="{590720F9-24C4-4DDA-8D50-C0A46D0B06FA}" destId="{77781727-721F-4A71-9778-640E85EAB7CD}" srcOrd="1" destOrd="0" presId="urn:microsoft.com/office/officeart/2005/8/layout/lProcess2"/>
    <dgm:cxn modelId="{1AE115E1-0B09-46DE-A3E8-DE84C6662030}" srcId="{116FA9FA-1D41-4827-B2D9-DDB1FDABAB40}" destId="{590720F9-24C4-4DDA-8D50-C0A46D0B06FA}" srcOrd="1" destOrd="0" parTransId="{E5EB19EC-D079-4338-A3B5-31B6492F3F74}" sibTransId="{D7F8015B-0B72-4D05-92A9-4E8B0BC53A2F}"/>
    <dgm:cxn modelId="{96FA3F1D-E3F0-4893-BF00-164D9CDD234D}" srcId="{C9D778B7-92BC-427F-8935-13FC5E3B7DD3}" destId="{07C4A597-B33C-486E-ADE2-CE34CBED57B3}" srcOrd="0" destOrd="0" parTransId="{6640F03C-E91F-485D-8E34-06CF48B5E70C}" sibTransId="{2BF18B07-1206-47AB-94CA-6F46178335FC}"/>
    <dgm:cxn modelId="{D10960AD-B685-4A51-A902-0C6B2B2B51C9}" type="presOf" srcId="{116FA9FA-1D41-4827-B2D9-DDB1FDABAB40}" destId="{DF77865A-1199-46AC-BC3C-130CB52C891C}" srcOrd="0" destOrd="0" presId="urn:microsoft.com/office/officeart/2005/8/layout/lProcess2"/>
    <dgm:cxn modelId="{3DB64258-1696-4182-8AB9-8D178A8DBBF2}" srcId="{116FA9FA-1D41-4827-B2D9-DDB1FDABAB40}" destId="{C9D778B7-92BC-427F-8935-13FC5E3B7DD3}" srcOrd="0" destOrd="0" parTransId="{CB6FF8C7-C919-40BC-AEEB-808061255773}" sibTransId="{E3F36071-A31F-4DE6-831D-68D2640F2CE8}"/>
    <dgm:cxn modelId="{E95626CB-4EC7-44E8-A406-8F965FE1FF2F}" srcId="{590720F9-24C4-4DDA-8D50-C0A46D0B06FA}" destId="{EB7A71AB-5C9D-4478-A447-E282DDC75D5E}" srcOrd="0" destOrd="0" parTransId="{E316DC4E-3A01-4560-BAC1-4200618F992F}" sibTransId="{261E0F33-C933-48D8-AD65-81425A7F280D}"/>
    <dgm:cxn modelId="{4D166308-D5B9-41A8-8C2E-8A17AFD26F0C}" type="presOf" srcId="{EB7A71AB-5C9D-4478-A447-E282DDC75D5E}" destId="{498B825B-ABBA-430D-92C6-15E05573C25E}" srcOrd="0" destOrd="0" presId="urn:microsoft.com/office/officeart/2005/8/layout/lProcess2"/>
    <dgm:cxn modelId="{8D7C4886-3F43-4DEF-98F7-A4EF23C965C2}" srcId="{11EBE16A-A253-43E3-AC2C-716E5B86D4FB}" destId="{4656B34E-C78B-4F2C-B9D0-9D35E339C2DE}" srcOrd="1" destOrd="0" parTransId="{3F5F846E-6656-4C91-BCF8-419F01CFA202}" sibTransId="{9473283A-84D3-466D-9F6D-152EC93F1ACD}"/>
    <dgm:cxn modelId="{23A7D020-7697-4C7E-A515-22D851A12472}" type="presParOf" srcId="{DF77865A-1199-46AC-BC3C-130CB52C891C}" destId="{100FD796-56BC-4B78-9EC8-9D144F7C0E8D}" srcOrd="0" destOrd="0" presId="urn:microsoft.com/office/officeart/2005/8/layout/lProcess2"/>
    <dgm:cxn modelId="{72A772AD-D999-4379-9716-0919A3E1E266}" type="presParOf" srcId="{100FD796-56BC-4B78-9EC8-9D144F7C0E8D}" destId="{AB2012CF-428A-4C7F-801E-41BD1A4481D4}" srcOrd="0" destOrd="0" presId="urn:microsoft.com/office/officeart/2005/8/layout/lProcess2"/>
    <dgm:cxn modelId="{437D7135-A504-40F8-BF0E-23954F768F3A}" type="presParOf" srcId="{100FD796-56BC-4B78-9EC8-9D144F7C0E8D}" destId="{8C5F0846-3A34-42A4-8016-72562B2088A1}" srcOrd="1" destOrd="0" presId="urn:microsoft.com/office/officeart/2005/8/layout/lProcess2"/>
    <dgm:cxn modelId="{C414ACF5-6F94-4DBA-B221-5319F86695AF}" type="presParOf" srcId="{100FD796-56BC-4B78-9EC8-9D144F7C0E8D}" destId="{9BB4E55B-C29C-48AF-A998-1F5180CFB385}" srcOrd="2" destOrd="0" presId="urn:microsoft.com/office/officeart/2005/8/layout/lProcess2"/>
    <dgm:cxn modelId="{7813B100-CECF-4EEB-B179-54111C3D0A8F}" type="presParOf" srcId="{9BB4E55B-C29C-48AF-A998-1F5180CFB385}" destId="{39E1E9B9-2FAE-43D5-9265-D0E011D039C5}" srcOrd="0" destOrd="0" presId="urn:microsoft.com/office/officeart/2005/8/layout/lProcess2"/>
    <dgm:cxn modelId="{B1795F19-FD15-4122-B8F5-750F5BFD7255}" type="presParOf" srcId="{39E1E9B9-2FAE-43D5-9265-D0E011D039C5}" destId="{55BF95F7-5EBC-498B-9D72-29C1C2C25FF0}" srcOrd="0" destOrd="0" presId="urn:microsoft.com/office/officeart/2005/8/layout/lProcess2"/>
    <dgm:cxn modelId="{21C7A61E-A93F-4C40-81D0-D04114C78376}" type="presParOf" srcId="{39E1E9B9-2FAE-43D5-9265-D0E011D039C5}" destId="{72D19EAF-122E-4452-903D-3C7BB793CD07}" srcOrd="1" destOrd="0" presId="urn:microsoft.com/office/officeart/2005/8/layout/lProcess2"/>
    <dgm:cxn modelId="{2DE66E98-FF18-4EF0-A454-5ED1E97C8EE9}" type="presParOf" srcId="{39E1E9B9-2FAE-43D5-9265-D0E011D039C5}" destId="{CF195FD3-63C6-47FC-9EBA-C1F628D51943}" srcOrd="2" destOrd="0" presId="urn:microsoft.com/office/officeart/2005/8/layout/lProcess2"/>
    <dgm:cxn modelId="{5DF381A0-3436-45F5-B7C0-25A3680460E8}" type="presParOf" srcId="{DF77865A-1199-46AC-BC3C-130CB52C891C}" destId="{C152836F-FBA5-474D-9B50-5B60BCB02B98}" srcOrd="1" destOrd="0" presId="urn:microsoft.com/office/officeart/2005/8/layout/lProcess2"/>
    <dgm:cxn modelId="{5270A9F1-39D2-45FF-B9FB-F76B3033B828}" type="presParOf" srcId="{DF77865A-1199-46AC-BC3C-130CB52C891C}" destId="{C789C239-F4DE-443E-A2F7-B1D104891646}" srcOrd="2" destOrd="0" presId="urn:microsoft.com/office/officeart/2005/8/layout/lProcess2"/>
    <dgm:cxn modelId="{FB543A88-C943-4BC8-99CD-4F3D699428BB}" type="presParOf" srcId="{C789C239-F4DE-443E-A2F7-B1D104891646}" destId="{E1806959-C7E0-49DB-AFB7-A55B7032C620}" srcOrd="0" destOrd="0" presId="urn:microsoft.com/office/officeart/2005/8/layout/lProcess2"/>
    <dgm:cxn modelId="{A03E867E-BD39-4242-B232-CFB2F79DE34E}" type="presParOf" srcId="{C789C239-F4DE-443E-A2F7-B1D104891646}" destId="{77781727-721F-4A71-9778-640E85EAB7CD}" srcOrd="1" destOrd="0" presId="urn:microsoft.com/office/officeart/2005/8/layout/lProcess2"/>
    <dgm:cxn modelId="{08A8FB44-365D-4DD6-8786-CE8CE97701A8}" type="presParOf" srcId="{C789C239-F4DE-443E-A2F7-B1D104891646}" destId="{4DF9908D-2F27-421E-8B2B-8ED0521BC36D}" srcOrd="2" destOrd="0" presId="urn:microsoft.com/office/officeart/2005/8/layout/lProcess2"/>
    <dgm:cxn modelId="{84045FE9-2076-4701-BF6F-5B5A5DA0A135}" type="presParOf" srcId="{4DF9908D-2F27-421E-8B2B-8ED0521BC36D}" destId="{64063F4C-EF53-4BA3-B278-32E1A73A9FE7}" srcOrd="0" destOrd="0" presId="urn:microsoft.com/office/officeart/2005/8/layout/lProcess2"/>
    <dgm:cxn modelId="{F9CFAE7E-7E66-470E-8FEB-CC5642053E26}" type="presParOf" srcId="{64063F4C-EF53-4BA3-B278-32E1A73A9FE7}" destId="{498B825B-ABBA-430D-92C6-15E05573C25E}" srcOrd="0" destOrd="0" presId="urn:microsoft.com/office/officeart/2005/8/layout/lProcess2"/>
    <dgm:cxn modelId="{6AA9F706-D3ED-4C26-A2E1-A0AF57CC4478}" type="presParOf" srcId="{64063F4C-EF53-4BA3-B278-32E1A73A9FE7}" destId="{B844B95D-8B21-4200-A175-700E7F2DD161}" srcOrd="1" destOrd="0" presId="urn:microsoft.com/office/officeart/2005/8/layout/lProcess2"/>
    <dgm:cxn modelId="{2C6D2333-D838-44B2-9947-4AF1A8002676}" type="presParOf" srcId="{64063F4C-EF53-4BA3-B278-32E1A73A9FE7}" destId="{2A48214F-EC26-4BC5-8CB1-3D5BF1E8A79F}" srcOrd="2" destOrd="0" presId="urn:microsoft.com/office/officeart/2005/8/layout/lProcess2"/>
    <dgm:cxn modelId="{C03D2F2C-4517-4269-A5EC-CABF2EA2A9E4}" type="presParOf" srcId="{DF77865A-1199-46AC-BC3C-130CB52C891C}" destId="{4ACA1499-A4F0-4DAA-A495-109E91A53DFD}" srcOrd="3" destOrd="0" presId="urn:microsoft.com/office/officeart/2005/8/layout/lProcess2"/>
    <dgm:cxn modelId="{DD8C857C-1980-41E4-B5AF-8E0F6D7B8882}" type="presParOf" srcId="{DF77865A-1199-46AC-BC3C-130CB52C891C}" destId="{80A72849-70A3-44E3-AE55-06EC5CFA707C}" srcOrd="4" destOrd="0" presId="urn:microsoft.com/office/officeart/2005/8/layout/lProcess2"/>
    <dgm:cxn modelId="{9784BA92-6C84-4DCF-BFDA-4FE6125B1CE6}" type="presParOf" srcId="{80A72849-70A3-44E3-AE55-06EC5CFA707C}" destId="{BFACABB3-4B3A-4A48-9F10-E647CC2860E4}" srcOrd="0" destOrd="0" presId="urn:microsoft.com/office/officeart/2005/8/layout/lProcess2"/>
    <dgm:cxn modelId="{14A1411F-CE9F-4CE4-A932-8B78AEC69176}" type="presParOf" srcId="{80A72849-70A3-44E3-AE55-06EC5CFA707C}" destId="{E09B1DDB-637D-4E49-8A98-81374FF3D96A}" srcOrd="1" destOrd="0" presId="urn:microsoft.com/office/officeart/2005/8/layout/lProcess2"/>
    <dgm:cxn modelId="{87B4F43A-B9C6-45A4-9B98-B4262290FE6A}" type="presParOf" srcId="{80A72849-70A3-44E3-AE55-06EC5CFA707C}" destId="{BE1A5C59-D555-4F32-8C31-E184DA4D05B8}" srcOrd="2" destOrd="0" presId="urn:microsoft.com/office/officeart/2005/8/layout/lProcess2"/>
    <dgm:cxn modelId="{65F68775-4C37-4100-A57F-C8DF9EC0F1C7}" type="presParOf" srcId="{BE1A5C59-D555-4F32-8C31-E184DA4D05B8}" destId="{5F5961F5-6AF7-4C01-8BC0-DC788254657F}" srcOrd="0" destOrd="0" presId="urn:microsoft.com/office/officeart/2005/8/layout/lProcess2"/>
    <dgm:cxn modelId="{E96FC9B9-9F31-457C-A38E-472392CD35B2}" type="presParOf" srcId="{5F5961F5-6AF7-4C01-8BC0-DC788254657F}" destId="{F0B41E73-59F3-4C85-882B-D2E4A2D719D1}" srcOrd="0" destOrd="0" presId="urn:microsoft.com/office/officeart/2005/8/layout/lProcess2"/>
    <dgm:cxn modelId="{27D6B8F6-738E-415E-9A30-D69799CC8513}" type="presParOf" srcId="{5F5961F5-6AF7-4C01-8BC0-DC788254657F}" destId="{EF5C62FE-2F0F-4944-938F-2A6A280099D5}" srcOrd="1" destOrd="0" presId="urn:microsoft.com/office/officeart/2005/8/layout/lProcess2"/>
    <dgm:cxn modelId="{BDBED505-8845-4B27-99BA-2ACAA4CFB8A9}" type="presParOf" srcId="{5F5961F5-6AF7-4C01-8BC0-DC788254657F}" destId="{A3D874F8-0FCC-486F-8212-088E70F7B7B3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16FA9FA-1D41-4827-B2D9-DDB1FDABAB40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C9D778B7-92BC-427F-8935-13FC5E3B7DD3}">
      <dgm:prSet phldrT="[Testo]" custT="1"/>
      <dgm:spPr/>
      <dgm:t>
        <a:bodyPr/>
        <a:lstStyle/>
        <a:p>
          <a:r>
            <a:rPr lang="it-IT" sz="2000" b="1" dirty="0" err="1" smtClean="0">
              <a:latin typeface="+mj-lt"/>
              <a:cs typeface="Calibri" panose="020F0502020204030204" pitchFamily="34" charset="0"/>
            </a:rPr>
            <a:t>Invitalia</a:t>
          </a:r>
          <a:endParaRPr lang="it-IT" sz="2000" b="1" dirty="0">
            <a:latin typeface="+mj-lt"/>
            <a:cs typeface="Calibri" panose="020F0502020204030204" pitchFamily="34" charset="0"/>
          </a:endParaRPr>
        </a:p>
      </dgm:t>
    </dgm:pt>
    <dgm:pt modelId="{CB6FF8C7-C919-40BC-AEEB-808061255773}" type="parTrans" cxnId="{3DB64258-1696-4182-8AB9-8D178A8DBBF2}">
      <dgm:prSet/>
      <dgm:spPr/>
      <dgm:t>
        <a:bodyPr/>
        <a:lstStyle/>
        <a:p>
          <a:endParaRPr lang="it-IT">
            <a:latin typeface="+mj-lt"/>
            <a:cs typeface="Calibri" panose="020F0502020204030204" pitchFamily="34" charset="0"/>
          </a:endParaRPr>
        </a:p>
      </dgm:t>
    </dgm:pt>
    <dgm:pt modelId="{E3F36071-A31F-4DE6-831D-68D2640F2CE8}" type="sibTrans" cxnId="{3DB64258-1696-4182-8AB9-8D178A8DBBF2}">
      <dgm:prSet/>
      <dgm:spPr/>
      <dgm:t>
        <a:bodyPr/>
        <a:lstStyle/>
        <a:p>
          <a:endParaRPr lang="it-IT">
            <a:latin typeface="+mj-lt"/>
            <a:cs typeface="Calibri" panose="020F0502020204030204" pitchFamily="34" charset="0"/>
          </a:endParaRPr>
        </a:p>
      </dgm:t>
    </dgm:pt>
    <dgm:pt modelId="{07C4A597-B33C-486E-ADE2-CE34CBED57B3}">
      <dgm:prSet phldrT="[Testo]" custT="1"/>
      <dgm:spPr/>
      <dgm:t>
        <a:bodyPr/>
        <a:lstStyle/>
        <a:p>
          <a:pPr>
            <a:spcAft>
              <a:spcPts val="600"/>
            </a:spcAft>
          </a:pPr>
          <a:r>
            <a:rPr lang="it-IT" sz="1600" b="0" dirty="0" smtClean="0">
              <a:latin typeface="+mj-lt"/>
              <a:cs typeface="Calibri" panose="020F0502020204030204" pitchFamily="34" charset="0"/>
            </a:rPr>
            <a:t>Accoglie domande e supporta gestione</a:t>
          </a:r>
          <a:endParaRPr lang="it-IT" sz="1600" b="0" dirty="0">
            <a:latin typeface="+mj-lt"/>
            <a:cs typeface="Calibri" panose="020F0502020204030204" pitchFamily="34" charset="0"/>
          </a:endParaRPr>
        </a:p>
      </dgm:t>
    </dgm:pt>
    <dgm:pt modelId="{6640F03C-E91F-485D-8E34-06CF48B5E70C}" type="parTrans" cxnId="{96FA3F1D-E3F0-4893-BF00-164D9CDD234D}">
      <dgm:prSet/>
      <dgm:spPr/>
      <dgm:t>
        <a:bodyPr/>
        <a:lstStyle/>
        <a:p>
          <a:endParaRPr lang="it-IT">
            <a:latin typeface="+mj-lt"/>
            <a:cs typeface="Calibri" panose="020F0502020204030204" pitchFamily="34" charset="0"/>
          </a:endParaRPr>
        </a:p>
      </dgm:t>
    </dgm:pt>
    <dgm:pt modelId="{2BF18B07-1206-47AB-94CA-6F46178335FC}" type="sibTrans" cxnId="{96FA3F1D-E3F0-4893-BF00-164D9CDD234D}">
      <dgm:prSet/>
      <dgm:spPr/>
      <dgm:t>
        <a:bodyPr/>
        <a:lstStyle/>
        <a:p>
          <a:endParaRPr lang="it-IT">
            <a:latin typeface="+mj-lt"/>
            <a:cs typeface="Calibri" panose="020F0502020204030204" pitchFamily="34" charset="0"/>
          </a:endParaRPr>
        </a:p>
      </dgm:t>
    </dgm:pt>
    <dgm:pt modelId="{D752C11E-BF26-42E1-A48F-AD453F79F11C}">
      <dgm:prSet phldrT="[Testo]" custT="1"/>
      <dgm:spPr/>
      <dgm:t>
        <a:bodyPr/>
        <a:lstStyle/>
        <a:p>
          <a:pPr>
            <a:spcAft>
              <a:spcPts val="0"/>
            </a:spcAft>
          </a:pPr>
          <a:r>
            <a:rPr lang="it-IT" sz="1600" dirty="0" smtClean="0">
              <a:latin typeface="+mj-lt"/>
              <a:cs typeface="Calibri" panose="020F0502020204030204" pitchFamily="34" charset="0"/>
            </a:rPr>
            <a:t>Valutazione tecnico-ammin.va</a:t>
          </a:r>
        </a:p>
      </dgm:t>
    </dgm:pt>
    <dgm:pt modelId="{3C0698CB-5264-4800-BCD2-0D7B2F70E385}" type="parTrans" cxnId="{B710F33C-827B-4BF6-99B9-E28ECAA00506}">
      <dgm:prSet/>
      <dgm:spPr/>
      <dgm:t>
        <a:bodyPr/>
        <a:lstStyle/>
        <a:p>
          <a:endParaRPr lang="it-IT">
            <a:latin typeface="+mj-lt"/>
            <a:cs typeface="Calibri" panose="020F0502020204030204" pitchFamily="34" charset="0"/>
          </a:endParaRPr>
        </a:p>
      </dgm:t>
    </dgm:pt>
    <dgm:pt modelId="{BAD16ED6-CA96-42A4-A7F6-0FF913F80738}" type="sibTrans" cxnId="{B710F33C-827B-4BF6-99B9-E28ECAA00506}">
      <dgm:prSet/>
      <dgm:spPr/>
      <dgm:t>
        <a:bodyPr/>
        <a:lstStyle/>
        <a:p>
          <a:endParaRPr lang="it-IT">
            <a:latin typeface="+mj-lt"/>
            <a:cs typeface="Calibri" panose="020F0502020204030204" pitchFamily="34" charset="0"/>
          </a:endParaRPr>
        </a:p>
      </dgm:t>
    </dgm:pt>
    <dgm:pt modelId="{590720F9-24C4-4DDA-8D50-C0A46D0B06FA}">
      <dgm:prSet phldrT="[Testo]"/>
      <dgm:spPr/>
      <dgm:t>
        <a:bodyPr/>
        <a:lstStyle/>
        <a:p>
          <a:r>
            <a:rPr lang="it-IT" b="1" dirty="0" smtClean="0">
              <a:latin typeface="+mj-lt"/>
              <a:cs typeface="Calibri" panose="020F0502020204030204" pitchFamily="34" charset="0"/>
            </a:rPr>
            <a:t>Ministero dello sviluppo economico</a:t>
          </a:r>
          <a:endParaRPr lang="it-IT" b="1" dirty="0">
            <a:latin typeface="+mj-lt"/>
            <a:cs typeface="Calibri" panose="020F0502020204030204" pitchFamily="34" charset="0"/>
          </a:endParaRPr>
        </a:p>
      </dgm:t>
    </dgm:pt>
    <dgm:pt modelId="{E5EB19EC-D079-4338-A3B5-31B6492F3F74}" type="parTrans" cxnId="{1AE115E1-0B09-46DE-A3E8-DE84C6662030}">
      <dgm:prSet/>
      <dgm:spPr/>
      <dgm:t>
        <a:bodyPr/>
        <a:lstStyle/>
        <a:p>
          <a:endParaRPr lang="it-IT">
            <a:latin typeface="+mj-lt"/>
            <a:cs typeface="Calibri" panose="020F0502020204030204" pitchFamily="34" charset="0"/>
          </a:endParaRPr>
        </a:p>
      </dgm:t>
    </dgm:pt>
    <dgm:pt modelId="{D7F8015B-0B72-4D05-92A9-4E8B0BC53A2F}" type="sibTrans" cxnId="{1AE115E1-0B09-46DE-A3E8-DE84C6662030}">
      <dgm:prSet/>
      <dgm:spPr/>
      <dgm:t>
        <a:bodyPr/>
        <a:lstStyle/>
        <a:p>
          <a:endParaRPr lang="it-IT">
            <a:latin typeface="+mj-lt"/>
            <a:cs typeface="Calibri" panose="020F0502020204030204" pitchFamily="34" charset="0"/>
          </a:endParaRPr>
        </a:p>
      </dgm:t>
    </dgm:pt>
    <dgm:pt modelId="{EB7A71AB-5C9D-4478-A447-E282DDC75D5E}">
      <dgm:prSet phldrT="[Testo]" custT="1"/>
      <dgm:spPr/>
      <dgm:t>
        <a:bodyPr/>
        <a:lstStyle/>
        <a:p>
          <a:r>
            <a:rPr lang="it-IT" sz="2000" b="0" dirty="0" smtClean="0">
              <a:latin typeface="+mj-lt"/>
              <a:cs typeface="Calibri" panose="020F0502020204030204" pitchFamily="34" charset="0"/>
            </a:rPr>
            <a:t>Titolare della misura</a:t>
          </a:r>
          <a:endParaRPr lang="it-IT" sz="2000" b="0" dirty="0">
            <a:latin typeface="+mj-lt"/>
            <a:cs typeface="Calibri" panose="020F0502020204030204" pitchFamily="34" charset="0"/>
          </a:endParaRPr>
        </a:p>
      </dgm:t>
    </dgm:pt>
    <dgm:pt modelId="{E316DC4E-3A01-4560-BAC1-4200618F992F}" type="parTrans" cxnId="{E95626CB-4EC7-44E8-A406-8F965FE1FF2F}">
      <dgm:prSet/>
      <dgm:spPr/>
      <dgm:t>
        <a:bodyPr/>
        <a:lstStyle/>
        <a:p>
          <a:endParaRPr lang="it-IT">
            <a:latin typeface="+mj-lt"/>
            <a:cs typeface="Calibri" panose="020F0502020204030204" pitchFamily="34" charset="0"/>
          </a:endParaRPr>
        </a:p>
      </dgm:t>
    </dgm:pt>
    <dgm:pt modelId="{261E0F33-C933-48D8-AD65-81425A7F280D}" type="sibTrans" cxnId="{E95626CB-4EC7-44E8-A406-8F965FE1FF2F}">
      <dgm:prSet/>
      <dgm:spPr/>
      <dgm:t>
        <a:bodyPr/>
        <a:lstStyle/>
        <a:p>
          <a:endParaRPr lang="it-IT">
            <a:latin typeface="+mj-lt"/>
            <a:cs typeface="Calibri" panose="020F0502020204030204" pitchFamily="34" charset="0"/>
          </a:endParaRPr>
        </a:p>
      </dgm:t>
    </dgm:pt>
    <dgm:pt modelId="{11EBE16A-A253-43E3-AC2C-716E5B86D4FB}">
      <dgm:prSet phldrT="[Testo]" custT="1"/>
      <dgm:spPr/>
      <dgm:t>
        <a:bodyPr/>
        <a:lstStyle/>
        <a:p>
          <a:r>
            <a:rPr lang="it-IT" sz="2000" b="1" dirty="0" smtClean="0">
              <a:latin typeface="+mj-lt"/>
              <a:cs typeface="Calibri" panose="020F0502020204030204" pitchFamily="34" charset="0"/>
            </a:rPr>
            <a:t>ENEA</a:t>
          </a:r>
          <a:endParaRPr lang="it-IT" sz="2000" b="1" dirty="0">
            <a:latin typeface="+mj-lt"/>
            <a:cs typeface="Calibri" panose="020F0502020204030204" pitchFamily="34" charset="0"/>
          </a:endParaRPr>
        </a:p>
      </dgm:t>
    </dgm:pt>
    <dgm:pt modelId="{32D320B6-D7CF-4BF2-9332-EB7D72DC3398}" type="parTrans" cxnId="{B2D21812-8519-4514-B9A3-251ADA8AC0B2}">
      <dgm:prSet/>
      <dgm:spPr/>
      <dgm:t>
        <a:bodyPr/>
        <a:lstStyle/>
        <a:p>
          <a:endParaRPr lang="it-IT">
            <a:latin typeface="+mj-lt"/>
            <a:cs typeface="Calibri" panose="020F0502020204030204" pitchFamily="34" charset="0"/>
          </a:endParaRPr>
        </a:p>
      </dgm:t>
    </dgm:pt>
    <dgm:pt modelId="{DD508336-82C9-4403-8A7D-AC26E5667E21}" type="sibTrans" cxnId="{B2D21812-8519-4514-B9A3-251ADA8AC0B2}">
      <dgm:prSet/>
      <dgm:spPr/>
      <dgm:t>
        <a:bodyPr/>
        <a:lstStyle/>
        <a:p>
          <a:endParaRPr lang="it-IT">
            <a:latin typeface="+mj-lt"/>
            <a:cs typeface="Calibri" panose="020F0502020204030204" pitchFamily="34" charset="0"/>
          </a:endParaRPr>
        </a:p>
      </dgm:t>
    </dgm:pt>
    <dgm:pt modelId="{4656B34E-C78B-4F2C-B9D0-9D35E339C2DE}">
      <dgm:prSet phldrT="[Testo]" custT="1"/>
      <dgm:spPr/>
      <dgm:t>
        <a:bodyPr/>
        <a:lstStyle/>
        <a:p>
          <a:r>
            <a:rPr lang="it-IT" sz="1600" dirty="0" smtClean="0">
              <a:latin typeface="+mj-lt"/>
              <a:cs typeface="Calibri" panose="020F0502020204030204" pitchFamily="34" charset="0"/>
            </a:rPr>
            <a:t>Valutazione tecnico-scientifica</a:t>
          </a:r>
          <a:endParaRPr lang="it-IT" sz="1400" dirty="0" smtClean="0">
            <a:latin typeface="+mj-lt"/>
            <a:cs typeface="Calibri" panose="020F0502020204030204" pitchFamily="34" charset="0"/>
          </a:endParaRPr>
        </a:p>
      </dgm:t>
    </dgm:pt>
    <dgm:pt modelId="{3F5F846E-6656-4C91-BCF8-419F01CFA202}" type="parTrans" cxnId="{8D7C4886-3F43-4DEF-98F7-A4EF23C965C2}">
      <dgm:prSet/>
      <dgm:spPr/>
      <dgm:t>
        <a:bodyPr/>
        <a:lstStyle/>
        <a:p>
          <a:endParaRPr lang="it-IT">
            <a:latin typeface="+mj-lt"/>
            <a:cs typeface="Calibri" panose="020F0502020204030204" pitchFamily="34" charset="0"/>
          </a:endParaRPr>
        </a:p>
      </dgm:t>
    </dgm:pt>
    <dgm:pt modelId="{9473283A-84D3-466D-9F6D-152EC93F1ACD}" type="sibTrans" cxnId="{8D7C4886-3F43-4DEF-98F7-A4EF23C965C2}">
      <dgm:prSet/>
      <dgm:spPr/>
      <dgm:t>
        <a:bodyPr/>
        <a:lstStyle/>
        <a:p>
          <a:endParaRPr lang="it-IT">
            <a:latin typeface="+mj-lt"/>
            <a:cs typeface="Calibri" panose="020F0502020204030204" pitchFamily="34" charset="0"/>
          </a:endParaRPr>
        </a:p>
      </dgm:t>
    </dgm:pt>
    <dgm:pt modelId="{CF20360D-DC92-407F-B199-16E81AB52351}">
      <dgm:prSet phldrT="[Testo]" custT="1"/>
      <dgm:spPr/>
      <dgm:t>
        <a:bodyPr/>
        <a:lstStyle/>
        <a:p>
          <a:r>
            <a:rPr lang="it-IT" sz="2000" dirty="0" smtClean="0">
              <a:latin typeface="+mj-lt"/>
              <a:cs typeface="Calibri" panose="020F0502020204030204" pitchFamily="34" charset="0"/>
            </a:rPr>
            <a:t>Direzione generale incentivi imprese</a:t>
          </a:r>
          <a:endParaRPr lang="it-IT" sz="1200" dirty="0">
            <a:latin typeface="+mj-lt"/>
            <a:cs typeface="Calibri" panose="020F0502020204030204" pitchFamily="34" charset="0"/>
          </a:endParaRPr>
        </a:p>
      </dgm:t>
    </dgm:pt>
    <dgm:pt modelId="{EE5AE7DD-5A67-4D55-9D4E-A05E75ED6819}" type="sibTrans" cxnId="{A07678E3-27C3-495F-AF7A-B8E991AF4E99}">
      <dgm:prSet/>
      <dgm:spPr/>
      <dgm:t>
        <a:bodyPr/>
        <a:lstStyle/>
        <a:p>
          <a:endParaRPr lang="it-IT">
            <a:latin typeface="+mj-lt"/>
            <a:cs typeface="Calibri" panose="020F0502020204030204" pitchFamily="34" charset="0"/>
          </a:endParaRPr>
        </a:p>
      </dgm:t>
    </dgm:pt>
    <dgm:pt modelId="{F33D4CA8-134D-4BA6-98E0-0BB18D3C9488}" type="parTrans" cxnId="{A07678E3-27C3-495F-AF7A-B8E991AF4E99}">
      <dgm:prSet/>
      <dgm:spPr/>
      <dgm:t>
        <a:bodyPr/>
        <a:lstStyle/>
        <a:p>
          <a:endParaRPr lang="it-IT">
            <a:latin typeface="+mj-lt"/>
            <a:cs typeface="Calibri" panose="020F0502020204030204" pitchFamily="34" charset="0"/>
          </a:endParaRPr>
        </a:p>
      </dgm:t>
    </dgm:pt>
    <dgm:pt modelId="{DF77865A-1199-46AC-BC3C-130CB52C891C}" type="pres">
      <dgm:prSet presAssocID="{116FA9FA-1D41-4827-B2D9-DDB1FDABAB40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100FD796-56BC-4B78-9EC8-9D144F7C0E8D}" type="pres">
      <dgm:prSet presAssocID="{C9D778B7-92BC-427F-8935-13FC5E3B7DD3}" presName="compNode" presStyleCnt="0"/>
      <dgm:spPr/>
    </dgm:pt>
    <dgm:pt modelId="{AB2012CF-428A-4C7F-801E-41BD1A4481D4}" type="pres">
      <dgm:prSet presAssocID="{C9D778B7-92BC-427F-8935-13FC5E3B7DD3}" presName="aNode" presStyleLbl="bgShp" presStyleIdx="0" presStyleCnt="3"/>
      <dgm:spPr/>
      <dgm:t>
        <a:bodyPr/>
        <a:lstStyle/>
        <a:p>
          <a:endParaRPr lang="it-IT"/>
        </a:p>
      </dgm:t>
    </dgm:pt>
    <dgm:pt modelId="{8C5F0846-3A34-42A4-8016-72562B2088A1}" type="pres">
      <dgm:prSet presAssocID="{C9D778B7-92BC-427F-8935-13FC5E3B7DD3}" presName="textNode" presStyleLbl="bgShp" presStyleIdx="0" presStyleCnt="3"/>
      <dgm:spPr/>
      <dgm:t>
        <a:bodyPr/>
        <a:lstStyle/>
        <a:p>
          <a:endParaRPr lang="it-IT"/>
        </a:p>
      </dgm:t>
    </dgm:pt>
    <dgm:pt modelId="{9BB4E55B-C29C-48AF-A998-1F5180CFB385}" type="pres">
      <dgm:prSet presAssocID="{C9D778B7-92BC-427F-8935-13FC5E3B7DD3}" presName="compChildNode" presStyleCnt="0"/>
      <dgm:spPr/>
    </dgm:pt>
    <dgm:pt modelId="{39E1E9B9-2FAE-43D5-9265-D0E011D039C5}" type="pres">
      <dgm:prSet presAssocID="{C9D778B7-92BC-427F-8935-13FC5E3B7DD3}" presName="theInnerList" presStyleCnt="0"/>
      <dgm:spPr/>
    </dgm:pt>
    <dgm:pt modelId="{55BF95F7-5EBC-498B-9D72-29C1C2C25FF0}" type="pres">
      <dgm:prSet presAssocID="{07C4A597-B33C-486E-ADE2-CE34CBED57B3}" presName="childNode" presStyleLbl="node1" presStyleIdx="0" presStyleCnt="5" custScaleX="10650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2D19EAF-122E-4452-903D-3C7BB793CD07}" type="pres">
      <dgm:prSet presAssocID="{07C4A597-B33C-486E-ADE2-CE34CBED57B3}" presName="aSpace2" presStyleCnt="0"/>
      <dgm:spPr/>
    </dgm:pt>
    <dgm:pt modelId="{CF195FD3-63C6-47FC-9EBA-C1F628D51943}" type="pres">
      <dgm:prSet presAssocID="{D752C11E-BF26-42E1-A48F-AD453F79F11C}" presName="childNode" presStyleLbl="node1" presStyleIdx="1" presStyleCnt="5" custScaleX="10650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152836F-FBA5-474D-9B50-5B60BCB02B98}" type="pres">
      <dgm:prSet presAssocID="{C9D778B7-92BC-427F-8935-13FC5E3B7DD3}" presName="aSpace" presStyleCnt="0"/>
      <dgm:spPr/>
    </dgm:pt>
    <dgm:pt modelId="{C789C239-F4DE-443E-A2F7-B1D104891646}" type="pres">
      <dgm:prSet presAssocID="{590720F9-24C4-4DDA-8D50-C0A46D0B06FA}" presName="compNode" presStyleCnt="0"/>
      <dgm:spPr/>
    </dgm:pt>
    <dgm:pt modelId="{E1806959-C7E0-49DB-AFB7-A55B7032C620}" type="pres">
      <dgm:prSet presAssocID="{590720F9-24C4-4DDA-8D50-C0A46D0B06FA}" presName="aNode" presStyleLbl="bgShp" presStyleIdx="1" presStyleCnt="3" custScaleX="120533" custLinFactNeighborY="-327"/>
      <dgm:spPr/>
      <dgm:t>
        <a:bodyPr/>
        <a:lstStyle/>
        <a:p>
          <a:endParaRPr lang="it-IT"/>
        </a:p>
      </dgm:t>
    </dgm:pt>
    <dgm:pt modelId="{77781727-721F-4A71-9778-640E85EAB7CD}" type="pres">
      <dgm:prSet presAssocID="{590720F9-24C4-4DDA-8D50-C0A46D0B06FA}" presName="textNode" presStyleLbl="bgShp" presStyleIdx="1" presStyleCnt="3"/>
      <dgm:spPr/>
      <dgm:t>
        <a:bodyPr/>
        <a:lstStyle/>
        <a:p>
          <a:endParaRPr lang="it-IT"/>
        </a:p>
      </dgm:t>
    </dgm:pt>
    <dgm:pt modelId="{4DF9908D-2F27-421E-8B2B-8ED0521BC36D}" type="pres">
      <dgm:prSet presAssocID="{590720F9-24C4-4DDA-8D50-C0A46D0B06FA}" presName="compChildNode" presStyleCnt="0"/>
      <dgm:spPr/>
    </dgm:pt>
    <dgm:pt modelId="{64063F4C-EF53-4BA3-B278-32E1A73A9FE7}" type="pres">
      <dgm:prSet presAssocID="{590720F9-24C4-4DDA-8D50-C0A46D0B06FA}" presName="theInnerList" presStyleCnt="0"/>
      <dgm:spPr/>
    </dgm:pt>
    <dgm:pt modelId="{498B825B-ABBA-430D-92C6-15E05573C25E}" type="pres">
      <dgm:prSet presAssocID="{EB7A71AB-5C9D-4478-A447-E282DDC75D5E}" presName="childNode" presStyleLbl="node1" presStyleIdx="2" presStyleCnt="5" custScaleX="11820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844B95D-8B21-4200-A175-700E7F2DD161}" type="pres">
      <dgm:prSet presAssocID="{EB7A71AB-5C9D-4478-A447-E282DDC75D5E}" presName="aSpace2" presStyleCnt="0"/>
      <dgm:spPr/>
    </dgm:pt>
    <dgm:pt modelId="{2A48214F-EC26-4BC5-8CB1-3D5BF1E8A79F}" type="pres">
      <dgm:prSet presAssocID="{CF20360D-DC92-407F-B199-16E81AB52351}" presName="childNode" presStyleLbl="node1" presStyleIdx="3" presStyleCnt="5" custScaleX="11820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ACA1499-A4F0-4DAA-A495-109E91A53DFD}" type="pres">
      <dgm:prSet presAssocID="{590720F9-24C4-4DDA-8D50-C0A46D0B06FA}" presName="aSpace" presStyleCnt="0"/>
      <dgm:spPr/>
    </dgm:pt>
    <dgm:pt modelId="{80A72849-70A3-44E3-AE55-06EC5CFA707C}" type="pres">
      <dgm:prSet presAssocID="{11EBE16A-A253-43E3-AC2C-716E5B86D4FB}" presName="compNode" presStyleCnt="0"/>
      <dgm:spPr/>
    </dgm:pt>
    <dgm:pt modelId="{BFACABB3-4B3A-4A48-9F10-E647CC2860E4}" type="pres">
      <dgm:prSet presAssocID="{11EBE16A-A253-43E3-AC2C-716E5B86D4FB}" presName="aNode" presStyleLbl="bgShp" presStyleIdx="2" presStyleCnt="3"/>
      <dgm:spPr/>
      <dgm:t>
        <a:bodyPr/>
        <a:lstStyle/>
        <a:p>
          <a:endParaRPr lang="it-IT"/>
        </a:p>
      </dgm:t>
    </dgm:pt>
    <dgm:pt modelId="{E09B1DDB-637D-4E49-8A98-81374FF3D96A}" type="pres">
      <dgm:prSet presAssocID="{11EBE16A-A253-43E3-AC2C-716E5B86D4FB}" presName="textNode" presStyleLbl="bgShp" presStyleIdx="2" presStyleCnt="3"/>
      <dgm:spPr/>
      <dgm:t>
        <a:bodyPr/>
        <a:lstStyle/>
        <a:p>
          <a:endParaRPr lang="it-IT"/>
        </a:p>
      </dgm:t>
    </dgm:pt>
    <dgm:pt modelId="{BE1A5C59-D555-4F32-8C31-E184DA4D05B8}" type="pres">
      <dgm:prSet presAssocID="{11EBE16A-A253-43E3-AC2C-716E5B86D4FB}" presName="compChildNode" presStyleCnt="0"/>
      <dgm:spPr/>
    </dgm:pt>
    <dgm:pt modelId="{5F5961F5-6AF7-4C01-8BC0-DC788254657F}" type="pres">
      <dgm:prSet presAssocID="{11EBE16A-A253-43E3-AC2C-716E5B86D4FB}" presName="theInnerList" presStyleCnt="0"/>
      <dgm:spPr/>
    </dgm:pt>
    <dgm:pt modelId="{A3D874F8-0FCC-486F-8212-088E70F7B7B3}" type="pres">
      <dgm:prSet presAssocID="{4656B34E-C78B-4F2C-B9D0-9D35E339C2DE}" presName="childNode" presStyleLbl="node1" presStyleIdx="4" presStyleCnt="5" custScaleX="11128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58FD1BDB-830B-4E45-AC67-1DDB9577BD3E}" type="presOf" srcId="{EB7A71AB-5C9D-4478-A447-E282DDC75D5E}" destId="{498B825B-ABBA-430D-92C6-15E05573C25E}" srcOrd="0" destOrd="0" presId="urn:microsoft.com/office/officeart/2005/8/layout/lProcess2"/>
    <dgm:cxn modelId="{8422A967-ED94-4F28-B1B4-29FAD2B66417}" type="presOf" srcId="{C9D778B7-92BC-427F-8935-13FC5E3B7DD3}" destId="{AB2012CF-428A-4C7F-801E-41BD1A4481D4}" srcOrd="0" destOrd="0" presId="urn:microsoft.com/office/officeart/2005/8/layout/lProcess2"/>
    <dgm:cxn modelId="{B2D21812-8519-4514-B9A3-251ADA8AC0B2}" srcId="{116FA9FA-1D41-4827-B2D9-DDB1FDABAB40}" destId="{11EBE16A-A253-43E3-AC2C-716E5B86D4FB}" srcOrd="2" destOrd="0" parTransId="{32D320B6-D7CF-4BF2-9332-EB7D72DC3398}" sibTransId="{DD508336-82C9-4403-8A7D-AC26E5667E21}"/>
    <dgm:cxn modelId="{268751A7-15F4-4919-9B25-89C5614D5EED}" type="presOf" srcId="{D752C11E-BF26-42E1-A48F-AD453F79F11C}" destId="{CF195FD3-63C6-47FC-9EBA-C1F628D51943}" srcOrd="0" destOrd="0" presId="urn:microsoft.com/office/officeart/2005/8/layout/lProcess2"/>
    <dgm:cxn modelId="{B710F33C-827B-4BF6-99B9-E28ECAA00506}" srcId="{C9D778B7-92BC-427F-8935-13FC5E3B7DD3}" destId="{D752C11E-BF26-42E1-A48F-AD453F79F11C}" srcOrd="1" destOrd="0" parTransId="{3C0698CB-5264-4800-BCD2-0D7B2F70E385}" sibTransId="{BAD16ED6-CA96-42A4-A7F6-0FF913F80738}"/>
    <dgm:cxn modelId="{7F69747F-7C48-4799-806D-6C03B64D618F}" type="presOf" srcId="{07C4A597-B33C-486E-ADE2-CE34CBED57B3}" destId="{55BF95F7-5EBC-498B-9D72-29C1C2C25FF0}" srcOrd="0" destOrd="0" presId="urn:microsoft.com/office/officeart/2005/8/layout/lProcess2"/>
    <dgm:cxn modelId="{827F9566-8869-4935-AC70-325294CF8081}" type="presOf" srcId="{C9D778B7-92BC-427F-8935-13FC5E3B7DD3}" destId="{8C5F0846-3A34-42A4-8016-72562B2088A1}" srcOrd="1" destOrd="0" presId="urn:microsoft.com/office/officeart/2005/8/layout/lProcess2"/>
    <dgm:cxn modelId="{D580D16D-7A94-4E32-B30E-22E2FA6D8CB8}" type="presOf" srcId="{590720F9-24C4-4DDA-8D50-C0A46D0B06FA}" destId="{77781727-721F-4A71-9778-640E85EAB7CD}" srcOrd="1" destOrd="0" presId="urn:microsoft.com/office/officeart/2005/8/layout/lProcess2"/>
    <dgm:cxn modelId="{02059A64-BE12-4B21-B0C2-BE5D972325D9}" type="presOf" srcId="{CF20360D-DC92-407F-B199-16E81AB52351}" destId="{2A48214F-EC26-4BC5-8CB1-3D5BF1E8A79F}" srcOrd="0" destOrd="0" presId="urn:microsoft.com/office/officeart/2005/8/layout/lProcess2"/>
    <dgm:cxn modelId="{A07678E3-27C3-495F-AF7A-B8E991AF4E99}" srcId="{590720F9-24C4-4DDA-8D50-C0A46D0B06FA}" destId="{CF20360D-DC92-407F-B199-16E81AB52351}" srcOrd="1" destOrd="0" parTransId="{F33D4CA8-134D-4BA6-98E0-0BB18D3C9488}" sibTransId="{EE5AE7DD-5A67-4D55-9D4E-A05E75ED6819}"/>
    <dgm:cxn modelId="{C4863CF6-7A54-4200-81F2-C3032D75778C}" type="presOf" srcId="{116FA9FA-1D41-4827-B2D9-DDB1FDABAB40}" destId="{DF77865A-1199-46AC-BC3C-130CB52C891C}" srcOrd="0" destOrd="0" presId="urn:microsoft.com/office/officeart/2005/8/layout/lProcess2"/>
    <dgm:cxn modelId="{1AE115E1-0B09-46DE-A3E8-DE84C6662030}" srcId="{116FA9FA-1D41-4827-B2D9-DDB1FDABAB40}" destId="{590720F9-24C4-4DDA-8D50-C0A46D0B06FA}" srcOrd="1" destOrd="0" parTransId="{E5EB19EC-D079-4338-A3B5-31B6492F3F74}" sibTransId="{D7F8015B-0B72-4D05-92A9-4E8B0BC53A2F}"/>
    <dgm:cxn modelId="{96FA3F1D-E3F0-4893-BF00-164D9CDD234D}" srcId="{C9D778B7-92BC-427F-8935-13FC5E3B7DD3}" destId="{07C4A597-B33C-486E-ADE2-CE34CBED57B3}" srcOrd="0" destOrd="0" parTransId="{6640F03C-E91F-485D-8E34-06CF48B5E70C}" sibTransId="{2BF18B07-1206-47AB-94CA-6F46178335FC}"/>
    <dgm:cxn modelId="{C4CF4F02-ED15-456B-9FC1-72D9F7AE0CB8}" type="presOf" srcId="{4656B34E-C78B-4F2C-B9D0-9D35E339C2DE}" destId="{A3D874F8-0FCC-486F-8212-088E70F7B7B3}" srcOrd="0" destOrd="0" presId="urn:microsoft.com/office/officeart/2005/8/layout/lProcess2"/>
    <dgm:cxn modelId="{3DB64258-1696-4182-8AB9-8D178A8DBBF2}" srcId="{116FA9FA-1D41-4827-B2D9-DDB1FDABAB40}" destId="{C9D778B7-92BC-427F-8935-13FC5E3B7DD3}" srcOrd="0" destOrd="0" parTransId="{CB6FF8C7-C919-40BC-AEEB-808061255773}" sibTransId="{E3F36071-A31F-4DE6-831D-68D2640F2CE8}"/>
    <dgm:cxn modelId="{30F09FE1-B10F-459C-81D3-65A31860B3DF}" type="presOf" srcId="{11EBE16A-A253-43E3-AC2C-716E5B86D4FB}" destId="{BFACABB3-4B3A-4A48-9F10-E647CC2860E4}" srcOrd="0" destOrd="0" presId="urn:microsoft.com/office/officeart/2005/8/layout/lProcess2"/>
    <dgm:cxn modelId="{E95626CB-4EC7-44E8-A406-8F965FE1FF2F}" srcId="{590720F9-24C4-4DDA-8D50-C0A46D0B06FA}" destId="{EB7A71AB-5C9D-4478-A447-E282DDC75D5E}" srcOrd="0" destOrd="0" parTransId="{E316DC4E-3A01-4560-BAC1-4200618F992F}" sibTransId="{261E0F33-C933-48D8-AD65-81425A7F280D}"/>
    <dgm:cxn modelId="{8D7C4886-3F43-4DEF-98F7-A4EF23C965C2}" srcId="{11EBE16A-A253-43E3-AC2C-716E5B86D4FB}" destId="{4656B34E-C78B-4F2C-B9D0-9D35E339C2DE}" srcOrd="0" destOrd="0" parTransId="{3F5F846E-6656-4C91-BCF8-419F01CFA202}" sibTransId="{9473283A-84D3-466D-9F6D-152EC93F1ACD}"/>
    <dgm:cxn modelId="{5BD79F56-81CA-45BE-B484-ACEBF0D0D202}" type="presOf" srcId="{11EBE16A-A253-43E3-AC2C-716E5B86D4FB}" destId="{E09B1DDB-637D-4E49-8A98-81374FF3D96A}" srcOrd="1" destOrd="0" presId="urn:microsoft.com/office/officeart/2005/8/layout/lProcess2"/>
    <dgm:cxn modelId="{74333A40-4FB4-4E0A-B213-769815A8346C}" type="presOf" srcId="{590720F9-24C4-4DDA-8D50-C0A46D0B06FA}" destId="{E1806959-C7E0-49DB-AFB7-A55B7032C620}" srcOrd="0" destOrd="0" presId="urn:microsoft.com/office/officeart/2005/8/layout/lProcess2"/>
    <dgm:cxn modelId="{7B160556-5B2F-41AE-BD4A-7F77D82A7E7E}" type="presParOf" srcId="{DF77865A-1199-46AC-BC3C-130CB52C891C}" destId="{100FD796-56BC-4B78-9EC8-9D144F7C0E8D}" srcOrd="0" destOrd="0" presId="urn:microsoft.com/office/officeart/2005/8/layout/lProcess2"/>
    <dgm:cxn modelId="{E83F173F-EA90-4468-A54D-B59965C45F91}" type="presParOf" srcId="{100FD796-56BC-4B78-9EC8-9D144F7C0E8D}" destId="{AB2012CF-428A-4C7F-801E-41BD1A4481D4}" srcOrd="0" destOrd="0" presId="urn:microsoft.com/office/officeart/2005/8/layout/lProcess2"/>
    <dgm:cxn modelId="{84F857AA-15D5-4090-8EDF-BBC9D4333029}" type="presParOf" srcId="{100FD796-56BC-4B78-9EC8-9D144F7C0E8D}" destId="{8C5F0846-3A34-42A4-8016-72562B2088A1}" srcOrd="1" destOrd="0" presId="urn:microsoft.com/office/officeart/2005/8/layout/lProcess2"/>
    <dgm:cxn modelId="{3C3C87CA-EF02-45D6-92A3-7971FFD1ECB6}" type="presParOf" srcId="{100FD796-56BC-4B78-9EC8-9D144F7C0E8D}" destId="{9BB4E55B-C29C-48AF-A998-1F5180CFB385}" srcOrd="2" destOrd="0" presId="urn:microsoft.com/office/officeart/2005/8/layout/lProcess2"/>
    <dgm:cxn modelId="{433591A3-7D46-4210-A6D0-633E09B08F25}" type="presParOf" srcId="{9BB4E55B-C29C-48AF-A998-1F5180CFB385}" destId="{39E1E9B9-2FAE-43D5-9265-D0E011D039C5}" srcOrd="0" destOrd="0" presId="urn:microsoft.com/office/officeart/2005/8/layout/lProcess2"/>
    <dgm:cxn modelId="{31E71167-1A85-45F7-B11C-21E24FAC27BA}" type="presParOf" srcId="{39E1E9B9-2FAE-43D5-9265-D0E011D039C5}" destId="{55BF95F7-5EBC-498B-9D72-29C1C2C25FF0}" srcOrd="0" destOrd="0" presId="urn:microsoft.com/office/officeart/2005/8/layout/lProcess2"/>
    <dgm:cxn modelId="{A94C5A84-CA78-4948-B240-73C64F98021D}" type="presParOf" srcId="{39E1E9B9-2FAE-43D5-9265-D0E011D039C5}" destId="{72D19EAF-122E-4452-903D-3C7BB793CD07}" srcOrd="1" destOrd="0" presId="urn:microsoft.com/office/officeart/2005/8/layout/lProcess2"/>
    <dgm:cxn modelId="{3A7E813D-7D52-48C8-8831-2B192301E233}" type="presParOf" srcId="{39E1E9B9-2FAE-43D5-9265-D0E011D039C5}" destId="{CF195FD3-63C6-47FC-9EBA-C1F628D51943}" srcOrd="2" destOrd="0" presId="urn:microsoft.com/office/officeart/2005/8/layout/lProcess2"/>
    <dgm:cxn modelId="{0B41E7A9-C2F5-4F08-834E-7E70AA6AF5D3}" type="presParOf" srcId="{DF77865A-1199-46AC-BC3C-130CB52C891C}" destId="{C152836F-FBA5-474D-9B50-5B60BCB02B98}" srcOrd="1" destOrd="0" presId="urn:microsoft.com/office/officeart/2005/8/layout/lProcess2"/>
    <dgm:cxn modelId="{F147B2E7-F281-4D89-AE18-457A1E476D8E}" type="presParOf" srcId="{DF77865A-1199-46AC-BC3C-130CB52C891C}" destId="{C789C239-F4DE-443E-A2F7-B1D104891646}" srcOrd="2" destOrd="0" presId="urn:microsoft.com/office/officeart/2005/8/layout/lProcess2"/>
    <dgm:cxn modelId="{11A9B1D3-0A47-4376-8769-438429A33A41}" type="presParOf" srcId="{C789C239-F4DE-443E-A2F7-B1D104891646}" destId="{E1806959-C7E0-49DB-AFB7-A55B7032C620}" srcOrd="0" destOrd="0" presId="urn:microsoft.com/office/officeart/2005/8/layout/lProcess2"/>
    <dgm:cxn modelId="{2C2CBEB3-87F1-4926-93D6-F130B445E59D}" type="presParOf" srcId="{C789C239-F4DE-443E-A2F7-B1D104891646}" destId="{77781727-721F-4A71-9778-640E85EAB7CD}" srcOrd="1" destOrd="0" presId="urn:microsoft.com/office/officeart/2005/8/layout/lProcess2"/>
    <dgm:cxn modelId="{535FF563-3498-41CD-846D-2DC53B606C82}" type="presParOf" srcId="{C789C239-F4DE-443E-A2F7-B1D104891646}" destId="{4DF9908D-2F27-421E-8B2B-8ED0521BC36D}" srcOrd="2" destOrd="0" presId="urn:microsoft.com/office/officeart/2005/8/layout/lProcess2"/>
    <dgm:cxn modelId="{23883B4D-AC85-4C46-8118-4EB5C762309F}" type="presParOf" srcId="{4DF9908D-2F27-421E-8B2B-8ED0521BC36D}" destId="{64063F4C-EF53-4BA3-B278-32E1A73A9FE7}" srcOrd="0" destOrd="0" presId="urn:microsoft.com/office/officeart/2005/8/layout/lProcess2"/>
    <dgm:cxn modelId="{17D7641F-C8C2-492D-A46D-D102C9713070}" type="presParOf" srcId="{64063F4C-EF53-4BA3-B278-32E1A73A9FE7}" destId="{498B825B-ABBA-430D-92C6-15E05573C25E}" srcOrd="0" destOrd="0" presId="urn:microsoft.com/office/officeart/2005/8/layout/lProcess2"/>
    <dgm:cxn modelId="{098FB7C9-DFC5-4F40-9AF0-0DF5F0311DBF}" type="presParOf" srcId="{64063F4C-EF53-4BA3-B278-32E1A73A9FE7}" destId="{B844B95D-8B21-4200-A175-700E7F2DD161}" srcOrd="1" destOrd="0" presId="urn:microsoft.com/office/officeart/2005/8/layout/lProcess2"/>
    <dgm:cxn modelId="{9420063C-D76A-497D-B672-63976E6756AC}" type="presParOf" srcId="{64063F4C-EF53-4BA3-B278-32E1A73A9FE7}" destId="{2A48214F-EC26-4BC5-8CB1-3D5BF1E8A79F}" srcOrd="2" destOrd="0" presId="urn:microsoft.com/office/officeart/2005/8/layout/lProcess2"/>
    <dgm:cxn modelId="{48D9D2AC-28FE-4AB9-BDDB-921E237858D3}" type="presParOf" srcId="{DF77865A-1199-46AC-BC3C-130CB52C891C}" destId="{4ACA1499-A4F0-4DAA-A495-109E91A53DFD}" srcOrd="3" destOrd="0" presId="urn:microsoft.com/office/officeart/2005/8/layout/lProcess2"/>
    <dgm:cxn modelId="{DBA97BD1-BBA9-41E2-9BB3-68173FCAF160}" type="presParOf" srcId="{DF77865A-1199-46AC-BC3C-130CB52C891C}" destId="{80A72849-70A3-44E3-AE55-06EC5CFA707C}" srcOrd="4" destOrd="0" presId="urn:microsoft.com/office/officeart/2005/8/layout/lProcess2"/>
    <dgm:cxn modelId="{290A9823-B038-4FFB-A032-4DD2C3163891}" type="presParOf" srcId="{80A72849-70A3-44E3-AE55-06EC5CFA707C}" destId="{BFACABB3-4B3A-4A48-9F10-E647CC2860E4}" srcOrd="0" destOrd="0" presId="urn:microsoft.com/office/officeart/2005/8/layout/lProcess2"/>
    <dgm:cxn modelId="{4388479C-619B-4C90-85ED-21992D773F84}" type="presParOf" srcId="{80A72849-70A3-44E3-AE55-06EC5CFA707C}" destId="{E09B1DDB-637D-4E49-8A98-81374FF3D96A}" srcOrd="1" destOrd="0" presId="urn:microsoft.com/office/officeart/2005/8/layout/lProcess2"/>
    <dgm:cxn modelId="{65572679-FB4F-4338-BB42-E14712006B01}" type="presParOf" srcId="{80A72849-70A3-44E3-AE55-06EC5CFA707C}" destId="{BE1A5C59-D555-4F32-8C31-E184DA4D05B8}" srcOrd="2" destOrd="0" presId="urn:microsoft.com/office/officeart/2005/8/layout/lProcess2"/>
    <dgm:cxn modelId="{88294BD6-BB1E-4F12-914D-38DDDCB7765D}" type="presParOf" srcId="{BE1A5C59-D555-4F32-8C31-E184DA4D05B8}" destId="{5F5961F5-6AF7-4C01-8BC0-DC788254657F}" srcOrd="0" destOrd="0" presId="urn:microsoft.com/office/officeart/2005/8/layout/lProcess2"/>
    <dgm:cxn modelId="{DBD235CC-C7F3-4C02-8BE2-EC2C7D76E846}" type="presParOf" srcId="{5F5961F5-6AF7-4C01-8BC0-DC788254657F}" destId="{A3D874F8-0FCC-486F-8212-088E70F7B7B3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AD4DF6C-936C-4D5D-BD9E-5696A75260E9}" type="doc">
      <dgm:prSet loTypeId="urn:microsoft.com/office/officeart/2005/8/layout/gear1" loCatId="process" qsTypeId="urn:microsoft.com/office/officeart/2005/8/quickstyle/simple1" qsCatId="simple" csTypeId="urn:microsoft.com/office/officeart/2005/8/colors/accent1_2" csCatId="accent1" phldr="0"/>
      <dgm:spPr/>
    </dgm:pt>
    <dgm:pt modelId="{71171E72-D1D9-4FFA-BD06-C83AED69B54E}">
      <dgm:prSet phldrT="[Testo]" phldr="1"/>
      <dgm:spPr/>
      <dgm:t>
        <a:bodyPr/>
        <a:lstStyle/>
        <a:p>
          <a:endParaRPr lang="it-IT" dirty="0"/>
        </a:p>
      </dgm:t>
    </dgm:pt>
    <dgm:pt modelId="{6F41AA3F-29F8-4B3C-AB6F-3ACF95D7B38B}" type="parTrans" cxnId="{A8B36366-6654-48F4-9C96-56CF9FC73B38}">
      <dgm:prSet/>
      <dgm:spPr/>
      <dgm:t>
        <a:bodyPr/>
        <a:lstStyle/>
        <a:p>
          <a:endParaRPr lang="it-IT"/>
        </a:p>
      </dgm:t>
    </dgm:pt>
    <dgm:pt modelId="{9CC115E0-0FE6-4F22-B5FD-FA143208DF3A}" type="sibTrans" cxnId="{A8B36366-6654-48F4-9C96-56CF9FC73B38}">
      <dgm:prSet/>
      <dgm:spPr/>
      <dgm:t>
        <a:bodyPr/>
        <a:lstStyle/>
        <a:p>
          <a:endParaRPr lang="it-IT"/>
        </a:p>
      </dgm:t>
    </dgm:pt>
    <dgm:pt modelId="{137B8E1E-0676-4AAD-909E-19D01436C743}">
      <dgm:prSet phldrT="[Testo]" phldr="1"/>
      <dgm:spPr/>
      <dgm:t>
        <a:bodyPr/>
        <a:lstStyle/>
        <a:p>
          <a:endParaRPr lang="it-IT" dirty="0"/>
        </a:p>
      </dgm:t>
    </dgm:pt>
    <dgm:pt modelId="{619E094D-FEA1-4F62-A7E4-6BBF420B28FB}" type="parTrans" cxnId="{C55702B2-382F-4961-AA9B-00BEE508B656}">
      <dgm:prSet/>
      <dgm:spPr/>
      <dgm:t>
        <a:bodyPr/>
        <a:lstStyle/>
        <a:p>
          <a:endParaRPr lang="it-IT"/>
        </a:p>
      </dgm:t>
    </dgm:pt>
    <dgm:pt modelId="{7418926B-3F8B-4A30-90E4-82E1AED6EC28}" type="sibTrans" cxnId="{C55702B2-382F-4961-AA9B-00BEE508B656}">
      <dgm:prSet/>
      <dgm:spPr/>
      <dgm:t>
        <a:bodyPr/>
        <a:lstStyle/>
        <a:p>
          <a:endParaRPr lang="it-IT"/>
        </a:p>
      </dgm:t>
    </dgm:pt>
    <dgm:pt modelId="{3AC9A5D4-8349-431C-AD18-C7A0EF431F4E}">
      <dgm:prSet phldrT="[Testo]" phldr="1"/>
      <dgm:spPr/>
      <dgm:t>
        <a:bodyPr/>
        <a:lstStyle/>
        <a:p>
          <a:endParaRPr lang="it-IT" dirty="0"/>
        </a:p>
      </dgm:t>
    </dgm:pt>
    <dgm:pt modelId="{C3EBCAE2-7DC1-4B5D-BF83-48C0F1BFAD25}" type="sibTrans" cxnId="{27491FBB-0780-430D-9721-07E45120F1FA}">
      <dgm:prSet/>
      <dgm:spPr/>
      <dgm:t>
        <a:bodyPr/>
        <a:lstStyle/>
        <a:p>
          <a:endParaRPr lang="it-IT"/>
        </a:p>
      </dgm:t>
    </dgm:pt>
    <dgm:pt modelId="{D4C61A72-B056-439F-952D-849B548FCC8D}" type="parTrans" cxnId="{27491FBB-0780-430D-9721-07E45120F1FA}">
      <dgm:prSet/>
      <dgm:spPr/>
      <dgm:t>
        <a:bodyPr/>
        <a:lstStyle/>
        <a:p>
          <a:endParaRPr lang="it-IT"/>
        </a:p>
      </dgm:t>
    </dgm:pt>
    <dgm:pt modelId="{B6390C5C-8FCC-485A-B8BF-AD3348805A19}" type="pres">
      <dgm:prSet presAssocID="{DAD4DF6C-936C-4D5D-BD9E-5696A75260E9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D8388120-BF90-460D-8CD1-17EBD5F1CB01}" type="pres">
      <dgm:prSet presAssocID="{71171E72-D1D9-4FFA-BD06-C83AED69B54E}" presName="gear1" presStyleLbl="node1" presStyleIdx="0" presStyleCnt="3" custLinFactNeighborY="1110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5A4C897-A230-4328-B616-3FF5ECBFBC17}" type="pres">
      <dgm:prSet presAssocID="{71171E72-D1D9-4FFA-BD06-C83AED69B54E}" presName="gear1srcNode" presStyleLbl="node1" presStyleIdx="0" presStyleCnt="3"/>
      <dgm:spPr/>
      <dgm:t>
        <a:bodyPr/>
        <a:lstStyle/>
        <a:p>
          <a:endParaRPr lang="it-IT"/>
        </a:p>
      </dgm:t>
    </dgm:pt>
    <dgm:pt modelId="{EF4E7239-9489-4259-8545-E54B98587F5B}" type="pres">
      <dgm:prSet presAssocID="{71171E72-D1D9-4FFA-BD06-C83AED69B54E}" presName="gear1dstNode" presStyleLbl="node1" presStyleIdx="0" presStyleCnt="3"/>
      <dgm:spPr/>
      <dgm:t>
        <a:bodyPr/>
        <a:lstStyle/>
        <a:p>
          <a:endParaRPr lang="it-IT"/>
        </a:p>
      </dgm:t>
    </dgm:pt>
    <dgm:pt modelId="{48C03286-005A-42F7-9F89-506BD8CF824B}" type="pres">
      <dgm:prSet presAssocID="{137B8E1E-0676-4AAD-909E-19D01436C743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C03892C-0718-4C2E-B0E7-FE5A9B149C1D}" type="pres">
      <dgm:prSet presAssocID="{137B8E1E-0676-4AAD-909E-19D01436C743}" presName="gear2srcNode" presStyleLbl="node1" presStyleIdx="1" presStyleCnt="3"/>
      <dgm:spPr/>
      <dgm:t>
        <a:bodyPr/>
        <a:lstStyle/>
        <a:p>
          <a:endParaRPr lang="it-IT"/>
        </a:p>
      </dgm:t>
    </dgm:pt>
    <dgm:pt modelId="{BCA077C6-D192-4EB4-9394-676F75DC41D1}" type="pres">
      <dgm:prSet presAssocID="{137B8E1E-0676-4AAD-909E-19D01436C743}" presName="gear2dstNode" presStyleLbl="node1" presStyleIdx="1" presStyleCnt="3"/>
      <dgm:spPr/>
      <dgm:t>
        <a:bodyPr/>
        <a:lstStyle/>
        <a:p>
          <a:endParaRPr lang="it-IT"/>
        </a:p>
      </dgm:t>
    </dgm:pt>
    <dgm:pt modelId="{4B361734-491F-4AA9-B7CD-ACE9091178EC}" type="pres">
      <dgm:prSet presAssocID="{3AC9A5D4-8349-431C-AD18-C7A0EF431F4E}" presName="gear3" presStyleLbl="node1" presStyleIdx="2" presStyleCnt="3"/>
      <dgm:spPr/>
      <dgm:t>
        <a:bodyPr/>
        <a:lstStyle/>
        <a:p>
          <a:endParaRPr lang="it-IT"/>
        </a:p>
      </dgm:t>
    </dgm:pt>
    <dgm:pt modelId="{41ED3706-8D6D-4353-9584-3A5FDCAD4960}" type="pres">
      <dgm:prSet presAssocID="{3AC9A5D4-8349-431C-AD18-C7A0EF431F4E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3743538-2837-44AF-8243-FC8C4953DC18}" type="pres">
      <dgm:prSet presAssocID="{3AC9A5D4-8349-431C-AD18-C7A0EF431F4E}" presName="gear3srcNode" presStyleLbl="node1" presStyleIdx="2" presStyleCnt="3"/>
      <dgm:spPr/>
      <dgm:t>
        <a:bodyPr/>
        <a:lstStyle/>
        <a:p>
          <a:endParaRPr lang="it-IT"/>
        </a:p>
      </dgm:t>
    </dgm:pt>
    <dgm:pt modelId="{4490099E-7F9E-4AD1-9FEE-233BDB328103}" type="pres">
      <dgm:prSet presAssocID="{3AC9A5D4-8349-431C-AD18-C7A0EF431F4E}" presName="gear3dstNode" presStyleLbl="node1" presStyleIdx="2" presStyleCnt="3"/>
      <dgm:spPr/>
      <dgm:t>
        <a:bodyPr/>
        <a:lstStyle/>
        <a:p>
          <a:endParaRPr lang="it-IT"/>
        </a:p>
      </dgm:t>
    </dgm:pt>
    <dgm:pt modelId="{46353CBA-18C1-445A-935E-F7DE6940C57C}" type="pres">
      <dgm:prSet presAssocID="{9CC115E0-0FE6-4F22-B5FD-FA143208DF3A}" presName="connector1" presStyleLbl="sibTrans2D1" presStyleIdx="0" presStyleCnt="3"/>
      <dgm:spPr/>
      <dgm:t>
        <a:bodyPr/>
        <a:lstStyle/>
        <a:p>
          <a:endParaRPr lang="it-IT"/>
        </a:p>
      </dgm:t>
    </dgm:pt>
    <dgm:pt modelId="{8437CA90-CA30-465A-9D83-E517DD487022}" type="pres">
      <dgm:prSet presAssocID="{7418926B-3F8B-4A30-90E4-82E1AED6EC28}" presName="connector2" presStyleLbl="sibTrans2D1" presStyleIdx="1" presStyleCnt="3"/>
      <dgm:spPr/>
      <dgm:t>
        <a:bodyPr/>
        <a:lstStyle/>
        <a:p>
          <a:endParaRPr lang="it-IT"/>
        </a:p>
      </dgm:t>
    </dgm:pt>
    <dgm:pt modelId="{1EC8E1D0-FC9E-45F4-9861-2FFC30D87DFC}" type="pres">
      <dgm:prSet presAssocID="{C3EBCAE2-7DC1-4B5D-BF83-48C0F1BFAD25}" presName="connector3" presStyleLbl="sibTrans2D1" presStyleIdx="2" presStyleCnt="3"/>
      <dgm:spPr/>
      <dgm:t>
        <a:bodyPr/>
        <a:lstStyle/>
        <a:p>
          <a:endParaRPr lang="it-IT"/>
        </a:p>
      </dgm:t>
    </dgm:pt>
  </dgm:ptLst>
  <dgm:cxnLst>
    <dgm:cxn modelId="{A3DF7E6A-70C6-4FB8-8996-0FC923F05FF3}" type="presOf" srcId="{137B8E1E-0676-4AAD-909E-19D01436C743}" destId="{BCA077C6-D192-4EB4-9394-676F75DC41D1}" srcOrd="2" destOrd="0" presId="urn:microsoft.com/office/officeart/2005/8/layout/gear1"/>
    <dgm:cxn modelId="{41B19D01-4E25-419C-8497-B9B7E8AA6072}" type="presOf" srcId="{3AC9A5D4-8349-431C-AD18-C7A0EF431F4E}" destId="{4B361734-491F-4AA9-B7CD-ACE9091178EC}" srcOrd="0" destOrd="0" presId="urn:microsoft.com/office/officeart/2005/8/layout/gear1"/>
    <dgm:cxn modelId="{A8B36366-6654-48F4-9C96-56CF9FC73B38}" srcId="{DAD4DF6C-936C-4D5D-BD9E-5696A75260E9}" destId="{71171E72-D1D9-4FFA-BD06-C83AED69B54E}" srcOrd="0" destOrd="0" parTransId="{6F41AA3F-29F8-4B3C-AB6F-3ACF95D7B38B}" sibTransId="{9CC115E0-0FE6-4F22-B5FD-FA143208DF3A}"/>
    <dgm:cxn modelId="{67088427-832B-42E5-892F-63AECC58D3C7}" type="presOf" srcId="{137B8E1E-0676-4AAD-909E-19D01436C743}" destId="{48C03286-005A-42F7-9F89-506BD8CF824B}" srcOrd="0" destOrd="0" presId="urn:microsoft.com/office/officeart/2005/8/layout/gear1"/>
    <dgm:cxn modelId="{27491FBB-0780-430D-9721-07E45120F1FA}" srcId="{DAD4DF6C-936C-4D5D-BD9E-5696A75260E9}" destId="{3AC9A5D4-8349-431C-AD18-C7A0EF431F4E}" srcOrd="2" destOrd="0" parTransId="{D4C61A72-B056-439F-952D-849B548FCC8D}" sibTransId="{C3EBCAE2-7DC1-4B5D-BF83-48C0F1BFAD25}"/>
    <dgm:cxn modelId="{C55702B2-382F-4961-AA9B-00BEE508B656}" srcId="{DAD4DF6C-936C-4D5D-BD9E-5696A75260E9}" destId="{137B8E1E-0676-4AAD-909E-19D01436C743}" srcOrd="1" destOrd="0" parTransId="{619E094D-FEA1-4F62-A7E4-6BBF420B28FB}" sibTransId="{7418926B-3F8B-4A30-90E4-82E1AED6EC28}"/>
    <dgm:cxn modelId="{EDEA6066-5418-4D19-AFA7-819B56045229}" type="presOf" srcId="{3AC9A5D4-8349-431C-AD18-C7A0EF431F4E}" destId="{E3743538-2837-44AF-8243-FC8C4953DC18}" srcOrd="2" destOrd="0" presId="urn:microsoft.com/office/officeart/2005/8/layout/gear1"/>
    <dgm:cxn modelId="{CFA158B6-802F-408C-AD06-4E0BC53069F0}" type="presOf" srcId="{71171E72-D1D9-4FFA-BD06-C83AED69B54E}" destId="{EF4E7239-9489-4259-8545-E54B98587F5B}" srcOrd="2" destOrd="0" presId="urn:microsoft.com/office/officeart/2005/8/layout/gear1"/>
    <dgm:cxn modelId="{91153E43-3131-4CE1-86A2-7B80A89E10F3}" type="presOf" srcId="{3AC9A5D4-8349-431C-AD18-C7A0EF431F4E}" destId="{4490099E-7F9E-4AD1-9FEE-233BDB328103}" srcOrd="3" destOrd="0" presId="urn:microsoft.com/office/officeart/2005/8/layout/gear1"/>
    <dgm:cxn modelId="{18F6F44A-DEE3-4723-BA21-4F8AB0DF9B9A}" type="presOf" srcId="{DAD4DF6C-936C-4D5D-BD9E-5696A75260E9}" destId="{B6390C5C-8FCC-485A-B8BF-AD3348805A19}" srcOrd="0" destOrd="0" presId="urn:microsoft.com/office/officeart/2005/8/layout/gear1"/>
    <dgm:cxn modelId="{33F1C150-C669-46BC-8E54-8D8ADA28F19B}" type="presOf" srcId="{C3EBCAE2-7DC1-4B5D-BF83-48C0F1BFAD25}" destId="{1EC8E1D0-FC9E-45F4-9861-2FFC30D87DFC}" srcOrd="0" destOrd="0" presId="urn:microsoft.com/office/officeart/2005/8/layout/gear1"/>
    <dgm:cxn modelId="{785490B1-0C49-4EEB-8985-E35412D5B7BB}" type="presOf" srcId="{9CC115E0-0FE6-4F22-B5FD-FA143208DF3A}" destId="{46353CBA-18C1-445A-935E-F7DE6940C57C}" srcOrd="0" destOrd="0" presId="urn:microsoft.com/office/officeart/2005/8/layout/gear1"/>
    <dgm:cxn modelId="{CC6CDD04-5F6B-4C67-A0A8-97C206E4B5D3}" type="presOf" srcId="{137B8E1E-0676-4AAD-909E-19D01436C743}" destId="{CC03892C-0718-4C2E-B0E7-FE5A9B149C1D}" srcOrd="1" destOrd="0" presId="urn:microsoft.com/office/officeart/2005/8/layout/gear1"/>
    <dgm:cxn modelId="{3658D950-F3E1-445D-9951-090036A3C6B9}" type="presOf" srcId="{3AC9A5D4-8349-431C-AD18-C7A0EF431F4E}" destId="{41ED3706-8D6D-4353-9584-3A5FDCAD4960}" srcOrd="1" destOrd="0" presId="urn:microsoft.com/office/officeart/2005/8/layout/gear1"/>
    <dgm:cxn modelId="{340BAE1D-CF06-440F-9292-77D39AA73893}" type="presOf" srcId="{71171E72-D1D9-4FFA-BD06-C83AED69B54E}" destId="{D8388120-BF90-460D-8CD1-17EBD5F1CB01}" srcOrd="0" destOrd="0" presId="urn:microsoft.com/office/officeart/2005/8/layout/gear1"/>
    <dgm:cxn modelId="{7C656B45-55DE-48F4-B139-06D867C524AE}" type="presOf" srcId="{7418926B-3F8B-4A30-90E4-82E1AED6EC28}" destId="{8437CA90-CA30-465A-9D83-E517DD487022}" srcOrd="0" destOrd="0" presId="urn:microsoft.com/office/officeart/2005/8/layout/gear1"/>
    <dgm:cxn modelId="{E3E7D499-BF28-43BB-860C-A6A10F2AA555}" type="presOf" srcId="{71171E72-D1D9-4FFA-BD06-C83AED69B54E}" destId="{85A4C897-A230-4328-B616-3FF5ECBFBC17}" srcOrd="1" destOrd="0" presId="urn:microsoft.com/office/officeart/2005/8/layout/gear1"/>
    <dgm:cxn modelId="{0371F88B-149A-4A7F-90B5-58D5694EBCB5}" type="presParOf" srcId="{B6390C5C-8FCC-485A-B8BF-AD3348805A19}" destId="{D8388120-BF90-460D-8CD1-17EBD5F1CB01}" srcOrd="0" destOrd="0" presId="urn:microsoft.com/office/officeart/2005/8/layout/gear1"/>
    <dgm:cxn modelId="{4BAD457A-2068-46B5-A66F-0278B55A1545}" type="presParOf" srcId="{B6390C5C-8FCC-485A-B8BF-AD3348805A19}" destId="{85A4C897-A230-4328-B616-3FF5ECBFBC17}" srcOrd="1" destOrd="0" presId="urn:microsoft.com/office/officeart/2005/8/layout/gear1"/>
    <dgm:cxn modelId="{9A738C46-2DCE-4055-8763-09A8EA7BACE2}" type="presParOf" srcId="{B6390C5C-8FCC-485A-B8BF-AD3348805A19}" destId="{EF4E7239-9489-4259-8545-E54B98587F5B}" srcOrd="2" destOrd="0" presId="urn:microsoft.com/office/officeart/2005/8/layout/gear1"/>
    <dgm:cxn modelId="{FB01BE19-73DD-4CFD-B769-1E56382CC76F}" type="presParOf" srcId="{B6390C5C-8FCC-485A-B8BF-AD3348805A19}" destId="{48C03286-005A-42F7-9F89-506BD8CF824B}" srcOrd="3" destOrd="0" presId="urn:microsoft.com/office/officeart/2005/8/layout/gear1"/>
    <dgm:cxn modelId="{77A495F1-1B2D-4073-A4ED-043D25672A33}" type="presParOf" srcId="{B6390C5C-8FCC-485A-B8BF-AD3348805A19}" destId="{CC03892C-0718-4C2E-B0E7-FE5A9B149C1D}" srcOrd="4" destOrd="0" presId="urn:microsoft.com/office/officeart/2005/8/layout/gear1"/>
    <dgm:cxn modelId="{0463BD36-0ACE-4D21-9F54-42A57327C756}" type="presParOf" srcId="{B6390C5C-8FCC-485A-B8BF-AD3348805A19}" destId="{BCA077C6-D192-4EB4-9394-676F75DC41D1}" srcOrd="5" destOrd="0" presId="urn:microsoft.com/office/officeart/2005/8/layout/gear1"/>
    <dgm:cxn modelId="{34D26CC2-542C-482E-A49F-028AA9C0C100}" type="presParOf" srcId="{B6390C5C-8FCC-485A-B8BF-AD3348805A19}" destId="{4B361734-491F-4AA9-B7CD-ACE9091178EC}" srcOrd="6" destOrd="0" presId="urn:microsoft.com/office/officeart/2005/8/layout/gear1"/>
    <dgm:cxn modelId="{647632B3-6D7B-4914-B5BD-B7E0BD142FBD}" type="presParOf" srcId="{B6390C5C-8FCC-485A-B8BF-AD3348805A19}" destId="{41ED3706-8D6D-4353-9584-3A5FDCAD4960}" srcOrd="7" destOrd="0" presId="urn:microsoft.com/office/officeart/2005/8/layout/gear1"/>
    <dgm:cxn modelId="{DA6E1CB9-3855-489D-9C3B-E3C1754AF025}" type="presParOf" srcId="{B6390C5C-8FCC-485A-B8BF-AD3348805A19}" destId="{E3743538-2837-44AF-8243-FC8C4953DC18}" srcOrd="8" destOrd="0" presId="urn:microsoft.com/office/officeart/2005/8/layout/gear1"/>
    <dgm:cxn modelId="{CC4C22FB-6EA5-4F4F-ACE9-A7A025288C27}" type="presParOf" srcId="{B6390C5C-8FCC-485A-B8BF-AD3348805A19}" destId="{4490099E-7F9E-4AD1-9FEE-233BDB328103}" srcOrd="9" destOrd="0" presId="urn:microsoft.com/office/officeart/2005/8/layout/gear1"/>
    <dgm:cxn modelId="{D83587CF-A4DF-471D-8EA7-07CE482CB69D}" type="presParOf" srcId="{B6390C5C-8FCC-485A-B8BF-AD3348805A19}" destId="{46353CBA-18C1-445A-935E-F7DE6940C57C}" srcOrd="10" destOrd="0" presId="urn:microsoft.com/office/officeart/2005/8/layout/gear1"/>
    <dgm:cxn modelId="{1D1C364C-C8CB-4F73-A115-1D9BD1008B9D}" type="presParOf" srcId="{B6390C5C-8FCC-485A-B8BF-AD3348805A19}" destId="{8437CA90-CA30-465A-9D83-E517DD487022}" srcOrd="11" destOrd="0" presId="urn:microsoft.com/office/officeart/2005/8/layout/gear1"/>
    <dgm:cxn modelId="{351553D5-A377-450C-84E2-5ADDD24886C8}" type="presParOf" srcId="{B6390C5C-8FCC-485A-B8BF-AD3348805A19}" destId="{1EC8E1D0-FC9E-45F4-9861-2FFC30D87DFC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2012CF-428A-4C7F-801E-41BD1A4481D4}">
      <dsp:nvSpPr>
        <dsp:cNvPr id="0" name=""/>
        <dsp:cNvSpPr/>
      </dsp:nvSpPr>
      <dsp:spPr>
        <a:xfrm>
          <a:off x="640" y="0"/>
          <a:ext cx="1664877" cy="441205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100" b="1" kern="1200" dirty="0" smtClean="0">
              <a:latin typeface="+mj-lt"/>
              <a:cs typeface="Calibri" panose="020F0502020204030204" pitchFamily="34" charset="0"/>
            </a:rPr>
            <a:t>Norma istitutiva</a:t>
          </a:r>
          <a:endParaRPr lang="it-IT" sz="2100" b="1" kern="1200" dirty="0">
            <a:latin typeface="+mj-lt"/>
            <a:cs typeface="Calibri" panose="020F0502020204030204" pitchFamily="34" charset="0"/>
          </a:endParaRPr>
        </a:p>
      </dsp:txBody>
      <dsp:txXfrm>
        <a:off x="640" y="0"/>
        <a:ext cx="1664877" cy="1323617"/>
      </dsp:txXfrm>
    </dsp:sp>
    <dsp:sp modelId="{55BF95F7-5EBC-498B-9D72-29C1C2C25FF0}">
      <dsp:nvSpPr>
        <dsp:cNvPr id="0" name=""/>
        <dsp:cNvSpPr/>
      </dsp:nvSpPr>
      <dsp:spPr>
        <a:xfrm>
          <a:off x="167128" y="1324909"/>
          <a:ext cx="1331902" cy="13302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smtClean="0">
              <a:latin typeface="+mj-lt"/>
              <a:cs typeface="Calibri" panose="020F0502020204030204" pitchFamily="34" charset="0"/>
            </a:rPr>
            <a:t>Articolo 26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smtClean="0">
              <a:latin typeface="+mj-lt"/>
              <a:cs typeface="Calibri" panose="020F0502020204030204" pitchFamily="34" charset="0"/>
            </a:rPr>
            <a:t>D.L. n. 34 del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smtClean="0">
              <a:latin typeface="+mj-lt"/>
              <a:cs typeface="Calibri" panose="020F0502020204030204" pitchFamily="34" charset="0"/>
            </a:rPr>
            <a:t> 30/04/2019</a:t>
          </a:r>
          <a:endParaRPr lang="it-IT" sz="1600" kern="1200" dirty="0">
            <a:latin typeface="+mj-lt"/>
            <a:cs typeface="Calibri" panose="020F0502020204030204" pitchFamily="34" charset="0"/>
          </a:endParaRPr>
        </a:p>
      </dsp:txBody>
      <dsp:txXfrm>
        <a:off x="206091" y="1363872"/>
        <a:ext cx="1253976" cy="1252369"/>
      </dsp:txXfrm>
    </dsp:sp>
    <dsp:sp modelId="{CF195FD3-63C6-47FC-9EBA-C1F628D51943}">
      <dsp:nvSpPr>
        <dsp:cNvPr id="0" name=""/>
        <dsp:cNvSpPr/>
      </dsp:nvSpPr>
      <dsp:spPr>
        <a:xfrm>
          <a:off x="167128" y="2859866"/>
          <a:ext cx="1331902" cy="13302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smtClean="0">
              <a:latin typeface="+mj-lt"/>
              <a:cs typeface="Calibri" panose="020F0502020204030204" pitchFamily="34" charset="0"/>
            </a:rPr>
            <a:t>Legge di </a:t>
          </a:r>
          <a:r>
            <a:rPr lang="it-IT" sz="1600" kern="1200" dirty="0" err="1" smtClean="0">
              <a:latin typeface="+mj-lt"/>
              <a:cs typeface="Calibri" panose="020F0502020204030204" pitchFamily="34" charset="0"/>
            </a:rPr>
            <a:t>convers</a:t>
          </a:r>
          <a:r>
            <a:rPr lang="it-IT" sz="1600" kern="1200" dirty="0" smtClean="0">
              <a:latin typeface="+mj-lt"/>
              <a:cs typeface="Calibri" panose="020F0502020204030204" pitchFamily="34" charset="0"/>
            </a:rPr>
            <a:t>.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smtClean="0">
              <a:latin typeface="+mj-lt"/>
              <a:cs typeface="Calibri" panose="020F0502020204030204" pitchFamily="34" charset="0"/>
            </a:rPr>
            <a:t> n. 58 del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smtClean="0">
              <a:latin typeface="+mj-lt"/>
              <a:cs typeface="Calibri" panose="020F0502020204030204" pitchFamily="34" charset="0"/>
            </a:rPr>
            <a:t> 28/06/2019</a:t>
          </a:r>
          <a:endParaRPr lang="it-IT" sz="1600" kern="1200" dirty="0">
            <a:latin typeface="+mj-lt"/>
            <a:cs typeface="Calibri" panose="020F0502020204030204" pitchFamily="34" charset="0"/>
          </a:endParaRPr>
        </a:p>
      </dsp:txBody>
      <dsp:txXfrm>
        <a:off x="206091" y="2898829"/>
        <a:ext cx="1253976" cy="1252369"/>
      </dsp:txXfrm>
    </dsp:sp>
    <dsp:sp modelId="{E1806959-C7E0-49DB-AFB7-A55B7032C620}">
      <dsp:nvSpPr>
        <dsp:cNvPr id="0" name=""/>
        <dsp:cNvSpPr/>
      </dsp:nvSpPr>
      <dsp:spPr>
        <a:xfrm>
          <a:off x="1790383" y="0"/>
          <a:ext cx="1664877" cy="441205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100" b="1" kern="1200" dirty="0" smtClean="0">
              <a:latin typeface="+mj-lt"/>
              <a:cs typeface="Calibri" panose="020F0502020204030204" pitchFamily="34" charset="0"/>
            </a:rPr>
            <a:t>Conferenza Unificata</a:t>
          </a:r>
          <a:endParaRPr lang="it-IT" sz="2100" b="1" kern="1200" dirty="0">
            <a:latin typeface="+mj-lt"/>
            <a:cs typeface="Calibri" panose="020F0502020204030204" pitchFamily="34" charset="0"/>
          </a:endParaRPr>
        </a:p>
      </dsp:txBody>
      <dsp:txXfrm>
        <a:off x="1790383" y="0"/>
        <a:ext cx="1664877" cy="1323617"/>
      </dsp:txXfrm>
    </dsp:sp>
    <dsp:sp modelId="{498B825B-ABBA-430D-92C6-15E05573C25E}">
      <dsp:nvSpPr>
        <dsp:cNvPr id="0" name=""/>
        <dsp:cNvSpPr/>
      </dsp:nvSpPr>
      <dsp:spPr>
        <a:xfrm>
          <a:off x="1956871" y="1324909"/>
          <a:ext cx="1331902" cy="13302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smtClean="0">
              <a:latin typeface="+mj-lt"/>
              <a:cs typeface="Calibri" panose="020F0502020204030204" pitchFamily="34" charset="0"/>
            </a:rPr>
            <a:t>Passaggio ex legge istitutiva</a:t>
          </a:r>
          <a:endParaRPr lang="it-IT" sz="1600" kern="1200" dirty="0">
            <a:latin typeface="+mj-lt"/>
            <a:cs typeface="Calibri" panose="020F0502020204030204" pitchFamily="34" charset="0"/>
          </a:endParaRPr>
        </a:p>
      </dsp:txBody>
      <dsp:txXfrm>
        <a:off x="1995834" y="1363872"/>
        <a:ext cx="1253976" cy="1252369"/>
      </dsp:txXfrm>
    </dsp:sp>
    <dsp:sp modelId="{2A48214F-EC26-4BC5-8CB1-3D5BF1E8A79F}">
      <dsp:nvSpPr>
        <dsp:cNvPr id="0" name=""/>
        <dsp:cNvSpPr/>
      </dsp:nvSpPr>
      <dsp:spPr>
        <a:xfrm>
          <a:off x="1956871" y="2859866"/>
          <a:ext cx="1331902" cy="13302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smtClean="0">
              <a:latin typeface="+mj-lt"/>
              <a:cs typeface="Calibri" panose="020F0502020204030204" pitchFamily="34" charset="0"/>
            </a:rPr>
            <a:t>Parere positivo del 21/05/2020</a:t>
          </a:r>
          <a:endParaRPr lang="it-IT" sz="1600" kern="1200" dirty="0">
            <a:latin typeface="+mj-lt"/>
            <a:cs typeface="Calibri" panose="020F0502020204030204" pitchFamily="34" charset="0"/>
          </a:endParaRPr>
        </a:p>
      </dsp:txBody>
      <dsp:txXfrm>
        <a:off x="1995834" y="2898829"/>
        <a:ext cx="1253976" cy="1252369"/>
      </dsp:txXfrm>
    </dsp:sp>
    <dsp:sp modelId="{BFACABB3-4B3A-4A48-9F10-E647CC2860E4}">
      <dsp:nvSpPr>
        <dsp:cNvPr id="0" name=""/>
        <dsp:cNvSpPr/>
      </dsp:nvSpPr>
      <dsp:spPr>
        <a:xfrm>
          <a:off x="3580127" y="0"/>
          <a:ext cx="1664877" cy="441205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100" b="1" kern="1200" dirty="0" smtClean="0">
              <a:latin typeface="+mj-lt"/>
              <a:cs typeface="Calibri" panose="020F0502020204030204" pitchFamily="34" charset="0"/>
            </a:rPr>
            <a:t>Criteri, condizioni, procedure</a:t>
          </a:r>
          <a:endParaRPr lang="it-IT" sz="2100" b="1" kern="1200" dirty="0">
            <a:latin typeface="+mj-lt"/>
            <a:cs typeface="Calibri" panose="020F0502020204030204" pitchFamily="34" charset="0"/>
          </a:endParaRPr>
        </a:p>
      </dsp:txBody>
      <dsp:txXfrm>
        <a:off x="3580127" y="0"/>
        <a:ext cx="1664877" cy="1323617"/>
      </dsp:txXfrm>
    </dsp:sp>
    <dsp:sp modelId="{F0B41E73-59F3-4C85-882B-D2E4A2D719D1}">
      <dsp:nvSpPr>
        <dsp:cNvPr id="0" name=""/>
        <dsp:cNvSpPr/>
      </dsp:nvSpPr>
      <dsp:spPr>
        <a:xfrm>
          <a:off x="3746614" y="1324909"/>
          <a:ext cx="1331902" cy="13302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smtClean="0">
              <a:latin typeface="+mj-lt"/>
              <a:cs typeface="Calibri" panose="020F0502020204030204" pitchFamily="34" charset="0"/>
            </a:rPr>
            <a:t>Ministro sviluppo economico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smtClean="0">
              <a:latin typeface="+mj-lt"/>
              <a:cs typeface="Calibri" panose="020F0502020204030204" pitchFamily="34" charset="0"/>
            </a:rPr>
            <a:t>D.M. 11/06/2020</a:t>
          </a:r>
          <a:endParaRPr lang="it-IT" sz="1600" kern="1200" dirty="0">
            <a:latin typeface="+mj-lt"/>
            <a:cs typeface="Calibri" panose="020F0502020204030204" pitchFamily="34" charset="0"/>
          </a:endParaRPr>
        </a:p>
      </dsp:txBody>
      <dsp:txXfrm>
        <a:off x="3785577" y="1363872"/>
        <a:ext cx="1253976" cy="1252369"/>
      </dsp:txXfrm>
    </dsp:sp>
    <dsp:sp modelId="{A3D874F8-0FCC-486F-8212-088E70F7B7B3}">
      <dsp:nvSpPr>
        <dsp:cNvPr id="0" name=""/>
        <dsp:cNvSpPr/>
      </dsp:nvSpPr>
      <dsp:spPr>
        <a:xfrm>
          <a:off x="3746614" y="2859866"/>
          <a:ext cx="1331902" cy="13302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smtClean="0">
              <a:latin typeface="+mj-lt"/>
              <a:cs typeface="Calibri" panose="020F0502020204030204" pitchFamily="34" charset="0"/>
            </a:rPr>
            <a:t>Decreto direttore DGIAI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smtClean="0">
              <a:latin typeface="+mj-lt"/>
              <a:cs typeface="Calibri" panose="020F0502020204030204" pitchFamily="34" charset="0"/>
            </a:rPr>
            <a:t>Apertura termini</a:t>
          </a:r>
        </a:p>
      </dsp:txBody>
      <dsp:txXfrm>
        <a:off x="3785577" y="2898829"/>
        <a:ext cx="1253976" cy="125236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2012CF-428A-4C7F-801E-41BD1A4481D4}">
      <dsp:nvSpPr>
        <dsp:cNvPr id="0" name=""/>
        <dsp:cNvSpPr/>
      </dsp:nvSpPr>
      <dsp:spPr>
        <a:xfrm>
          <a:off x="640" y="0"/>
          <a:ext cx="1664877" cy="436708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kern="1200" dirty="0" smtClean="0">
              <a:latin typeface="+mj-lt"/>
              <a:cs typeface="Calibri" panose="020F0502020204030204" pitchFamily="34" charset="0"/>
            </a:rPr>
            <a:t>Finanziamenti agevolati</a:t>
          </a:r>
          <a:endParaRPr lang="it-IT" sz="1800" b="1" kern="1200" dirty="0">
            <a:latin typeface="+mj-lt"/>
            <a:cs typeface="Calibri" panose="020F0502020204030204" pitchFamily="34" charset="0"/>
          </a:endParaRPr>
        </a:p>
      </dsp:txBody>
      <dsp:txXfrm>
        <a:off x="640" y="0"/>
        <a:ext cx="1664877" cy="1310126"/>
      </dsp:txXfrm>
    </dsp:sp>
    <dsp:sp modelId="{55BF95F7-5EBC-498B-9D72-29C1C2C25FF0}">
      <dsp:nvSpPr>
        <dsp:cNvPr id="0" name=""/>
        <dsp:cNvSpPr/>
      </dsp:nvSpPr>
      <dsp:spPr>
        <a:xfrm>
          <a:off x="167128" y="1311405"/>
          <a:ext cx="1331902" cy="13167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it-IT" sz="2000" b="1" kern="1200" dirty="0" smtClean="0">
              <a:latin typeface="+mj-lt"/>
              <a:cs typeface="Calibri" panose="020F0502020204030204" pitchFamily="34" charset="0"/>
            </a:rPr>
            <a:t>150 mln€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it-IT" sz="2000" b="0" kern="1200" dirty="0" smtClean="0">
              <a:latin typeface="+mj-lt"/>
              <a:cs typeface="Calibri" panose="020F0502020204030204" pitchFamily="34" charset="0"/>
            </a:rPr>
            <a:t>CDP</a:t>
          </a:r>
          <a:endParaRPr lang="it-IT" sz="2000" b="0" kern="1200" dirty="0">
            <a:latin typeface="+mj-lt"/>
            <a:cs typeface="Calibri" panose="020F0502020204030204" pitchFamily="34" charset="0"/>
          </a:endParaRPr>
        </a:p>
      </dsp:txBody>
      <dsp:txXfrm>
        <a:off x="205694" y="1349971"/>
        <a:ext cx="1254770" cy="1239604"/>
      </dsp:txXfrm>
    </dsp:sp>
    <dsp:sp modelId="{CF195FD3-63C6-47FC-9EBA-C1F628D51943}">
      <dsp:nvSpPr>
        <dsp:cNvPr id="0" name=""/>
        <dsp:cNvSpPr/>
      </dsp:nvSpPr>
      <dsp:spPr>
        <a:xfrm>
          <a:off x="167128" y="2830716"/>
          <a:ext cx="1331902" cy="13167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it-IT" sz="2000" kern="1200" dirty="0" smtClean="0">
              <a:latin typeface="+mj-lt"/>
              <a:cs typeface="Calibri" panose="020F0502020204030204" pitchFamily="34" charset="0"/>
            </a:rPr>
            <a:t>FRI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smtClean="0">
              <a:latin typeface="+mj-lt"/>
              <a:cs typeface="Calibri" panose="020F0502020204030204" pitchFamily="34" charset="0"/>
            </a:rPr>
            <a:t>Fondo rotativo sostegno imprese e investimenti in ricerca</a:t>
          </a:r>
        </a:p>
      </dsp:txBody>
      <dsp:txXfrm>
        <a:off x="205694" y="2869282"/>
        <a:ext cx="1254770" cy="1239604"/>
      </dsp:txXfrm>
    </dsp:sp>
    <dsp:sp modelId="{E1806959-C7E0-49DB-AFB7-A55B7032C620}">
      <dsp:nvSpPr>
        <dsp:cNvPr id="0" name=""/>
        <dsp:cNvSpPr/>
      </dsp:nvSpPr>
      <dsp:spPr>
        <a:xfrm>
          <a:off x="1790383" y="0"/>
          <a:ext cx="1664877" cy="436708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kern="1200" dirty="0" smtClean="0">
              <a:latin typeface="+mj-lt"/>
              <a:cs typeface="Calibri" panose="020F0502020204030204" pitchFamily="34" charset="0"/>
            </a:rPr>
            <a:t>Contributi alla spesa</a:t>
          </a:r>
          <a:endParaRPr lang="it-IT" sz="1800" b="1" kern="1200" dirty="0">
            <a:latin typeface="+mj-lt"/>
            <a:cs typeface="Calibri" panose="020F0502020204030204" pitchFamily="34" charset="0"/>
          </a:endParaRPr>
        </a:p>
      </dsp:txBody>
      <dsp:txXfrm>
        <a:off x="1790383" y="0"/>
        <a:ext cx="1664877" cy="1310126"/>
      </dsp:txXfrm>
    </dsp:sp>
    <dsp:sp modelId="{498B825B-ABBA-430D-92C6-15E05573C25E}">
      <dsp:nvSpPr>
        <dsp:cNvPr id="0" name=""/>
        <dsp:cNvSpPr/>
      </dsp:nvSpPr>
      <dsp:spPr>
        <a:xfrm>
          <a:off x="1956871" y="1311405"/>
          <a:ext cx="1331902" cy="13167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b="1" kern="1200" dirty="0" smtClean="0">
              <a:latin typeface="+mj-lt"/>
              <a:cs typeface="Calibri" panose="020F0502020204030204" pitchFamily="34" charset="0"/>
            </a:rPr>
            <a:t>40 mln€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b="0" kern="1200" dirty="0" smtClean="0">
              <a:latin typeface="+mj-lt"/>
              <a:cs typeface="Calibri" panose="020F0502020204030204" pitchFamily="34" charset="0"/>
            </a:rPr>
            <a:t>FSC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b="0" kern="1200" dirty="0" smtClean="0">
              <a:latin typeface="+mj-lt"/>
              <a:cs typeface="Calibri" panose="020F0502020204030204" pitchFamily="34" charset="0"/>
            </a:rPr>
            <a:t>Fondo sviluppo e coesione</a:t>
          </a:r>
          <a:endParaRPr lang="it-IT" sz="1200" b="0" kern="1200" dirty="0">
            <a:latin typeface="+mj-lt"/>
            <a:cs typeface="Calibri" panose="020F0502020204030204" pitchFamily="34" charset="0"/>
          </a:endParaRPr>
        </a:p>
      </dsp:txBody>
      <dsp:txXfrm>
        <a:off x="1995437" y="1349971"/>
        <a:ext cx="1254770" cy="1239604"/>
      </dsp:txXfrm>
    </dsp:sp>
    <dsp:sp modelId="{2A48214F-EC26-4BC5-8CB1-3D5BF1E8A79F}">
      <dsp:nvSpPr>
        <dsp:cNvPr id="0" name=""/>
        <dsp:cNvSpPr/>
      </dsp:nvSpPr>
      <dsp:spPr>
        <a:xfrm>
          <a:off x="1956871" y="2830716"/>
          <a:ext cx="1331902" cy="13167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b="1" kern="1200" dirty="0" smtClean="0">
              <a:latin typeface="+mj-lt"/>
              <a:cs typeface="Calibri" panose="020F0502020204030204" pitchFamily="34" charset="0"/>
            </a:rPr>
            <a:t>20 mln€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b="0" kern="1200" dirty="0" smtClean="0">
              <a:latin typeface="+mj-lt"/>
              <a:cs typeface="Calibri" panose="020F0502020204030204" pitchFamily="34" charset="0"/>
            </a:rPr>
            <a:t>FCS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b="0" kern="1200" dirty="0" smtClean="0">
              <a:latin typeface="+mj-lt"/>
              <a:cs typeface="Calibri" panose="020F0502020204030204" pitchFamily="34" charset="0"/>
            </a:rPr>
            <a:t>Fondo crescita sostenibile</a:t>
          </a:r>
          <a:endParaRPr lang="it-IT" sz="1200" kern="1200" dirty="0">
            <a:latin typeface="+mj-lt"/>
            <a:cs typeface="Calibri" panose="020F0502020204030204" pitchFamily="34" charset="0"/>
          </a:endParaRPr>
        </a:p>
      </dsp:txBody>
      <dsp:txXfrm>
        <a:off x="1995437" y="2869282"/>
        <a:ext cx="1254770" cy="1239604"/>
      </dsp:txXfrm>
    </dsp:sp>
    <dsp:sp modelId="{BFACABB3-4B3A-4A48-9F10-E647CC2860E4}">
      <dsp:nvSpPr>
        <dsp:cNvPr id="0" name=""/>
        <dsp:cNvSpPr/>
      </dsp:nvSpPr>
      <dsp:spPr>
        <a:xfrm>
          <a:off x="3580127" y="0"/>
          <a:ext cx="1664877" cy="436708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kern="1200" dirty="0" smtClean="0">
              <a:latin typeface="+mj-lt"/>
              <a:cs typeface="Calibri" panose="020F0502020204030204" pitchFamily="34" charset="0"/>
            </a:rPr>
            <a:t>Eventuali integrazioni finanziarie</a:t>
          </a:r>
          <a:endParaRPr lang="it-IT" sz="1800" b="1" kern="1200" dirty="0">
            <a:latin typeface="+mj-lt"/>
            <a:cs typeface="Calibri" panose="020F0502020204030204" pitchFamily="34" charset="0"/>
          </a:endParaRPr>
        </a:p>
      </dsp:txBody>
      <dsp:txXfrm>
        <a:off x="3580127" y="0"/>
        <a:ext cx="1664877" cy="1310126"/>
      </dsp:txXfrm>
    </dsp:sp>
    <dsp:sp modelId="{F0B41E73-59F3-4C85-882B-D2E4A2D719D1}">
      <dsp:nvSpPr>
        <dsp:cNvPr id="0" name=""/>
        <dsp:cNvSpPr/>
      </dsp:nvSpPr>
      <dsp:spPr>
        <a:xfrm>
          <a:off x="3746614" y="1311405"/>
          <a:ext cx="1331902" cy="13167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smtClean="0">
              <a:latin typeface="+mj-lt"/>
              <a:cs typeface="Calibri" panose="020F0502020204030204" pitchFamily="34" charset="0"/>
            </a:rPr>
            <a:t>Incrementi regioni dotazione contributi</a:t>
          </a:r>
          <a:endParaRPr lang="it-IT" sz="1600" kern="1200" dirty="0">
            <a:latin typeface="+mj-lt"/>
            <a:cs typeface="Calibri" panose="020F0502020204030204" pitchFamily="34" charset="0"/>
          </a:endParaRPr>
        </a:p>
      </dsp:txBody>
      <dsp:txXfrm>
        <a:off x="3785180" y="1349971"/>
        <a:ext cx="1254770" cy="1239604"/>
      </dsp:txXfrm>
    </dsp:sp>
    <dsp:sp modelId="{A3D874F8-0FCC-486F-8212-088E70F7B7B3}">
      <dsp:nvSpPr>
        <dsp:cNvPr id="0" name=""/>
        <dsp:cNvSpPr/>
      </dsp:nvSpPr>
      <dsp:spPr>
        <a:xfrm>
          <a:off x="3746614" y="2830716"/>
          <a:ext cx="1331902" cy="13167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smtClean="0">
              <a:latin typeface="+mj-lt"/>
              <a:cs typeface="Calibri" panose="020F0502020204030204" pitchFamily="34" charset="0"/>
            </a:rPr>
            <a:t>FRI </a:t>
          </a:r>
          <a:r>
            <a:rPr lang="it-IT" sz="1400" kern="1200" dirty="0" smtClean="0">
              <a:latin typeface="+mj-lt"/>
              <a:cs typeface="Calibri" panose="020F0502020204030204" pitchFamily="34" charset="0"/>
            </a:rPr>
            <a:t>dotazione</a:t>
          </a:r>
          <a:r>
            <a:rPr lang="it-IT" sz="1600" kern="1200" dirty="0" smtClean="0">
              <a:latin typeface="+mj-lt"/>
              <a:cs typeface="Calibri" panose="020F0502020204030204" pitchFamily="34" charset="0"/>
            </a:rPr>
            <a:t> </a:t>
          </a:r>
          <a:r>
            <a:rPr lang="it-IT" sz="1400" kern="1200" dirty="0" smtClean="0">
              <a:latin typeface="+mj-lt"/>
              <a:cs typeface="Calibri" panose="020F0502020204030204" pitchFamily="34" charset="0"/>
            </a:rPr>
            <a:t>integrativa 2,5 volte cofinan.to</a:t>
          </a:r>
        </a:p>
      </dsp:txBody>
      <dsp:txXfrm>
        <a:off x="3785180" y="2869282"/>
        <a:ext cx="1254770" cy="123960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2012CF-428A-4C7F-801E-41BD1A4481D4}">
      <dsp:nvSpPr>
        <dsp:cNvPr id="0" name=""/>
        <dsp:cNvSpPr/>
      </dsp:nvSpPr>
      <dsp:spPr>
        <a:xfrm>
          <a:off x="1654" y="0"/>
          <a:ext cx="1616001" cy="445702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b="1" kern="1200" dirty="0" err="1" smtClean="0">
              <a:latin typeface="+mj-lt"/>
              <a:cs typeface="Calibri" panose="020F0502020204030204" pitchFamily="34" charset="0"/>
            </a:rPr>
            <a:t>Invitalia</a:t>
          </a:r>
          <a:endParaRPr lang="it-IT" sz="2000" b="1" kern="1200" dirty="0">
            <a:latin typeface="+mj-lt"/>
            <a:cs typeface="Calibri" panose="020F0502020204030204" pitchFamily="34" charset="0"/>
          </a:endParaRPr>
        </a:p>
      </dsp:txBody>
      <dsp:txXfrm>
        <a:off x="1654" y="0"/>
        <a:ext cx="1616001" cy="1337108"/>
      </dsp:txXfrm>
    </dsp:sp>
    <dsp:sp modelId="{55BF95F7-5EBC-498B-9D72-29C1C2C25FF0}">
      <dsp:nvSpPr>
        <dsp:cNvPr id="0" name=""/>
        <dsp:cNvSpPr/>
      </dsp:nvSpPr>
      <dsp:spPr>
        <a:xfrm>
          <a:off x="121205" y="1338414"/>
          <a:ext cx="1376898" cy="13438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it-IT" sz="1600" b="0" kern="1200" dirty="0" smtClean="0">
              <a:latin typeface="+mj-lt"/>
              <a:cs typeface="Calibri" panose="020F0502020204030204" pitchFamily="34" charset="0"/>
            </a:rPr>
            <a:t>Accoglie domande e supporta gestione</a:t>
          </a:r>
          <a:endParaRPr lang="it-IT" sz="1600" b="0" kern="1200" dirty="0">
            <a:latin typeface="+mj-lt"/>
            <a:cs typeface="Calibri" panose="020F0502020204030204" pitchFamily="34" charset="0"/>
          </a:endParaRPr>
        </a:p>
      </dsp:txBody>
      <dsp:txXfrm>
        <a:off x="160565" y="1377774"/>
        <a:ext cx="1298178" cy="1265134"/>
      </dsp:txXfrm>
    </dsp:sp>
    <dsp:sp modelId="{CF195FD3-63C6-47FC-9EBA-C1F628D51943}">
      <dsp:nvSpPr>
        <dsp:cNvPr id="0" name=""/>
        <dsp:cNvSpPr/>
      </dsp:nvSpPr>
      <dsp:spPr>
        <a:xfrm>
          <a:off x="121205" y="2889015"/>
          <a:ext cx="1376898" cy="13438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it-IT" sz="1600" kern="1200" dirty="0" smtClean="0">
              <a:latin typeface="+mj-lt"/>
              <a:cs typeface="Calibri" panose="020F0502020204030204" pitchFamily="34" charset="0"/>
            </a:rPr>
            <a:t>Valutazione tecnico-ammin.va</a:t>
          </a:r>
        </a:p>
      </dsp:txBody>
      <dsp:txXfrm>
        <a:off x="160565" y="2928375"/>
        <a:ext cx="1298178" cy="1265134"/>
      </dsp:txXfrm>
    </dsp:sp>
    <dsp:sp modelId="{E1806959-C7E0-49DB-AFB7-A55B7032C620}">
      <dsp:nvSpPr>
        <dsp:cNvPr id="0" name=""/>
        <dsp:cNvSpPr/>
      </dsp:nvSpPr>
      <dsp:spPr>
        <a:xfrm>
          <a:off x="1738855" y="0"/>
          <a:ext cx="1947815" cy="445702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100" b="1" kern="1200" dirty="0" smtClean="0">
              <a:latin typeface="+mj-lt"/>
              <a:cs typeface="Calibri" panose="020F0502020204030204" pitchFamily="34" charset="0"/>
            </a:rPr>
            <a:t>Ministero dello sviluppo economico</a:t>
          </a:r>
          <a:endParaRPr lang="it-IT" sz="2100" b="1" kern="1200" dirty="0">
            <a:latin typeface="+mj-lt"/>
            <a:cs typeface="Calibri" panose="020F0502020204030204" pitchFamily="34" charset="0"/>
          </a:endParaRPr>
        </a:p>
      </dsp:txBody>
      <dsp:txXfrm>
        <a:off x="1738855" y="0"/>
        <a:ext cx="1947815" cy="1337108"/>
      </dsp:txXfrm>
    </dsp:sp>
    <dsp:sp modelId="{498B825B-ABBA-430D-92C6-15E05573C25E}">
      <dsp:nvSpPr>
        <dsp:cNvPr id="0" name=""/>
        <dsp:cNvSpPr/>
      </dsp:nvSpPr>
      <dsp:spPr>
        <a:xfrm>
          <a:off x="1948717" y="1338414"/>
          <a:ext cx="1528091" cy="13438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b="0" kern="1200" dirty="0" smtClean="0">
              <a:latin typeface="+mj-lt"/>
              <a:cs typeface="Calibri" panose="020F0502020204030204" pitchFamily="34" charset="0"/>
            </a:rPr>
            <a:t>Titolare della misura</a:t>
          </a:r>
          <a:endParaRPr lang="it-IT" sz="2000" b="0" kern="1200" dirty="0">
            <a:latin typeface="+mj-lt"/>
            <a:cs typeface="Calibri" panose="020F0502020204030204" pitchFamily="34" charset="0"/>
          </a:endParaRPr>
        </a:p>
      </dsp:txBody>
      <dsp:txXfrm>
        <a:off x="1988077" y="1377774"/>
        <a:ext cx="1449371" cy="1265134"/>
      </dsp:txXfrm>
    </dsp:sp>
    <dsp:sp modelId="{2A48214F-EC26-4BC5-8CB1-3D5BF1E8A79F}">
      <dsp:nvSpPr>
        <dsp:cNvPr id="0" name=""/>
        <dsp:cNvSpPr/>
      </dsp:nvSpPr>
      <dsp:spPr>
        <a:xfrm>
          <a:off x="1948717" y="2889015"/>
          <a:ext cx="1528091" cy="13438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>
              <a:latin typeface="+mj-lt"/>
              <a:cs typeface="Calibri" panose="020F0502020204030204" pitchFamily="34" charset="0"/>
            </a:rPr>
            <a:t>Direzione generale incentivi imprese</a:t>
          </a:r>
          <a:endParaRPr lang="it-IT" sz="1200" kern="1200" dirty="0">
            <a:latin typeface="+mj-lt"/>
            <a:cs typeface="Calibri" panose="020F0502020204030204" pitchFamily="34" charset="0"/>
          </a:endParaRPr>
        </a:p>
      </dsp:txBody>
      <dsp:txXfrm>
        <a:off x="1988077" y="2928375"/>
        <a:ext cx="1449371" cy="1265134"/>
      </dsp:txXfrm>
    </dsp:sp>
    <dsp:sp modelId="{BFACABB3-4B3A-4A48-9F10-E647CC2860E4}">
      <dsp:nvSpPr>
        <dsp:cNvPr id="0" name=""/>
        <dsp:cNvSpPr/>
      </dsp:nvSpPr>
      <dsp:spPr>
        <a:xfrm>
          <a:off x="3807871" y="0"/>
          <a:ext cx="1616001" cy="445702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b="1" kern="1200" dirty="0" smtClean="0">
              <a:latin typeface="+mj-lt"/>
              <a:cs typeface="Calibri" panose="020F0502020204030204" pitchFamily="34" charset="0"/>
            </a:rPr>
            <a:t>ENEA</a:t>
          </a:r>
          <a:endParaRPr lang="it-IT" sz="2000" b="1" kern="1200" dirty="0">
            <a:latin typeface="+mj-lt"/>
            <a:cs typeface="Calibri" panose="020F0502020204030204" pitchFamily="34" charset="0"/>
          </a:endParaRPr>
        </a:p>
      </dsp:txBody>
      <dsp:txXfrm>
        <a:off x="3807871" y="0"/>
        <a:ext cx="1616001" cy="1337108"/>
      </dsp:txXfrm>
    </dsp:sp>
    <dsp:sp modelId="{A3D874F8-0FCC-486F-8212-088E70F7B7B3}">
      <dsp:nvSpPr>
        <dsp:cNvPr id="0" name=""/>
        <dsp:cNvSpPr/>
      </dsp:nvSpPr>
      <dsp:spPr>
        <a:xfrm>
          <a:off x="3896531" y="1337108"/>
          <a:ext cx="1438681" cy="289706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smtClean="0">
              <a:latin typeface="+mj-lt"/>
              <a:cs typeface="Calibri" panose="020F0502020204030204" pitchFamily="34" charset="0"/>
            </a:rPr>
            <a:t>Valutazione tecnico-scientifica</a:t>
          </a:r>
          <a:endParaRPr lang="it-IT" sz="1400" kern="1200" dirty="0" smtClean="0">
            <a:latin typeface="+mj-lt"/>
            <a:cs typeface="Calibri" panose="020F0502020204030204" pitchFamily="34" charset="0"/>
          </a:endParaRPr>
        </a:p>
      </dsp:txBody>
      <dsp:txXfrm>
        <a:off x="3938669" y="1379246"/>
        <a:ext cx="1354405" cy="281279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388120-BF90-460D-8CD1-17EBD5F1CB01}">
      <dsp:nvSpPr>
        <dsp:cNvPr id="0" name=""/>
        <dsp:cNvSpPr/>
      </dsp:nvSpPr>
      <dsp:spPr>
        <a:xfrm>
          <a:off x="1471023" y="1112121"/>
          <a:ext cx="1359260" cy="1359260"/>
        </a:xfrm>
        <a:prstGeom prst="gear9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000" kern="1200" dirty="0"/>
        </a:p>
      </dsp:txBody>
      <dsp:txXfrm>
        <a:off x="1744295" y="1430521"/>
        <a:ext cx="812716" cy="698688"/>
      </dsp:txXfrm>
    </dsp:sp>
    <dsp:sp modelId="{48C03286-005A-42F7-9F89-506BD8CF824B}">
      <dsp:nvSpPr>
        <dsp:cNvPr id="0" name=""/>
        <dsp:cNvSpPr/>
      </dsp:nvSpPr>
      <dsp:spPr>
        <a:xfrm>
          <a:off x="680181" y="790842"/>
          <a:ext cx="988552" cy="988552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200" kern="1200" dirty="0"/>
        </a:p>
      </dsp:txBody>
      <dsp:txXfrm>
        <a:off x="929052" y="1041217"/>
        <a:ext cx="490810" cy="487802"/>
      </dsp:txXfrm>
    </dsp:sp>
    <dsp:sp modelId="{4B361734-491F-4AA9-B7CD-ACE9091178EC}">
      <dsp:nvSpPr>
        <dsp:cNvPr id="0" name=""/>
        <dsp:cNvSpPr/>
      </dsp:nvSpPr>
      <dsp:spPr>
        <a:xfrm rot="20700000">
          <a:off x="1233871" y="108841"/>
          <a:ext cx="968579" cy="968579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300" kern="1200" dirty="0"/>
        </a:p>
      </dsp:txBody>
      <dsp:txXfrm rot="-20700000">
        <a:off x="1446309" y="321279"/>
        <a:ext cx="543704" cy="543704"/>
      </dsp:txXfrm>
    </dsp:sp>
    <dsp:sp modelId="{46353CBA-18C1-445A-935E-F7DE6940C57C}">
      <dsp:nvSpPr>
        <dsp:cNvPr id="0" name=""/>
        <dsp:cNvSpPr/>
      </dsp:nvSpPr>
      <dsp:spPr>
        <a:xfrm>
          <a:off x="1348685" y="916943"/>
          <a:ext cx="1739852" cy="1739852"/>
        </a:xfrm>
        <a:prstGeom prst="circularArrow">
          <a:avLst>
            <a:gd name="adj1" fmla="val 4687"/>
            <a:gd name="adj2" fmla="val 299029"/>
            <a:gd name="adj3" fmla="val 2452909"/>
            <a:gd name="adj4" fmla="val 16004976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37CA90-CA30-465A-9D83-E517DD487022}">
      <dsp:nvSpPr>
        <dsp:cNvPr id="0" name=""/>
        <dsp:cNvSpPr/>
      </dsp:nvSpPr>
      <dsp:spPr>
        <a:xfrm>
          <a:off x="505110" y="579506"/>
          <a:ext cx="1264111" cy="1264111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C8E1D0-FC9E-45F4-9861-2FFC30D87DFC}">
      <dsp:nvSpPr>
        <dsp:cNvPr id="0" name=""/>
        <dsp:cNvSpPr/>
      </dsp:nvSpPr>
      <dsp:spPr>
        <a:xfrm>
          <a:off x="1009829" y="-95919"/>
          <a:ext cx="1362967" cy="1362967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909A38-034C-4F7D-A531-FF3DAFF8CB80}" type="datetimeFigureOut">
              <a:rPr lang="it-IT" smtClean="0"/>
              <a:t>07/08/2020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B295E1-EC6B-434A-809A-E5CBFCEEFAE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903095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A5DD3D-48C9-4978-BE7F-86C4D542A6D1}" type="datetimeFigureOut">
              <a:rPr lang="it-IT" smtClean="0"/>
              <a:t>07/08/2020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1233488"/>
            <a:ext cx="4441825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BED247-277A-4751-A374-5D34B85F18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335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2063" y="6334125"/>
            <a:ext cx="40719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00B050"/>
                </a:solidFill>
                <a:latin typeface="Futura Std Medium" panose="020B0702020204020203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Fare clic per modificare stile</a:t>
            </a:r>
          </a:p>
        </p:txBody>
      </p:sp>
    </p:spTree>
    <p:extLst>
      <p:ext uri="{BB962C8B-B14F-4D97-AF65-F5344CB8AC3E}">
        <p14:creationId xmlns:p14="http://schemas.microsoft.com/office/powerpoint/2010/main" val="3367138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2063" y="6334125"/>
            <a:ext cx="40719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7778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2063" y="6334125"/>
            <a:ext cx="40719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064916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2063" y="6334125"/>
            <a:ext cx="40719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871680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2063" y="6334125"/>
            <a:ext cx="40719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82103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42289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02060"/>
                </a:solidFill>
              </a:defRPr>
            </a:lvl1pPr>
            <a:lvl2pPr>
              <a:defRPr sz="2000">
                <a:solidFill>
                  <a:srgbClr val="002060"/>
                </a:solidFill>
              </a:defRPr>
            </a:lvl2pPr>
            <a:lvl3pPr>
              <a:defRPr sz="1800">
                <a:solidFill>
                  <a:srgbClr val="002060"/>
                </a:solidFill>
              </a:defRPr>
            </a:lvl3pPr>
            <a:lvl4pPr>
              <a:defRPr sz="1600">
                <a:solidFill>
                  <a:srgbClr val="002060"/>
                </a:solidFill>
              </a:defRPr>
            </a:lvl4pPr>
            <a:lvl5pPr>
              <a:defRPr sz="1600">
                <a:solidFill>
                  <a:srgbClr val="002060"/>
                </a:solidFill>
              </a:defRPr>
            </a:lvl5pPr>
          </a:lstStyle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pic>
        <p:nvPicPr>
          <p:cNvPr id="7" name="Immagin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2063" y="6334125"/>
            <a:ext cx="40719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00B050"/>
                </a:solidFill>
                <a:latin typeface="Futura Std Medium" panose="020B0702020204020203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Fare clic per modificare stile</a:t>
            </a:r>
          </a:p>
        </p:txBody>
      </p:sp>
    </p:spTree>
    <p:extLst>
      <p:ext uri="{BB962C8B-B14F-4D97-AF65-F5344CB8AC3E}">
        <p14:creationId xmlns:p14="http://schemas.microsoft.com/office/powerpoint/2010/main" val="3780948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rgbClr val="002060"/>
                </a:solidFill>
              </a:defRPr>
            </a:lvl1pPr>
          </a:lstStyle>
          <a:p>
            <a:r>
              <a:rPr lang="it-IT" dirty="0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rgbClr val="00206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pic>
        <p:nvPicPr>
          <p:cNvPr id="7" name="Immagin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2063" y="6334125"/>
            <a:ext cx="40719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88165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rgbClr val="002060"/>
                </a:solidFill>
              </a:defRPr>
            </a:lvl1pPr>
            <a:lvl2pPr>
              <a:defRPr sz="2400">
                <a:solidFill>
                  <a:srgbClr val="002060"/>
                </a:solidFill>
              </a:defRPr>
            </a:lvl2pPr>
            <a:lvl3pPr>
              <a:defRPr sz="2000">
                <a:solidFill>
                  <a:srgbClr val="002060"/>
                </a:solidFill>
              </a:defRPr>
            </a:lvl3pPr>
            <a:lvl4pPr>
              <a:defRPr sz="1800">
                <a:solidFill>
                  <a:srgbClr val="002060"/>
                </a:solidFill>
              </a:defRPr>
            </a:lvl4pPr>
            <a:lvl5pPr>
              <a:defRPr sz="1800">
                <a:solidFill>
                  <a:srgbClr val="00206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rgbClr val="002060"/>
                </a:solidFill>
              </a:defRPr>
            </a:lvl1pPr>
            <a:lvl2pPr>
              <a:defRPr sz="2400">
                <a:solidFill>
                  <a:srgbClr val="002060"/>
                </a:solidFill>
              </a:defRPr>
            </a:lvl2pPr>
            <a:lvl3pPr>
              <a:defRPr sz="2000">
                <a:solidFill>
                  <a:srgbClr val="002060"/>
                </a:solidFill>
              </a:defRPr>
            </a:lvl3pPr>
            <a:lvl4pPr>
              <a:defRPr sz="1800">
                <a:solidFill>
                  <a:srgbClr val="002060"/>
                </a:solidFill>
              </a:defRPr>
            </a:lvl4pPr>
            <a:lvl5pPr>
              <a:defRPr sz="1800">
                <a:solidFill>
                  <a:srgbClr val="00206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pic>
        <p:nvPicPr>
          <p:cNvPr id="8" name="Immagin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2063" y="6334125"/>
            <a:ext cx="40719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00B050"/>
                </a:solidFill>
                <a:latin typeface="Futura Std Medium" panose="020B0702020204020203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Fare clic per modificare stile</a:t>
            </a:r>
          </a:p>
        </p:txBody>
      </p:sp>
    </p:spTree>
    <p:extLst>
      <p:ext uri="{BB962C8B-B14F-4D97-AF65-F5344CB8AC3E}">
        <p14:creationId xmlns:p14="http://schemas.microsoft.com/office/powerpoint/2010/main" val="927884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00206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02060"/>
                </a:solidFill>
              </a:defRPr>
            </a:lvl1pPr>
            <a:lvl2pPr>
              <a:defRPr sz="2000">
                <a:solidFill>
                  <a:srgbClr val="002060"/>
                </a:solidFill>
              </a:defRPr>
            </a:lvl2pPr>
            <a:lvl3pPr>
              <a:defRPr sz="1800">
                <a:solidFill>
                  <a:srgbClr val="002060"/>
                </a:solidFill>
              </a:defRPr>
            </a:lvl3pPr>
            <a:lvl4pPr>
              <a:defRPr sz="1600">
                <a:solidFill>
                  <a:srgbClr val="002060"/>
                </a:solidFill>
              </a:defRPr>
            </a:lvl4pPr>
            <a:lvl5pPr>
              <a:defRPr sz="1600">
                <a:solidFill>
                  <a:srgbClr val="0020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00206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02060"/>
                </a:solidFill>
              </a:defRPr>
            </a:lvl1pPr>
            <a:lvl2pPr>
              <a:defRPr sz="2000">
                <a:solidFill>
                  <a:srgbClr val="002060"/>
                </a:solidFill>
              </a:defRPr>
            </a:lvl2pPr>
            <a:lvl3pPr>
              <a:defRPr sz="1800">
                <a:solidFill>
                  <a:srgbClr val="002060"/>
                </a:solidFill>
              </a:defRPr>
            </a:lvl3pPr>
            <a:lvl4pPr>
              <a:defRPr sz="1600">
                <a:solidFill>
                  <a:srgbClr val="002060"/>
                </a:solidFill>
              </a:defRPr>
            </a:lvl4pPr>
            <a:lvl5pPr>
              <a:defRPr sz="1600">
                <a:solidFill>
                  <a:srgbClr val="0020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pic>
        <p:nvPicPr>
          <p:cNvPr id="10" name="Immagin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2063" y="6334125"/>
            <a:ext cx="40719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00B050"/>
                </a:solidFill>
                <a:latin typeface="Futura Std Medium" panose="020B0702020204020203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Fare clic per modificare stile</a:t>
            </a:r>
          </a:p>
        </p:txBody>
      </p:sp>
    </p:spTree>
    <p:extLst>
      <p:ext uri="{BB962C8B-B14F-4D97-AF65-F5344CB8AC3E}">
        <p14:creationId xmlns:p14="http://schemas.microsoft.com/office/powerpoint/2010/main" val="611778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2063" y="6334125"/>
            <a:ext cx="40719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00B050"/>
                </a:solidFill>
                <a:latin typeface="Futura Std Medium" panose="020B0702020204020203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Fare clic per modificare stile</a:t>
            </a:r>
          </a:p>
        </p:txBody>
      </p:sp>
    </p:spTree>
    <p:extLst>
      <p:ext uri="{BB962C8B-B14F-4D97-AF65-F5344CB8AC3E}">
        <p14:creationId xmlns:p14="http://schemas.microsoft.com/office/powerpoint/2010/main" val="553126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2063" y="6334125"/>
            <a:ext cx="40719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00B050"/>
                </a:solidFill>
                <a:latin typeface="Futura Std Medium" panose="020B0702020204020203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Fare clic per modificare stile</a:t>
            </a:r>
          </a:p>
        </p:txBody>
      </p:sp>
    </p:spTree>
    <p:extLst>
      <p:ext uri="{BB962C8B-B14F-4D97-AF65-F5344CB8AC3E}">
        <p14:creationId xmlns:p14="http://schemas.microsoft.com/office/powerpoint/2010/main" val="3386224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verticale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400">
                <a:solidFill>
                  <a:srgbClr val="002060"/>
                </a:solidFill>
              </a:defRPr>
            </a:lvl1pPr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it-IT" dirty="0"/>
              <a:t>Fare clic per modificare gli stili del testo dello </a:t>
            </a:r>
            <a:r>
              <a:rPr lang="it-IT" dirty="0" smtClean="0"/>
              <a:t>schema</a:t>
            </a:r>
            <a:endParaRPr lang="it-IT" dirty="0"/>
          </a:p>
        </p:txBody>
      </p:sp>
      <p:pic>
        <p:nvPicPr>
          <p:cNvPr id="7" name="Immagin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2063" y="6334125"/>
            <a:ext cx="40719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00B050"/>
                </a:solidFill>
                <a:latin typeface="Futura Std Medium" panose="020B0702020204020203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Fare clic per modificare stile</a:t>
            </a:r>
          </a:p>
        </p:txBody>
      </p:sp>
    </p:spTree>
    <p:extLst>
      <p:ext uri="{BB962C8B-B14F-4D97-AF65-F5344CB8AC3E}">
        <p14:creationId xmlns:p14="http://schemas.microsoft.com/office/powerpoint/2010/main" val="1061313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>
            <a:lvl1pPr>
              <a:defRPr sz="2800">
                <a:solidFill>
                  <a:srgbClr val="002060"/>
                </a:solidFill>
              </a:defRPr>
            </a:lvl1pPr>
            <a:lvl2pPr>
              <a:defRPr sz="2400">
                <a:solidFill>
                  <a:srgbClr val="002060"/>
                </a:solidFill>
              </a:defRPr>
            </a:lvl2pPr>
            <a:lvl3pPr>
              <a:defRPr sz="2000">
                <a:solidFill>
                  <a:srgbClr val="002060"/>
                </a:solidFill>
              </a:defRPr>
            </a:lvl3pPr>
            <a:lvl4pPr>
              <a:defRPr sz="1800">
                <a:solidFill>
                  <a:srgbClr val="002060"/>
                </a:solidFill>
              </a:defRPr>
            </a:lvl4pPr>
            <a:lvl5pPr>
              <a:defRPr sz="1800">
                <a:solidFill>
                  <a:srgbClr val="002060"/>
                </a:solidFill>
              </a:defRPr>
            </a:lvl5pPr>
          </a:lstStyle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pic>
        <p:nvPicPr>
          <p:cNvPr id="7" name="Immagin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2063" y="6334125"/>
            <a:ext cx="40719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00B050"/>
                </a:solidFill>
                <a:latin typeface="Futura Std Medium" panose="020B0702020204020203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Fare clic per modificare stile</a:t>
            </a:r>
          </a:p>
        </p:txBody>
      </p:sp>
    </p:spTree>
    <p:extLst>
      <p:ext uri="{BB962C8B-B14F-4D97-AF65-F5344CB8AC3E}">
        <p14:creationId xmlns:p14="http://schemas.microsoft.com/office/powerpoint/2010/main" val="468720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magine 4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51588"/>
            <a:ext cx="9144000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32425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703" r:id="rId7"/>
    <p:sldLayoutId id="2147483705" r:id="rId8"/>
    <p:sldLayoutId id="2147483704" r:id="rId9"/>
    <p:sldLayoutId id="2147483682" r:id="rId10"/>
    <p:sldLayoutId id="2147483687" r:id="rId11"/>
    <p:sldLayoutId id="2147483700" r:id="rId12"/>
    <p:sldLayoutId id="2147483701" r:id="rId13"/>
    <p:sldLayoutId id="2147483706" r:id="rId14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viluppoeconomico.gov.it/index.php/it/incentivi/impresa/r-s-economia-circolare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microsoft.com/office/2007/relationships/diagramDrawing" Target="../diagrams/drawing4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11" Type="http://schemas.openxmlformats.org/officeDocument/2006/relationships/diagramColors" Target="../diagrams/colors4.xml"/><Relationship Id="rId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4.xml"/><Relationship Id="rId4" Type="http://schemas.openxmlformats.org/officeDocument/2006/relationships/diagramLayout" Target="../diagrams/layout3.xml"/><Relationship Id="rId9" Type="http://schemas.openxmlformats.org/officeDocument/2006/relationships/diagramLayout" Target="../diagrams/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5" name="Immagin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0" name="Rettangolo 2"/>
          <p:cNvSpPr>
            <a:spLocks noChangeArrowheads="1"/>
          </p:cNvSpPr>
          <p:nvPr/>
        </p:nvSpPr>
        <p:spPr bwMode="auto">
          <a:xfrm>
            <a:off x="0" y="2609973"/>
            <a:ext cx="9144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defRPr/>
            </a:pPr>
            <a:r>
              <a:rPr lang="it-IT" altLang="it-IT" sz="3600" b="1" dirty="0">
                <a:solidFill>
                  <a:srgbClr val="44546A">
                    <a:lumMod val="75000"/>
                  </a:srgbClr>
                </a:solidFill>
                <a:latin typeface="Futura Std Medium" panose="020B0702020204020203" pitchFamily="34" charset="0"/>
              </a:rPr>
              <a:t> </a:t>
            </a:r>
          </a:p>
        </p:txBody>
      </p:sp>
      <p:sp>
        <p:nvSpPr>
          <p:cNvPr id="15369" name="Rettangolo 2"/>
          <p:cNvSpPr>
            <a:spLocks noChangeArrowheads="1"/>
          </p:cNvSpPr>
          <p:nvPr/>
        </p:nvSpPr>
        <p:spPr bwMode="auto">
          <a:xfrm>
            <a:off x="0" y="96820"/>
            <a:ext cx="9144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defRPr/>
            </a:pPr>
            <a:r>
              <a:rPr lang="en-US" altLang="it-IT" sz="1600" b="1" dirty="0" err="1" smtClean="0">
                <a:solidFill>
                  <a:prstClr val="white"/>
                </a:solidFill>
                <a:latin typeface="+mj-lt"/>
              </a:rPr>
              <a:t>Confindustria</a:t>
            </a:r>
            <a:endParaRPr lang="en-US" altLang="it-IT" sz="1600" b="1" dirty="0">
              <a:solidFill>
                <a:prstClr val="white"/>
              </a:solidFill>
              <a:latin typeface="+mj-lt"/>
            </a:endParaRPr>
          </a:p>
          <a:p>
            <a:pPr algn="ctr">
              <a:defRPr/>
            </a:pPr>
            <a:r>
              <a:rPr lang="en-US" altLang="it-IT" sz="1600" b="1" dirty="0" smtClean="0">
                <a:solidFill>
                  <a:prstClr val="white"/>
                </a:solidFill>
                <a:latin typeface="+mj-lt"/>
              </a:rPr>
              <a:t>21 </a:t>
            </a:r>
            <a:r>
              <a:rPr lang="en-US" altLang="it-IT" sz="1600" b="1" dirty="0" err="1" smtClean="0">
                <a:solidFill>
                  <a:prstClr val="white"/>
                </a:solidFill>
                <a:latin typeface="+mj-lt"/>
              </a:rPr>
              <a:t>luglio</a:t>
            </a:r>
            <a:r>
              <a:rPr lang="en-US" altLang="it-IT" sz="1600" b="1" dirty="0" smtClean="0">
                <a:solidFill>
                  <a:prstClr val="white"/>
                </a:solidFill>
                <a:latin typeface="+mj-lt"/>
              </a:rPr>
              <a:t> 2020</a:t>
            </a:r>
            <a:endParaRPr lang="it-IT" altLang="it-IT" sz="1600" b="1" dirty="0">
              <a:solidFill>
                <a:prstClr val="white"/>
              </a:solidFill>
              <a:latin typeface="+mj-lt"/>
            </a:endParaRPr>
          </a:p>
        </p:txBody>
      </p:sp>
      <p:sp>
        <p:nvSpPr>
          <p:cNvPr id="19" name="Rettangolo 18"/>
          <p:cNvSpPr/>
          <p:nvPr/>
        </p:nvSpPr>
        <p:spPr>
          <a:xfrm>
            <a:off x="0" y="5559552"/>
            <a:ext cx="9143998" cy="12984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20" name="Immagin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972" y="5719575"/>
            <a:ext cx="7306056" cy="918502"/>
          </a:xfrm>
          <a:prstGeom prst="rect">
            <a:avLst/>
          </a:prstGeom>
        </p:spPr>
      </p:pic>
      <p:sp>
        <p:nvSpPr>
          <p:cNvPr id="9" name="Rettangolo 2"/>
          <p:cNvSpPr>
            <a:spLocks noChangeArrowheads="1"/>
          </p:cNvSpPr>
          <p:nvPr/>
        </p:nvSpPr>
        <p:spPr bwMode="auto">
          <a:xfrm>
            <a:off x="0" y="1326328"/>
            <a:ext cx="9143998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defRPr/>
            </a:pPr>
            <a:endParaRPr lang="it-IT" altLang="it-IT" sz="1600" b="1" dirty="0" smtClean="0">
              <a:solidFill>
                <a:schemeClr val="bg1"/>
              </a:solidFill>
              <a:latin typeface="Futura Std Medium" panose="020B0702020204020203" pitchFamily="34" charset="0"/>
            </a:endParaRPr>
          </a:p>
          <a:p>
            <a:pPr algn="ctr">
              <a:spcAft>
                <a:spcPts val="1200"/>
              </a:spcAft>
              <a:defRPr/>
            </a:pPr>
            <a:r>
              <a:rPr lang="it-IT" altLang="it-IT" sz="2800" i="1" dirty="0" smtClean="0">
                <a:solidFill>
                  <a:schemeClr val="bg1"/>
                </a:solidFill>
                <a:latin typeface="Futura Std Medium" panose="020B0702020204020203" pitchFamily="34" charset="0"/>
              </a:rPr>
              <a:t>Fondo per la crescita sostenibile</a:t>
            </a:r>
          </a:p>
          <a:p>
            <a:pPr algn="ctr">
              <a:spcAft>
                <a:spcPts val="1200"/>
              </a:spcAft>
              <a:defRPr/>
            </a:pPr>
            <a:r>
              <a:rPr lang="it-IT" altLang="it-IT" sz="2800" b="1" dirty="0" smtClean="0">
                <a:solidFill>
                  <a:schemeClr val="bg1"/>
                </a:solidFill>
                <a:latin typeface="Futura Std Medium" panose="020B0702020204020203" pitchFamily="34" charset="0"/>
              </a:rPr>
              <a:t>Progetti di ricerca e sviluppo per la riconversione produttiva nell’ambito dell’economia circolare</a:t>
            </a:r>
            <a:r>
              <a:rPr lang="it-IT" altLang="it-IT" sz="2400" b="1" dirty="0" smtClean="0">
                <a:solidFill>
                  <a:schemeClr val="bg1"/>
                </a:solidFill>
                <a:latin typeface="Futura Std Medium" panose="020B0702020204020203" pitchFamily="34" charset="0"/>
              </a:rPr>
              <a:t> </a:t>
            </a:r>
          </a:p>
          <a:p>
            <a:pPr algn="ctr">
              <a:spcAft>
                <a:spcPts val="1200"/>
              </a:spcAft>
              <a:defRPr/>
            </a:pPr>
            <a:r>
              <a:rPr lang="it-IT" altLang="it-IT" sz="2400" dirty="0" smtClean="0">
                <a:solidFill>
                  <a:schemeClr val="bg1"/>
                </a:solidFill>
                <a:latin typeface="Futura Std Medium" panose="020B0702020204020203" pitchFamily="34" charset="0"/>
              </a:rPr>
              <a:t>D.M. 11 giugno 2020</a:t>
            </a:r>
            <a:endParaRPr lang="it-IT" altLang="it-IT" sz="2400" dirty="0">
              <a:solidFill>
                <a:schemeClr val="bg1"/>
              </a:solidFill>
              <a:latin typeface="Futura Std Medium" panose="020B0702020204020203" pitchFamily="34" charset="0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-1" y="4657057"/>
            <a:ext cx="9143999" cy="9002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700"/>
              </a:lnSpc>
              <a:spcBef>
                <a:spcPts val="600"/>
              </a:spcBef>
              <a:defRPr/>
            </a:pPr>
            <a:r>
              <a:rPr lang="it-IT" altLang="it-IT" sz="1400" b="1" dirty="0" smtClean="0">
                <a:solidFill>
                  <a:schemeClr val="bg1"/>
                </a:solidFill>
                <a:latin typeface="Futura Std Medium" panose="020B0702020204020203" pitchFamily="34" charset="0"/>
                <a:cs typeface="Tahoma" panose="020B0604030504040204" pitchFamily="34" charset="0"/>
              </a:rPr>
              <a:t>Ministero dello sviluppo economico</a:t>
            </a:r>
          </a:p>
          <a:p>
            <a:pPr algn="ctr">
              <a:lnSpc>
                <a:spcPts val="1700"/>
              </a:lnSpc>
              <a:spcBef>
                <a:spcPts val="600"/>
              </a:spcBef>
              <a:defRPr/>
            </a:pPr>
            <a:r>
              <a:rPr lang="it-IT" altLang="it-IT" sz="1400" dirty="0" smtClean="0">
                <a:solidFill>
                  <a:schemeClr val="bg1"/>
                </a:solidFill>
                <a:latin typeface="Futura Std Medium" panose="020B0702020204020203" pitchFamily="34" charset="0"/>
                <a:cs typeface="Tahoma" panose="020B0604030504040204" pitchFamily="34" charset="0"/>
              </a:rPr>
              <a:t>Direzione generale per gli incentivi alle imprese – DGIAI</a:t>
            </a:r>
          </a:p>
          <a:p>
            <a:pPr algn="ctr">
              <a:lnSpc>
                <a:spcPts val="1700"/>
              </a:lnSpc>
              <a:spcBef>
                <a:spcPts val="600"/>
              </a:spcBef>
              <a:defRPr/>
            </a:pPr>
            <a:r>
              <a:rPr lang="it-IT" altLang="it-IT" sz="1400" i="1" dirty="0" smtClean="0">
                <a:solidFill>
                  <a:schemeClr val="bg1"/>
                </a:solidFill>
                <a:latin typeface="Futura Std Medium" panose="020B0702020204020203" pitchFamily="34" charset="0"/>
                <a:cs typeface="Tahoma" panose="020B0604030504040204" pitchFamily="34" charset="0"/>
              </a:rPr>
              <a:t>Divisione VII – Interventi per ricerca, innovazione e grandi progetti di investimento</a:t>
            </a:r>
            <a:endParaRPr lang="it-IT" altLang="it-IT" sz="1400" i="1" dirty="0">
              <a:solidFill>
                <a:schemeClr val="bg1"/>
              </a:solidFill>
              <a:latin typeface="Futura Std Medium" panose="020B0702020204020203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9593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egnaposto numero diapositiva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553200" y="7456488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07D882B-CDBF-4880-A8DA-9991B2C297AA}" type="slidenum">
              <a:rPr lang="it-IT" altLang="it-IT" sz="1200">
                <a:solidFill>
                  <a:srgbClr val="898989"/>
                </a:solidFill>
                <a:ea typeface="MS PGothic" panose="020B0600070205080204" pitchFamily="34" charset="-128"/>
              </a:rPr>
              <a:pPr>
                <a:spcBef>
                  <a:spcPct val="0"/>
                </a:spcBef>
                <a:buFontTx/>
                <a:buNone/>
              </a:pPr>
              <a:t>10</a:t>
            </a:fld>
            <a:endParaRPr lang="it-IT" altLang="it-IT" sz="1200">
              <a:solidFill>
                <a:srgbClr val="898989"/>
              </a:solidFill>
              <a:ea typeface="MS PGothic" panose="020B0600070205080204" pitchFamily="34" charset="-128"/>
            </a:endParaRPr>
          </a:p>
        </p:txBody>
      </p:sp>
      <p:sp>
        <p:nvSpPr>
          <p:cNvPr id="47" name="Rettangolo 46">
            <a:extLst>
              <a:ext uri="{FF2B5EF4-FFF2-40B4-BE49-F238E27FC236}"/>
            </a:extLst>
          </p:cNvPr>
          <p:cNvSpPr/>
          <p:nvPr/>
        </p:nvSpPr>
        <p:spPr>
          <a:xfrm>
            <a:off x="655916" y="3090051"/>
            <a:ext cx="1611828" cy="1086267"/>
          </a:xfrm>
          <a:prstGeom prst="rect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76200" tIns="38100" rIns="76200" bIns="38100" spcCol="1270" anchor="ctr"/>
          <a:lstStyle/>
          <a:p>
            <a:pPr algn="ctr" defTabSz="889000">
              <a:lnSpc>
                <a:spcPct val="90000"/>
              </a:lnSpc>
              <a:spcAft>
                <a:spcPct val="35000"/>
              </a:spcAft>
              <a:defRPr/>
            </a:pPr>
            <a:endParaRPr lang="it-IT" sz="2000" dirty="0">
              <a:solidFill>
                <a:prstClr val="white"/>
              </a:solidFill>
            </a:endParaRPr>
          </a:p>
        </p:txBody>
      </p:sp>
      <p:sp>
        <p:nvSpPr>
          <p:cNvPr id="5" name="Rettangolo 4">
            <a:extLst>
              <a:ext uri="{FF2B5EF4-FFF2-40B4-BE49-F238E27FC236}"/>
            </a:extLst>
          </p:cNvPr>
          <p:cNvSpPr/>
          <p:nvPr/>
        </p:nvSpPr>
        <p:spPr>
          <a:xfrm>
            <a:off x="323850" y="265660"/>
            <a:ext cx="74168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it-IT" sz="2400" b="1" dirty="0" smtClean="0">
                <a:solidFill>
                  <a:srgbClr val="00B050"/>
                </a:solidFill>
                <a:latin typeface="Futura Std Medium" panose="020B0702020204020203" pitchFamily="34" charset="0"/>
                <a:ea typeface="+mj-ea"/>
                <a:cs typeface="Arial" panose="020B0604020202020204" pitchFamily="34" charset="0"/>
              </a:rPr>
              <a:t>Agevolazioni</a:t>
            </a:r>
            <a:endParaRPr lang="it-IT" sz="2400" b="1" dirty="0">
              <a:solidFill>
                <a:srgbClr val="00B050"/>
              </a:solidFill>
              <a:latin typeface="Futura Std Medium" panose="020B0702020204020203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18" name="Rettangolo 17">
            <a:extLst>
              <a:ext uri="{FF2B5EF4-FFF2-40B4-BE49-F238E27FC236}"/>
            </a:extLst>
          </p:cNvPr>
          <p:cNvSpPr/>
          <p:nvPr/>
        </p:nvSpPr>
        <p:spPr>
          <a:xfrm>
            <a:off x="427038" y="839522"/>
            <a:ext cx="7956550" cy="50800"/>
          </a:xfrm>
          <a:prstGeom prst="rect">
            <a:avLst/>
          </a:prstGeom>
          <a:solidFill>
            <a:srgbClr val="00B050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>
              <a:solidFill>
                <a:prstClr val="white"/>
              </a:solidFill>
            </a:endParaRPr>
          </a:p>
        </p:txBody>
      </p:sp>
      <p:sp>
        <p:nvSpPr>
          <p:cNvPr id="30" name="Freccia a destra 29">
            <a:extLst>
              <a:ext uri="{FF2B5EF4-FFF2-40B4-BE49-F238E27FC236}"/>
            </a:extLst>
          </p:cNvPr>
          <p:cNvSpPr/>
          <p:nvPr/>
        </p:nvSpPr>
        <p:spPr>
          <a:xfrm>
            <a:off x="382588" y="4508500"/>
            <a:ext cx="1381125" cy="1357313"/>
          </a:xfrm>
          <a:prstGeom prst="rightArrow">
            <a:avLst>
              <a:gd name="adj1" fmla="val 100000"/>
              <a:gd name="adj2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 sz="1400" b="1" dirty="0"/>
          </a:p>
        </p:txBody>
      </p:sp>
      <p:sp>
        <p:nvSpPr>
          <p:cNvPr id="33" name="Freccia a destra 32">
            <a:extLst>
              <a:ext uri="{FF2B5EF4-FFF2-40B4-BE49-F238E27FC236}"/>
            </a:extLst>
          </p:cNvPr>
          <p:cNvSpPr/>
          <p:nvPr/>
        </p:nvSpPr>
        <p:spPr>
          <a:xfrm>
            <a:off x="381000" y="5526088"/>
            <a:ext cx="1382713" cy="1358900"/>
          </a:xfrm>
          <a:prstGeom prst="rightArrow">
            <a:avLst>
              <a:gd name="adj1" fmla="val 100000"/>
              <a:gd name="adj2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 sz="1400" b="1" dirty="0"/>
          </a:p>
        </p:txBody>
      </p:sp>
      <p:cxnSp>
        <p:nvCxnSpPr>
          <p:cNvPr id="25" name="Connettore 1 24">
            <a:extLst>
              <a:ext uri="{FF2B5EF4-FFF2-40B4-BE49-F238E27FC236}"/>
            </a:extLst>
          </p:cNvPr>
          <p:cNvCxnSpPr/>
          <p:nvPr/>
        </p:nvCxnSpPr>
        <p:spPr>
          <a:xfrm>
            <a:off x="565150" y="2938177"/>
            <a:ext cx="7967663" cy="0"/>
          </a:xfrm>
          <a:prstGeom prst="line">
            <a:avLst/>
          </a:prstGeom>
          <a:ln w="19050">
            <a:solidFill>
              <a:srgbClr val="00B050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Freccia a destra 23">
            <a:extLst>
              <a:ext uri="{FF2B5EF4-FFF2-40B4-BE49-F238E27FC236}"/>
            </a:extLst>
          </p:cNvPr>
          <p:cNvSpPr/>
          <p:nvPr/>
        </p:nvSpPr>
        <p:spPr>
          <a:xfrm>
            <a:off x="428780" y="1339906"/>
            <a:ext cx="1684833" cy="1093861"/>
          </a:xfrm>
          <a:prstGeom prst="rightArrow">
            <a:avLst>
              <a:gd name="adj1" fmla="val 100000"/>
              <a:gd name="adj2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1600" b="1" dirty="0" smtClean="0">
                <a:solidFill>
                  <a:schemeClr val="tx2"/>
                </a:solidFill>
                <a:latin typeface="+mj-lt"/>
              </a:rPr>
              <a:t>Finanziamento agevolato</a:t>
            </a:r>
            <a:endParaRPr lang="it-IT" sz="1400" b="1" dirty="0">
              <a:latin typeface="+mj-lt"/>
            </a:endParaRPr>
          </a:p>
        </p:txBody>
      </p:sp>
      <p:sp>
        <p:nvSpPr>
          <p:cNvPr id="27" name="CasellaDiTesto 41"/>
          <p:cNvSpPr txBox="1">
            <a:spLocks noChangeArrowheads="1"/>
          </p:cNvSpPr>
          <p:nvPr/>
        </p:nvSpPr>
        <p:spPr bwMode="auto">
          <a:xfrm>
            <a:off x="1979613" y="932758"/>
            <a:ext cx="6553200" cy="1969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algn="just"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solo imprese</a:t>
            </a:r>
          </a:p>
          <a:p>
            <a:pPr marL="285750" indent="-285750" algn="just"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it-IT" altLang="it-IT" sz="1600" b="1" dirty="0" smtClean="0">
                <a:solidFill>
                  <a:srgbClr val="376092"/>
                </a:solidFill>
                <a:latin typeface="Futura Std Medium" panose="020B0702020204020203"/>
              </a:rPr>
              <a:t>50% delle spese e costi ammissibili di progetto</a:t>
            </a:r>
          </a:p>
          <a:p>
            <a:pPr marL="285750" indent="-285750" algn="just"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tasso </a:t>
            </a:r>
            <a:r>
              <a:rPr lang="it-IT" altLang="it-IT" sz="1600" dirty="0">
                <a:solidFill>
                  <a:srgbClr val="376092"/>
                </a:solidFill>
                <a:latin typeface="Futura Std Medium" panose="020B0702020204020203"/>
              </a:rPr>
              <a:t>di interesse pari al </a:t>
            </a: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20% tasso </a:t>
            </a:r>
            <a:r>
              <a:rPr lang="it-IT" altLang="it-IT" sz="1600" dirty="0">
                <a:solidFill>
                  <a:srgbClr val="376092"/>
                </a:solidFill>
                <a:latin typeface="Futura Std Medium" panose="020B0702020204020203"/>
              </a:rPr>
              <a:t>di </a:t>
            </a: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riferimento, comunque non inferiore a tasso minimo FRI Mise-</a:t>
            </a:r>
            <a:r>
              <a:rPr lang="it-IT" altLang="it-IT" sz="1600" dirty="0" err="1" smtClean="0">
                <a:solidFill>
                  <a:srgbClr val="376092"/>
                </a:solidFill>
                <a:latin typeface="Futura Std Medium" panose="020B0702020204020203"/>
              </a:rPr>
              <a:t>Mef</a:t>
            </a: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 (attuale 0,8%)</a:t>
            </a:r>
          </a:p>
          <a:p>
            <a:pPr marL="285750" indent="-285750" algn="just"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it-IT" altLang="it-IT" sz="1600" dirty="0">
                <a:solidFill>
                  <a:srgbClr val="376092"/>
                </a:solidFill>
                <a:latin typeface="Futura Std Medium" panose="020B0702020204020203"/>
              </a:rPr>
              <a:t>accompagnato da finanziamento banca convenzionata a tasso di mercato per minimo il 20% dell’importo di progetto</a:t>
            </a:r>
          </a:p>
          <a:p>
            <a:pPr marL="285750" indent="-285750" algn="just"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durata 4 – 11 anni con massimo 8 anni di ammortamento</a:t>
            </a:r>
          </a:p>
        </p:txBody>
      </p:sp>
      <p:sp>
        <p:nvSpPr>
          <p:cNvPr id="29" name="Freccia a destra 28">
            <a:extLst>
              <a:ext uri="{FF2B5EF4-FFF2-40B4-BE49-F238E27FC236}"/>
            </a:extLst>
          </p:cNvPr>
          <p:cNvSpPr/>
          <p:nvPr/>
        </p:nvSpPr>
        <p:spPr>
          <a:xfrm>
            <a:off x="641140" y="3036292"/>
            <a:ext cx="1340821" cy="943416"/>
          </a:xfrm>
          <a:prstGeom prst="rightArrow">
            <a:avLst>
              <a:gd name="adj1" fmla="val 100000"/>
              <a:gd name="adj2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1600" b="1" dirty="0" smtClean="0">
                <a:solidFill>
                  <a:schemeClr val="tx2"/>
                </a:solidFill>
                <a:latin typeface="Futura Std Medium" panose="020B0702020204020203"/>
              </a:rPr>
              <a:t>Contributo alla spesa</a:t>
            </a:r>
            <a:endParaRPr lang="it-IT" sz="1400" b="1" dirty="0">
              <a:latin typeface="Futura Std Medium" panose="020B0702020204020203"/>
            </a:endParaRPr>
          </a:p>
        </p:txBody>
      </p:sp>
      <p:sp>
        <p:nvSpPr>
          <p:cNvPr id="34" name="CasellaDiTesto 41"/>
          <p:cNvSpPr txBox="1">
            <a:spLocks noChangeArrowheads="1"/>
          </p:cNvSpPr>
          <p:nvPr/>
        </p:nvSpPr>
        <p:spPr bwMode="auto">
          <a:xfrm>
            <a:off x="1979613" y="3078846"/>
            <a:ext cx="6556376" cy="907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algn="just"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it-IT" altLang="it-IT" sz="1600" b="1" dirty="0" smtClean="0">
                <a:solidFill>
                  <a:srgbClr val="376092"/>
                </a:solidFill>
                <a:latin typeface="Futura Std Medium" panose="020B0702020204020203"/>
              </a:rPr>
              <a:t>20% </a:t>
            </a: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spese e costi per </a:t>
            </a:r>
            <a:r>
              <a:rPr lang="it-IT" altLang="it-IT" sz="1600" b="1" dirty="0" smtClean="0">
                <a:solidFill>
                  <a:srgbClr val="376092"/>
                </a:solidFill>
                <a:latin typeface="Futura Std Medium" panose="020B0702020204020203"/>
              </a:rPr>
              <a:t>piccole imprese e organismi di ricerca</a:t>
            </a:r>
          </a:p>
          <a:p>
            <a:pPr marL="285750" indent="-285750" algn="just"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it-IT" altLang="it-IT" sz="1600" b="1" dirty="0" smtClean="0">
                <a:solidFill>
                  <a:srgbClr val="376092"/>
                </a:solidFill>
                <a:latin typeface="Futura Std Medium" panose="020B0702020204020203"/>
              </a:rPr>
              <a:t>15% </a:t>
            </a: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spese </a:t>
            </a:r>
            <a:r>
              <a:rPr lang="it-IT" altLang="it-IT" sz="1600" dirty="0">
                <a:solidFill>
                  <a:srgbClr val="376092"/>
                </a:solidFill>
                <a:latin typeface="Futura Std Medium" panose="020B0702020204020203"/>
              </a:rPr>
              <a:t>e costi </a:t>
            </a: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per </a:t>
            </a:r>
            <a:r>
              <a:rPr lang="it-IT" altLang="it-IT" sz="1600" b="1" dirty="0" smtClean="0">
                <a:solidFill>
                  <a:srgbClr val="376092"/>
                </a:solidFill>
                <a:latin typeface="Futura Std Medium" panose="020B0702020204020203"/>
              </a:rPr>
              <a:t>medie imprese</a:t>
            </a:r>
          </a:p>
          <a:p>
            <a:pPr marL="285750" indent="-285750" algn="just"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it-IT" altLang="it-IT" sz="1600" b="1" dirty="0" smtClean="0">
                <a:solidFill>
                  <a:srgbClr val="376092"/>
                </a:solidFill>
                <a:latin typeface="Futura Std Medium" panose="020B0702020204020203"/>
              </a:rPr>
              <a:t>10% </a:t>
            </a: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spese </a:t>
            </a:r>
            <a:r>
              <a:rPr lang="it-IT" altLang="it-IT" sz="1600" dirty="0">
                <a:solidFill>
                  <a:srgbClr val="376092"/>
                </a:solidFill>
                <a:latin typeface="Futura Std Medium" panose="020B0702020204020203"/>
              </a:rPr>
              <a:t>e costi </a:t>
            </a: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per </a:t>
            </a:r>
            <a:r>
              <a:rPr lang="it-IT" altLang="it-IT" sz="1600" b="1" dirty="0" smtClean="0">
                <a:solidFill>
                  <a:srgbClr val="376092"/>
                </a:solidFill>
                <a:latin typeface="Futura Std Medium" panose="020B0702020204020203"/>
              </a:rPr>
              <a:t>grandi imprese</a:t>
            </a:r>
          </a:p>
        </p:txBody>
      </p:sp>
      <p:sp>
        <p:nvSpPr>
          <p:cNvPr id="36" name="Rettangolo arrotondato 35">
            <a:extLst/>
          </p:cNvPr>
          <p:cNvSpPr/>
          <p:nvPr/>
        </p:nvSpPr>
        <p:spPr>
          <a:xfrm rot="367492">
            <a:off x="6642081" y="653932"/>
            <a:ext cx="2419352" cy="658285"/>
          </a:xfrm>
          <a:prstGeom prst="roundRect">
            <a:avLst>
              <a:gd name="adj" fmla="val 0"/>
            </a:avLst>
          </a:prstGeom>
          <a:solidFill>
            <a:srgbClr val="92D050"/>
          </a:solidFill>
          <a:ln>
            <a:solidFill>
              <a:schemeClr val="bg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1400" b="1" dirty="0" smtClean="0">
                <a:solidFill>
                  <a:srgbClr val="FF5050"/>
                </a:solidFill>
                <a:cs typeface="Calibri" panose="020F0502020204030204" pitchFamily="34" charset="0"/>
              </a:rPr>
              <a:t>Agevolazioni concedibili </a:t>
            </a:r>
            <a:r>
              <a:rPr lang="it-IT" sz="1400" b="1" dirty="0" smtClean="0">
                <a:solidFill>
                  <a:prstClr val="white"/>
                </a:solidFill>
                <a:cs typeface="Calibri" panose="020F0502020204030204" pitchFamily="34" charset="0"/>
              </a:rPr>
              <a:t>D.M. 11/06/2020</a:t>
            </a:r>
          </a:p>
          <a:p>
            <a:pPr algn="ctr">
              <a:defRPr/>
            </a:pPr>
            <a:r>
              <a:rPr lang="it-IT" sz="1400" b="1" dirty="0" smtClean="0">
                <a:solidFill>
                  <a:prstClr val="white"/>
                </a:solidFill>
                <a:cs typeface="Calibri" panose="020F0502020204030204" pitchFamily="34" charset="0"/>
              </a:rPr>
              <a:t>Articolo 6</a:t>
            </a:r>
            <a:endParaRPr lang="it-IT" sz="1400" b="1" dirty="0">
              <a:solidFill>
                <a:prstClr val="white"/>
              </a:solidFill>
              <a:cs typeface="Calibri" panose="020F0502020204030204" pitchFamily="34" charset="0"/>
            </a:endParaRPr>
          </a:p>
        </p:txBody>
      </p:sp>
      <p:cxnSp>
        <p:nvCxnSpPr>
          <p:cNvPr id="15" name="Connettore 1 14">
            <a:extLst>
              <a:ext uri="{FF2B5EF4-FFF2-40B4-BE49-F238E27FC236}"/>
            </a:extLst>
          </p:cNvPr>
          <p:cNvCxnSpPr/>
          <p:nvPr/>
        </p:nvCxnSpPr>
        <p:spPr>
          <a:xfrm>
            <a:off x="582640" y="4139887"/>
            <a:ext cx="7967663" cy="0"/>
          </a:xfrm>
          <a:prstGeom prst="line">
            <a:avLst/>
          </a:prstGeom>
          <a:ln w="19050">
            <a:solidFill>
              <a:srgbClr val="00B050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Freccia a destra 15">
            <a:extLst>
              <a:ext uri="{FF2B5EF4-FFF2-40B4-BE49-F238E27FC236}"/>
            </a:extLst>
          </p:cNvPr>
          <p:cNvSpPr/>
          <p:nvPr/>
        </p:nvSpPr>
        <p:spPr>
          <a:xfrm>
            <a:off x="531968" y="4462854"/>
            <a:ext cx="1527443" cy="943416"/>
          </a:xfrm>
          <a:prstGeom prst="rightArrow">
            <a:avLst>
              <a:gd name="adj1" fmla="val 100000"/>
              <a:gd name="adj2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1600" b="1" dirty="0" smtClean="0">
                <a:solidFill>
                  <a:schemeClr val="tx2"/>
                </a:solidFill>
                <a:latin typeface="Futura Std Medium" panose="020B0702020204020203"/>
              </a:rPr>
              <a:t>Iter delibera e concessione</a:t>
            </a:r>
            <a:endParaRPr lang="it-IT" sz="1400" b="1" dirty="0">
              <a:latin typeface="Futura Std Medium" panose="020B0702020204020203"/>
            </a:endParaRPr>
          </a:p>
        </p:txBody>
      </p:sp>
      <p:sp>
        <p:nvSpPr>
          <p:cNvPr id="17" name="CasellaDiTesto 41"/>
          <p:cNvSpPr txBox="1">
            <a:spLocks noChangeArrowheads="1"/>
          </p:cNvSpPr>
          <p:nvPr/>
        </p:nvSpPr>
        <p:spPr bwMode="auto">
          <a:xfrm>
            <a:off x="1997103" y="4205606"/>
            <a:ext cx="6556376" cy="21775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algn="just"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alla domanda, </a:t>
            </a:r>
            <a:r>
              <a:rPr lang="it-IT" altLang="it-IT" sz="1600" u="sng" dirty="0" smtClean="0">
                <a:solidFill>
                  <a:srgbClr val="376092"/>
                </a:solidFill>
                <a:latin typeface="Futura Std Medium" panose="020B0702020204020203"/>
              </a:rPr>
              <a:t>attestazione di disponibilità</a:t>
            </a: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 concessione finanziamento da banca finanziatrice convenzionata</a:t>
            </a:r>
          </a:p>
          <a:p>
            <a:pPr marL="285750" indent="-285750" algn="just"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dopo istruttoria tecnica positiva, </a:t>
            </a:r>
            <a:r>
              <a:rPr lang="it-IT" altLang="it-IT" sz="1600" u="sng" dirty="0" smtClean="0">
                <a:solidFill>
                  <a:srgbClr val="376092"/>
                </a:solidFill>
                <a:latin typeface="Futura Std Medium" panose="020B0702020204020203"/>
              </a:rPr>
              <a:t>delibera di </a:t>
            </a:r>
            <a:r>
              <a:rPr lang="it-IT" altLang="it-IT" sz="1600" u="sng" dirty="0">
                <a:solidFill>
                  <a:srgbClr val="376092"/>
                </a:solidFill>
                <a:latin typeface="Futura Std Medium" panose="020B0702020204020203"/>
              </a:rPr>
              <a:t>finanziamento </a:t>
            </a:r>
            <a:r>
              <a:rPr lang="it-IT" altLang="it-IT" sz="1600" dirty="0">
                <a:solidFill>
                  <a:srgbClr val="376092"/>
                </a:solidFill>
                <a:latin typeface="Futura Std Medium" panose="020B0702020204020203"/>
              </a:rPr>
              <a:t>agevolato</a:t>
            </a: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 </a:t>
            </a:r>
            <a:r>
              <a:rPr lang="it-IT" altLang="it-IT" sz="1600" dirty="0">
                <a:solidFill>
                  <a:srgbClr val="376092"/>
                </a:solidFill>
                <a:latin typeface="Futura Std Medium" panose="020B0702020204020203"/>
              </a:rPr>
              <a:t>da </a:t>
            </a: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Cassa </a:t>
            </a:r>
            <a:r>
              <a:rPr lang="it-IT" altLang="it-IT" sz="1600" dirty="0">
                <a:solidFill>
                  <a:srgbClr val="376092"/>
                </a:solidFill>
                <a:latin typeface="Futura Std Medium" panose="020B0702020204020203"/>
              </a:rPr>
              <a:t> Depositi e </a:t>
            </a: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Prestiti</a:t>
            </a:r>
          </a:p>
          <a:p>
            <a:pPr marL="285750" indent="-285750" algn="just"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dopo delibera, </a:t>
            </a:r>
            <a:r>
              <a:rPr lang="it-IT" altLang="it-IT" sz="1600" u="sng" dirty="0" smtClean="0">
                <a:solidFill>
                  <a:srgbClr val="376092"/>
                </a:solidFill>
                <a:latin typeface="Futura Std Medium" panose="020B0702020204020203"/>
              </a:rPr>
              <a:t>concessione agevolazioni</a:t>
            </a: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 Mise</a:t>
            </a:r>
          </a:p>
          <a:p>
            <a:pPr marL="719138" indent="-269875" algn="just"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Char char="ü"/>
              <a:tabLst>
                <a:tab pos="989013" algn="l"/>
              </a:tabLst>
            </a:pP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successiva </a:t>
            </a:r>
            <a:r>
              <a:rPr lang="it-IT" altLang="it-IT" sz="1600" u="sng" dirty="0" smtClean="0">
                <a:solidFill>
                  <a:srgbClr val="376092"/>
                </a:solidFill>
                <a:latin typeface="Futura Std Medium" panose="020B0702020204020203"/>
              </a:rPr>
              <a:t>stipula contratto </a:t>
            </a:r>
            <a:r>
              <a:rPr lang="it-IT" altLang="it-IT" sz="1600" u="sng" dirty="0">
                <a:solidFill>
                  <a:srgbClr val="376092"/>
                </a:solidFill>
                <a:latin typeface="Futura Std Medium" panose="020B0702020204020203"/>
              </a:rPr>
              <a:t>unico di finanziamento</a:t>
            </a:r>
            <a:r>
              <a:rPr lang="it-IT" altLang="it-IT" sz="1600" dirty="0">
                <a:solidFill>
                  <a:srgbClr val="376092"/>
                </a:solidFill>
                <a:latin typeface="Futura Std Medium" panose="020B0702020204020203"/>
              </a:rPr>
              <a:t> (</a:t>
            </a:r>
            <a:r>
              <a:rPr lang="it-IT" altLang="it-IT" sz="1600" dirty="0" err="1">
                <a:solidFill>
                  <a:srgbClr val="376092"/>
                </a:solidFill>
                <a:latin typeface="Futura Std Medium" panose="020B0702020204020203"/>
              </a:rPr>
              <a:t>agevolato+bancario</a:t>
            </a:r>
            <a:r>
              <a:rPr lang="it-IT" altLang="it-IT" sz="1600" dirty="0">
                <a:solidFill>
                  <a:srgbClr val="376092"/>
                </a:solidFill>
                <a:latin typeface="Futura Std Medium" panose="020B0702020204020203"/>
              </a:rPr>
              <a:t>), condizione di efficacia </a:t>
            </a: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concessione agevolazioni</a:t>
            </a:r>
            <a:endParaRPr lang="it-IT" altLang="it-IT" sz="1600" dirty="0">
              <a:solidFill>
                <a:srgbClr val="376092"/>
              </a:solidFill>
              <a:latin typeface="Futura Std Medium" panose="020B0702020204020203"/>
            </a:endParaRPr>
          </a:p>
        </p:txBody>
      </p:sp>
      <p:sp>
        <p:nvSpPr>
          <p:cNvPr id="19" name="Rettangolo arrotondato 18">
            <a:extLst/>
          </p:cNvPr>
          <p:cNvSpPr/>
          <p:nvPr/>
        </p:nvSpPr>
        <p:spPr>
          <a:xfrm rot="21319496">
            <a:off x="101157" y="5800396"/>
            <a:ext cx="2358373" cy="744865"/>
          </a:xfrm>
          <a:prstGeom prst="roundRect">
            <a:avLst>
              <a:gd name="adj" fmla="val 0"/>
            </a:avLst>
          </a:prstGeom>
          <a:solidFill>
            <a:srgbClr val="92D050"/>
          </a:solidFill>
          <a:ln>
            <a:solidFill>
              <a:schemeClr val="bg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1400" b="1" dirty="0" smtClean="0">
                <a:solidFill>
                  <a:srgbClr val="FF5050"/>
                </a:solidFill>
                <a:cs typeface="Calibri" panose="020F0502020204030204" pitchFamily="34" charset="0"/>
              </a:rPr>
              <a:t>Procedura e concessione</a:t>
            </a:r>
          </a:p>
          <a:p>
            <a:pPr algn="ctr">
              <a:defRPr/>
            </a:pPr>
            <a:r>
              <a:rPr lang="it-IT" sz="1400" b="1" dirty="0" smtClean="0">
                <a:solidFill>
                  <a:prstClr val="white"/>
                </a:solidFill>
                <a:cs typeface="Calibri" panose="020F0502020204030204" pitchFamily="34" charset="0"/>
              </a:rPr>
              <a:t>D.M. 11/06/2020 </a:t>
            </a:r>
          </a:p>
          <a:p>
            <a:pPr algn="ctr">
              <a:defRPr/>
            </a:pPr>
            <a:r>
              <a:rPr lang="it-IT" sz="1400" b="1" dirty="0" smtClean="0">
                <a:solidFill>
                  <a:prstClr val="white"/>
                </a:solidFill>
                <a:cs typeface="Calibri" panose="020F0502020204030204" pitchFamily="34" charset="0"/>
              </a:rPr>
              <a:t>Art. 7, co. 6 e art. 9</a:t>
            </a:r>
            <a:endParaRPr lang="it-IT" sz="1400" b="1" dirty="0">
              <a:solidFill>
                <a:prstClr val="white"/>
              </a:solidFill>
              <a:cs typeface="Calibri" panose="020F0502020204030204" pitchFamily="34" charset="0"/>
            </a:endParaRPr>
          </a:p>
        </p:txBody>
      </p:sp>
      <p:sp>
        <p:nvSpPr>
          <p:cNvPr id="20" name="CasellaDiTesto 19"/>
          <p:cNvSpPr txBox="1"/>
          <p:nvPr/>
        </p:nvSpPr>
        <p:spPr>
          <a:xfrm>
            <a:off x="5351489" y="27872"/>
            <a:ext cx="36426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2400" b="1" dirty="0" smtClean="0">
                <a:solidFill>
                  <a:schemeClr val="accent1"/>
                </a:solidFill>
                <a:latin typeface="+mj-lt"/>
              </a:rPr>
              <a:t>Il sostegno finanziario</a:t>
            </a:r>
            <a:endParaRPr lang="it-IT" sz="2400" b="1" dirty="0">
              <a:solidFill>
                <a:schemeClr val="accent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34404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egnaposto numero diapositiva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553200" y="7456488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07D882B-CDBF-4880-A8DA-9991B2C297AA}" type="slidenum">
              <a:rPr lang="it-IT" altLang="it-IT" sz="1200">
                <a:solidFill>
                  <a:srgbClr val="898989"/>
                </a:solidFill>
                <a:ea typeface="MS PGothic" panose="020B0600070205080204" pitchFamily="34" charset="-128"/>
              </a:rPr>
              <a:pPr>
                <a:spcBef>
                  <a:spcPct val="0"/>
                </a:spcBef>
                <a:buFontTx/>
                <a:buNone/>
              </a:pPr>
              <a:t>11</a:t>
            </a:fld>
            <a:endParaRPr lang="it-IT" altLang="it-IT" sz="1200">
              <a:solidFill>
                <a:srgbClr val="898989"/>
              </a:solidFill>
              <a:ea typeface="MS PGothic" panose="020B0600070205080204" pitchFamily="34" charset="-128"/>
            </a:endParaRPr>
          </a:p>
        </p:txBody>
      </p:sp>
      <p:sp>
        <p:nvSpPr>
          <p:cNvPr id="47" name="Rettangolo 46">
            <a:extLst>
              <a:ext uri="{FF2B5EF4-FFF2-40B4-BE49-F238E27FC236}"/>
            </a:extLst>
          </p:cNvPr>
          <p:cNvSpPr/>
          <p:nvPr/>
        </p:nvSpPr>
        <p:spPr>
          <a:xfrm>
            <a:off x="655916" y="3090051"/>
            <a:ext cx="1611828" cy="1086267"/>
          </a:xfrm>
          <a:prstGeom prst="rect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76200" tIns="38100" rIns="76200" bIns="38100" spcCol="1270" anchor="ctr"/>
          <a:lstStyle/>
          <a:p>
            <a:pPr algn="ctr" defTabSz="889000">
              <a:lnSpc>
                <a:spcPct val="90000"/>
              </a:lnSpc>
              <a:spcAft>
                <a:spcPct val="35000"/>
              </a:spcAft>
              <a:defRPr/>
            </a:pPr>
            <a:endParaRPr lang="it-IT" sz="2000" dirty="0">
              <a:solidFill>
                <a:prstClr val="white"/>
              </a:solidFill>
            </a:endParaRPr>
          </a:p>
        </p:txBody>
      </p:sp>
      <p:sp>
        <p:nvSpPr>
          <p:cNvPr id="5" name="Rettangolo 4">
            <a:extLst>
              <a:ext uri="{FF2B5EF4-FFF2-40B4-BE49-F238E27FC236}"/>
            </a:extLst>
          </p:cNvPr>
          <p:cNvSpPr/>
          <p:nvPr/>
        </p:nvSpPr>
        <p:spPr>
          <a:xfrm>
            <a:off x="323850" y="265660"/>
            <a:ext cx="74168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it-IT" sz="2400" b="1" dirty="0" smtClean="0">
                <a:solidFill>
                  <a:srgbClr val="00B050"/>
                </a:solidFill>
                <a:latin typeface="Futura Std Medium" panose="020B0702020204020203" pitchFamily="34" charset="0"/>
                <a:ea typeface="+mj-ea"/>
                <a:cs typeface="Arial" panose="020B0604020202020204" pitchFamily="34" charset="0"/>
              </a:rPr>
              <a:t>Procedura valutativa</a:t>
            </a:r>
            <a:endParaRPr lang="it-IT" sz="2400" b="1" dirty="0">
              <a:solidFill>
                <a:srgbClr val="00B050"/>
              </a:solidFill>
              <a:latin typeface="Futura Std Medium" panose="020B0702020204020203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18" name="Rettangolo 17">
            <a:extLst>
              <a:ext uri="{FF2B5EF4-FFF2-40B4-BE49-F238E27FC236}"/>
            </a:extLst>
          </p:cNvPr>
          <p:cNvSpPr/>
          <p:nvPr/>
        </p:nvSpPr>
        <p:spPr>
          <a:xfrm>
            <a:off x="427038" y="839522"/>
            <a:ext cx="7956550" cy="50800"/>
          </a:xfrm>
          <a:prstGeom prst="rect">
            <a:avLst/>
          </a:prstGeom>
          <a:solidFill>
            <a:srgbClr val="00B050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>
              <a:solidFill>
                <a:prstClr val="white"/>
              </a:solidFill>
            </a:endParaRPr>
          </a:p>
        </p:txBody>
      </p:sp>
      <p:sp>
        <p:nvSpPr>
          <p:cNvPr id="33" name="Freccia a destra 32">
            <a:extLst>
              <a:ext uri="{FF2B5EF4-FFF2-40B4-BE49-F238E27FC236}"/>
            </a:extLst>
          </p:cNvPr>
          <p:cNvSpPr/>
          <p:nvPr/>
        </p:nvSpPr>
        <p:spPr>
          <a:xfrm>
            <a:off x="381000" y="5526088"/>
            <a:ext cx="1382713" cy="1358900"/>
          </a:xfrm>
          <a:prstGeom prst="rightArrow">
            <a:avLst>
              <a:gd name="adj1" fmla="val 100000"/>
              <a:gd name="adj2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 sz="1400" b="1" dirty="0"/>
          </a:p>
        </p:txBody>
      </p:sp>
      <p:cxnSp>
        <p:nvCxnSpPr>
          <p:cNvPr id="25" name="Connettore 1 24">
            <a:extLst>
              <a:ext uri="{FF2B5EF4-FFF2-40B4-BE49-F238E27FC236}"/>
            </a:extLst>
          </p:cNvPr>
          <p:cNvCxnSpPr/>
          <p:nvPr/>
        </p:nvCxnSpPr>
        <p:spPr>
          <a:xfrm>
            <a:off x="565150" y="3163027"/>
            <a:ext cx="7967663" cy="0"/>
          </a:xfrm>
          <a:prstGeom prst="line">
            <a:avLst/>
          </a:prstGeom>
          <a:ln w="19050">
            <a:solidFill>
              <a:srgbClr val="00B050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Freccia a destra 23">
            <a:extLst>
              <a:ext uri="{FF2B5EF4-FFF2-40B4-BE49-F238E27FC236}"/>
            </a:extLst>
          </p:cNvPr>
          <p:cNvSpPr/>
          <p:nvPr/>
        </p:nvSpPr>
        <p:spPr>
          <a:xfrm>
            <a:off x="596169" y="2307139"/>
            <a:ext cx="1684833" cy="681862"/>
          </a:xfrm>
          <a:prstGeom prst="rightArrow">
            <a:avLst>
              <a:gd name="adj1" fmla="val 100000"/>
              <a:gd name="adj2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1600" b="1" dirty="0" smtClean="0">
                <a:solidFill>
                  <a:schemeClr val="tx2"/>
                </a:solidFill>
                <a:latin typeface="+mj-lt"/>
              </a:rPr>
              <a:t>Valutazione</a:t>
            </a:r>
            <a:endParaRPr lang="it-IT" sz="1400" b="1" dirty="0">
              <a:latin typeface="+mj-lt"/>
            </a:endParaRPr>
          </a:p>
        </p:txBody>
      </p:sp>
      <p:sp>
        <p:nvSpPr>
          <p:cNvPr id="27" name="CasellaDiTesto 41"/>
          <p:cNvSpPr txBox="1">
            <a:spLocks noChangeArrowheads="1"/>
          </p:cNvSpPr>
          <p:nvPr/>
        </p:nvSpPr>
        <p:spPr bwMode="auto">
          <a:xfrm>
            <a:off x="2159493" y="1967078"/>
            <a:ext cx="6553200" cy="11926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algn="just"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it-IT" altLang="it-IT" sz="1600" dirty="0" err="1" smtClean="0">
                <a:solidFill>
                  <a:srgbClr val="376092"/>
                </a:solidFill>
                <a:latin typeface="Futura Std Medium" panose="020B0702020204020203"/>
              </a:rPr>
              <a:t>pre</a:t>
            </a: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-istruttoria formale di completezza e ammissibilità</a:t>
            </a:r>
          </a:p>
          <a:p>
            <a:pPr marL="285750" indent="-285750" algn="just"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verifica requisiti soggettivi</a:t>
            </a:r>
          </a:p>
          <a:p>
            <a:pPr marL="285750" indent="-285750" algn="just"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giudizio di ammissibilità tecnico-scientifica del progetto</a:t>
            </a:r>
          </a:p>
          <a:p>
            <a:pPr marL="285750" indent="-285750" algn="just"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criteri di valutazione e soglie minime di ammissibilità</a:t>
            </a:r>
          </a:p>
        </p:txBody>
      </p:sp>
      <p:sp>
        <p:nvSpPr>
          <p:cNvPr id="29" name="Freccia a destra 28">
            <a:extLst>
              <a:ext uri="{FF2B5EF4-FFF2-40B4-BE49-F238E27FC236}"/>
            </a:extLst>
          </p:cNvPr>
          <p:cNvSpPr/>
          <p:nvPr/>
        </p:nvSpPr>
        <p:spPr>
          <a:xfrm>
            <a:off x="634212" y="3441024"/>
            <a:ext cx="1467670" cy="1904526"/>
          </a:xfrm>
          <a:prstGeom prst="rightArrow">
            <a:avLst>
              <a:gd name="adj1" fmla="val 100000"/>
              <a:gd name="adj2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1600" b="1" dirty="0" smtClean="0">
                <a:solidFill>
                  <a:schemeClr val="tx2"/>
                </a:solidFill>
                <a:latin typeface="Futura Std Medium" panose="020B0702020204020203"/>
              </a:rPr>
              <a:t>Criteri valutazione tecnica</a:t>
            </a:r>
            <a:endParaRPr lang="it-IT" sz="1400" b="1" dirty="0">
              <a:latin typeface="Futura Std Medium" panose="020B0702020204020203"/>
            </a:endParaRPr>
          </a:p>
        </p:txBody>
      </p:sp>
      <p:sp>
        <p:nvSpPr>
          <p:cNvPr id="34" name="CasellaDiTesto 41"/>
          <p:cNvSpPr txBox="1">
            <a:spLocks noChangeArrowheads="1"/>
          </p:cNvSpPr>
          <p:nvPr/>
        </p:nvSpPr>
        <p:spPr bwMode="auto">
          <a:xfrm>
            <a:off x="2144503" y="3213757"/>
            <a:ext cx="6403975" cy="3485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algn="just"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it-IT" altLang="it-IT" sz="1600" b="1" dirty="0">
                <a:solidFill>
                  <a:srgbClr val="376092"/>
                </a:solidFill>
                <a:latin typeface="Futura Std Medium" panose="020B0702020204020203"/>
              </a:rPr>
              <a:t>f</a:t>
            </a:r>
            <a:r>
              <a:rPr lang="it-IT" altLang="it-IT" sz="1600" b="1" dirty="0" smtClean="0">
                <a:solidFill>
                  <a:srgbClr val="376092"/>
                </a:solidFill>
                <a:latin typeface="Futura Std Medium" panose="020B0702020204020203"/>
              </a:rPr>
              <a:t>attibilità tecnico-organizzativa </a:t>
            </a: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25/100</a:t>
            </a:r>
          </a:p>
          <a:p>
            <a:pPr marL="719138" lvl="1" algn="just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it-IT" altLang="it-IT" sz="1600" dirty="0">
                <a:solidFill>
                  <a:srgbClr val="376092"/>
                </a:solidFill>
                <a:latin typeface="Futura Std Medium" panose="020B0702020204020203"/>
              </a:rPr>
              <a:t>c</a:t>
            </a: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apacità e competenze</a:t>
            </a:r>
          </a:p>
          <a:p>
            <a:pPr marL="719138" lvl="1" algn="just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qualità delle collaborazioni</a:t>
            </a:r>
          </a:p>
          <a:p>
            <a:pPr marL="719138" lvl="1" algn="just"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risorse tecniche e organizzative</a:t>
            </a:r>
            <a:endParaRPr lang="it-IT" altLang="it-IT" sz="1600" b="1" dirty="0" smtClean="0">
              <a:solidFill>
                <a:srgbClr val="376092"/>
              </a:solidFill>
              <a:latin typeface="Futura Std Medium" panose="020B0702020204020203"/>
            </a:endParaRPr>
          </a:p>
          <a:p>
            <a:pPr marL="285750" indent="-285750" algn="just"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it-IT" altLang="it-IT" sz="1600" b="1" dirty="0">
                <a:solidFill>
                  <a:srgbClr val="376092"/>
                </a:solidFill>
                <a:latin typeface="Futura Std Medium" panose="020B0702020204020203"/>
              </a:rPr>
              <a:t>q</a:t>
            </a:r>
            <a:r>
              <a:rPr lang="it-IT" altLang="it-IT" sz="1600" b="1" dirty="0" smtClean="0">
                <a:solidFill>
                  <a:srgbClr val="376092"/>
                </a:solidFill>
                <a:latin typeface="Futura Std Medium" panose="020B0702020204020203"/>
              </a:rPr>
              <a:t>ualità del progetto </a:t>
            </a: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50/100</a:t>
            </a:r>
          </a:p>
          <a:p>
            <a:pPr marL="719138" lvl="1" algn="just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validità tecnica</a:t>
            </a:r>
            <a:endParaRPr lang="it-IT" altLang="it-IT" sz="1600" dirty="0">
              <a:solidFill>
                <a:srgbClr val="376092"/>
              </a:solidFill>
              <a:latin typeface="Futura Std Medium" panose="020B0702020204020203"/>
            </a:endParaRPr>
          </a:p>
          <a:p>
            <a:pPr marL="719138" lvl="1" algn="just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rilevanza dei risultati attesi</a:t>
            </a:r>
            <a:endParaRPr lang="it-IT" altLang="it-IT" sz="1600" dirty="0">
              <a:solidFill>
                <a:srgbClr val="376092"/>
              </a:solidFill>
              <a:latin typeface="Futura Std Medium" panose="020B0702020204020203"/>
            </a:endParaRPr>
          </a:p>
          <a:p>
            <a:pPr marL="719138" lvl="1" algn="just"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it-IT" altLang="it-IT" sz="1600" dirty="0">
                <a:solidFill>
                  <a:srgbClr val="376092"/>
                </a:solidFill>
                <a:latin typeface="Futura Std Medium" panose="020B0702020204020203"/>
              </a:rPr>
              <a:t>p</a:t>
            </a: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otenzialità di sviluppo</a:t>
            </a:r>
            <a:endParaRPr lang="it-IT" altLang="it-IT" sz="1600" b="1" dirty="0" smtClean="0">
              <a:solidFill>
                <a:srgbClr val="376092"/>
              </a:solidFill>
              <a:latin typeface="Futura Std Medium" panose="020B0702020204020203"/>
            </a:endParaRPr>
          </a:p>
          <a:p>
            <a:pPr marL="285750" indent="-285750" algn="just"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it-IT" altLang="it-IT" sz="1600" b="1" dirty="0">
                <a:solidFill>
                  <a:srgbClr val="376092"/>
                </a:solidFill>
                <a:latin typeface="Futura Std Medium" panose="020B0702020204020203"/>
              </a:rPr>
              <a:t>i</a:t>
            </a:r>
            <a:r>
              <a:rPr lang="it-IT" altLang="it-IT" sz="1600" b="1" dirty="0" smtClean="0">
                <a:solidFill>
                  <a:srgbClr val="376092"/>
                </a:solidFill>
                <a:latin typeface="Futura Std Medium" panose="020B0702020204020203"/>
              </a:rPr>
              <a:t>mpatto del progetto</a:t>
            </a: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 25/100</a:t>
            </a:r>
          </a:p>
          <a:p>
            <a:pPr marL="719138" lvl="1" algn="just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potenzialità economica</a:t>
            </a:r>
            <a:endParaRPr lang="it-IT" altLang="it-IT" sz="1600" dirty="0">
              <a:solidFill>
                <a:srgbClr val="376092"/>
              </a:solidFill>
              <a:latin typeface="Futura Std Medium" panose="020B0702020204020203"/>
            </a:endParaRPr>
          </a:p>
          <a:p>
            <a:pPr marL="719138" lvl="1" algn="just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Impatto industriale</a:t>
            </a:r>
            <a:endParaRPr lang="it-IT" altLang="it-IT" sz="1600" dirty="0">
              <a:solidFill>
                <a:srgbClr val="376092"/>
              </a:solidFill>
              <a:latin typeface="Futura Std Medium" panose="020B0702020204020203"/>
            </a:endParaRPr>
          </a:p>
          <a:p>
            <a:pPr marL="719138" lvl="1" algn="just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prossimità al mercato (costi di sviluppo su totale </a:t>
            </a:r>
            <a:r>
              <a:rPr lang="it-IT" altLang="it-IT" sz="1600" dirty="0" err="1" smtClean="0">
                <a:solidFill>
                  <a:srgbClr val="376092"/>
                </a:solidFill>
                <a:latin typeface="Futura Std Medium" panose="020B0702020204020203"/>
              </a:rPr>
              <a:t>prog</a:t>
            </a: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.)</a:t>
            </a:r>
            <a:endParaRPr lang="it-IT" altLang="it-IT" sz="1600" b="1" dirty="0">
              <a:solidFill>
                <a:srgbClr val="376092"/>
              </a:solidFill>
              <a:latin typeface="Futura Std Medium" panose="020B0702020204020203"/>
            </a:endParaRPr>
          </a:p>
          <a:p>
            <a:pPr marL="285750" indent="-285750" algn="just"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endParaRPr lang="it-IT" altLang="it-IT" sz="1600" b="1" dirty="0" smtClean="0">
              <a:solidFill>
                <a:srgbClr val="376092"/>
              </a:solidFill>
              <a:latin typeface="Futura Std Medium" panose="020B0702020204020203"/>
            </a:endParaRPr>
          </a:p>
        </p:txBody>
      </p:sp>
      <p:sp>
        <p:nvSpPr>
          <p:cNvPr id="36" name="Rettangolo arrotondato 35">
            <a:extLst/>
          </p:cNvPr>
          <p:cNvSpPr/>
          <p:nvPr/>
        </p:nvSpPr>
        <p:spPr>
          <a:xfrm rot="367492">
            <a:off x="6841803" y="802952"/>
            <a:ext cx="2146006" cy="624710"/>
          </a:xfrm>
          <a:prstGeom prst="roundRect">
            <a:avLst>
              <a:gd name="adj" fmla="val 0"/>
            </a:avLst>
          </a:prstGeom>
          <a:solidFill>
            <a:srgbClr val="92D050"/>
          </a:solidFill>
          <a:ln>
            <a:solidFill>
              <a:schemeClr val="bg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1400" b="1" dirty="0" smtClean="0">
                <a:solidFill>
                  <a:srgbClr val="FF5050"/>
                </a:solidFill>
                <a:cs typeface="Calibri" panose="020F0502020204030204" pitchFamily="34" charset="0"/>
              </a:rPr>
              <a:t>Procedura di accesso </a:t>
            </a:r>
            <a:r>
              <a:rPr lang="it-IT" sz="1400" b="1" dirty="0" smtClean="0">
                <a:solidFill>
                  <a:prstClr val="white"/>
                </a:solidFill>
                <a:cs typeface="Calibri" panose="020F0502020204030204" pitchFamily="34" charset="0"/>
              </a:rPr>
              <a:t>D.M. 11/06/2020  Articolo 7</a:t>
            </a:r>
            <a:endParaRPr lang="it-IT" sz="1400" b="1" dirty="0">
              <a:solidFill>
                <a:prstClr val="white"/>
              </a:solidFill>
              <a:cs typeface="Calibri" panose="020F0502020204030204" pitchFamily="34" charset="0"/>
            </a:endParaRPr>
          </a:p>
        </p:txBody>
      </p:sp>
      <p:cxnSp>
        <p:nvCxnSpPr>
          <p:cNvPr id="19" name="Connettore 1 18">
            <a:extLst>
              <a:ext uri="{FF2B5EF4-FFF2-40B4-BE49-F238E27FC236}"/>
            </a:extLst>
          </p:cNvPr>
          <p:cNvCxnSpPr/>
          <p:nvPr/>
        </p:nvCxnSpPr>
        <p:spPr>
          <a:xfrm>
            <a:off x="597630" y="1906355"/>
            <a:ext cx="7967663" cy="0"/>
          </a:xfrm>
          <a:prstGeom prst="line">
            <a:avLst/>
          </a:prstGeom>
          <a:ln w="19050">
            <a:solidFill>
              <a:srgbClr val="00B050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Freccia a destra 19">
            <a:extLst>
              <a:ext uri="{FF2B5EF4-FFF2-40B4-BE49-F238E27FC236}"/>
            </a:extLst>
          </p:cNvPr>
          <p:cNvSpPr/>
          <p:nvPr/>
        </p:nvSpPr>
        <p:spPr>
          <a:xfrm>
            <a:off x="581180" y="982646"/>
            <a:ext cx="1684833" cy="902626"/>
          </a:xfrm>
          <a:prstGeom prst="rightArrow">
            <a:avLst>
              <a:gd name="adj1" fmla="val 100000"/>
              <a:gd name="adj2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1600" b="1" dirty="0" smtClean="0">
                <a:solidFill>
                  <a:schemeClr val="tx2"/>
                </a:solidFill>
                <a:latin typeface="+mj-lt"/>
              </a:rPr>
              <a:t>Presentazione domande</a:t>
            </a:r>
            <a:endParaRPr lang="it-IT" sz="1400" b="1" dirty="0">
              <a:latin typeface="+mj-lt"/>
            </a:endParaRPr>
          </a:p>
        </p:txBody>
      </p:sp>
      <p:sp>
        <p:nvSpPr>
          <p:cNvPr id="21" name="CasellaDiTesto 41"/>
          <p:cNvSpPr txBox="1">
            <a:spLocks noChangeArrowheads="1"/>
          </p:cNvSpPr>
          <p:nvPr/>
        </p:nvSpPr>
        <p:spPr bwMode="auto">
          <a:xfrm>
            <a:off x="2132013" y="965238"/>
            <a:ext cx="5782794" cy="907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algn="just"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termini e allegati definiti con decreto DGIAI</a:t>
            </a:r>
          </a:p>
          <a:p>
            <a:pPr marL="285750" indent="-285750" algn="just"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procedura informatica </a:t>
            </a:r>
            <a:endParaRPr lang="it-IT" altLang="it-IT" sz="1600" dirty="0">
              <a:solidFill>
                <a:srgbClr val="376092"/>
              </a:solidFill>
              <a:latin typeface="Futura Std Medium" panose="020B0702020204020203"/>
            </a:endParaRPr>
          </a:p>
          <a:p>
            <a:pPr marL="285750" indent="-285750" algn="just"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allegare attestazione disponibilità finanziamento FRI</a:t>
            </a:r>
          </a:p>
        </p:txBody>
      </p:sp>
      <p:sp>
        <p:nvSpPr>
          <p:cNvPr id="22" name="Rettangolo arrotondato 21">
            <a:extLst/>
          </p:cNvPr>
          <p:cNvSpPr/>
          <p:nvPr/>
        </p:nvSpPr>
        <p:spPr>
          <a:xfrm rot="21372468">
            <a:off x="19539" y="1893097"/>
            <a:ext cx="1630117" cy="629429"/>
          </a:xfrm>
          <a:prstGeom prst="roundRect">
            <a:avLst>
              <a:gd name="adj" fmla="val 0"/>
            </a:avLst>
          </a:prstGeom>
          <a:solidFill>
            <a:srgbClr val="92D050"/>
          </a:solidFill>
          <a:ln>
            <a:solidFill>
              <a:schemeClr val="bg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1400" b="1" dirty="0" smtClean="0">
                <a:solidFill>
                  <a:srgbClr val="FF5050"/>
                </a:solidFill>
                <a:cs typeface="Calibri" panose="020F0502020204030204" pitchFamily="34" charset="0"/>
              </a:rPr>
              <a:t>Istruttoria</a:t>
            </a:r>
          </a:p>
          <a:p>
            <a:pPr algn="ctr">
              <a:defRPr/>
            </a:pPr>
            <a:r>
              <a:rPr lang="it-IT" sz="1400" b="1" dirty="0" smtClean="0">
                <a:solidFill>
                  <a:prstClr val="white"/>
                </a:solidFill>
                <a:cs typeface="Calibri" panose="020F0502020204030204" pitchFamily="34" charset="0"/>
              </a:rPr>
              <a:t>D.M. 11/06/2020  Articolo 8</a:t>
            </a:r>
            <a:endParaRPr lang="it-IT" sz="1400" b="1" dirty="0">
              <a:solidFill>
                <a:prstClr val="white"/>
              </a:solidFill>
              <a:cs typeface="Calibri" panose="020F0502020204030204" pitchFamily="34" charset="0"/>
            </a:endParaRPr>
          </a:p>
        </p:txBody>
      </p:sp>
      <p:sp>
        <p:nvSpPr>
          <p:cNvPr id="23" name="Rettangolo arrotondato 22">
            <a:extLst/>
          </p:cNvPr>
          <p:cNvSpPr/>
          <p:nvPr/>
        </p:nvSpPr>
        <p:spPr>
          <a:xfrm rot="519581">
            <a:off x="6442775" y="3293602"/>
            <a:ext cx="2146006" cy="624710"/>
          </a:xfrm>
          <a:prstGeom prst="roundRect">
            <a:avLst>
              <a:gd name="adj" fmla="val 0"/>
            </a:avLst>
          </a:prstGeom>
          <a:solidFill>
            <a:srgbClr val="92D050"/>
          </a:solidFill>
          <a:ln>
            <a:solidFill>
              <a:schemeClr val="bg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1400" b="1" dirty="0" smtClean="0">
                <a:solidFill>
                  <a:srgbClr val="FF5050"/>
                </a:solidFill>
                <a:cs typeface="Calibri" panose="020F0502020204030204" pitchFamily="34" charset="0"/>
              </a:rPr>
              <a:t>Criteri valutazione</a:t>
            </a:r>
          </a:p>
          <a:p>
            <a:pPr algn="ctr">
              <a:defRPr/>
            </a:pPr>
            <a:r>
              <a:rPr lang="it-IT" sz="1400" b="1" dirty="0" smtClean="0">
                <a:solidFill>
                  <a:prstClr val="white"/>
                </a:solidFill>
                <a:cs typeface="Calibri" panose="020F0502020204030204" pitchFamily="34" charset="0"/>
              </a:rPr>
              <a:t>D.M. 11/06/2020  Articolo 10</a:t>
            </a:r>
            <a:endParaRPr lang="it-IT" sz="1400" b="1" dirty="0">
              <a:solidFill>
                <a:prstClr val="white"/>
              </a:solidFill>
              <a:cs typeface="Calibri" panose="020F0502020204030204" pitchFamily="34" charset="0"/>
            </a:endParaRPr>
          </a:p>
        </p:txBody>
      </p:sp>
      <p:sp>
        <p:nvSpPr>
          <p:cNvPr id="26" name="CasellaDiTesto 25"/>
          <p:cNvSpPr txBox="1"/>
          <p:nvPr/>
        </p:nvSpPr>
        <p:spPr>
          <a:xfrm>
            <a:off x="5351489" y="27872"/>
            <a:ext cx="36426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2400" b="1" dirty="0" smtClean="0">
                <a:solidFill>
                  <a:schemeClr val="accent1"/>
                </a:solidFill>
                <a:latin typeface="+mj-lt"/>
              </a:rPr>
              <a:t>Lo sportello</a:t>
            </a:r>
            <a:endParaRPr lang="it-IT" sz="2400" b="1" dirty="0">
              <a:solidFill>
                <a:schemeClr val="accent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55790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egnaposto numero diapositiva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553200" y="7456488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07D882B-CDBF-4880-A8DA-9991B2C297AA}" type="slidenum">
              <a:rPr lang="it-IT" altLang="it-IT" sz="1200">
                <a:solidFill>
                  <a:srgbClr val="898989"/>
                </a:solidFill>
                <a:ea typeface="MS PGothic" panose="020B0600070205080204" pitchFamily="34" charset="-128"/>
              </a:rPr>
              <a:pPr>
                <a:spcBef>
                  <a:spcPct val="0"/>
                </a:spcBef>
                <a:buFontTx/>
                <a:buNone/>
              </a:pPr>
              <a:t>12</a:t>
            </a:fld>
            <a:endParaRPr lang="it-IT" altLang="it-IT" sz="1200">
              <a:solidFill>
                <a:srgbClr val="898989"/>
              </a:solidFill>
              <a:ea typeface="MS PGothic" panose="020B0600070205080204" pitchFamily="34" charset="-128"/>
            </a:endParaRPr>
          </a:p>
        </p:txBody>
      </p:sp>
      <p:sp>
        <p:nvSpPr>
          <p:cNvPr id="47" name="Rettangolo 46">
            <a:extLst/>
          </p:cNvPr>
          <p:cNvSpPr/>
          <p:nvPr/>
        </p:nvSpPr>
        <p:spPr>
          <a:xfrm>
            <a:off x="655916" y="3090051"/>
            <a:ext cx="1611828" cy="1086267"/>
          </a:xfrm>
          <a:prstGeom prst="rect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76200" tIns="38100" rIns="76200" bIns="38100" spcCol="1270" anchor="ctr"/>
          <a:lstStyle/>
          <a:p>
            <a:pPr algn="ctr" defTabSz="889000">
              <a:lnSpc>
                <a:spcPct val="90000"/>
              </a:lnSpc>
              <a:spcAft>
                <a:spcPct val="35000"/>
              </a:spcAft>
              <a:defRPr/>
            </a:pPr>
            <a:endParaRPr lang="it-IT" sz="2000" dirty="0">
              <a:solidFill>
                <a:prstClr val="white"/>
              </a:solidFill>
            </a:endParaRPr>
          </a:p>
        </p:txBody>
      </p:sp>
      <p:sp>
        <p:nvSpPr>
          <p:cNvPr id="5" name="Rettangolo 4">
            <a:extLst/>
          </p:cNvPr>
          <p:cNvSpPr/>
          <p:nvPr/>
        </p:nvSpPr>
        <p:spPr>
          <a:xfrm>
            <a:off x="323850" y="355600"/>
            <a:ext cx="74168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it-IT" sz="2400" b="1" dirty="0" smtClean="0">
                <a:solidFill>
                  <a:srgbClr val="00B050"/>
                </a:solidFill>
                <a:latin typeface="Futura Std Medium" panose="020B0702020204020203" pitchFamily="34" charset="0"/>
                <a:ea typeface="+mj-ea"/>
                <a:cs typeface="Arial" panose="020B0604020202020204" pitchFamily="34" charset="0"/>
              </a:rPr>
              <a:t>Schema di decreto attuativo DGIAI</a:t>
            </a:r>
            <a:endParaRPr lang="it-IT" sz="2400" b="1" dirty="0">
              <a:solidFill>
                <a:srgbClr val="00B050"/>
              </a:solidFill>
              <a:latin typeface="Futura Std Medium" panose="020B0702020204020203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28682" name="CasellaDiTesto 41"/>
          <p:cNvSpPr txBox="1">
            <a:spLocks noChangeArrowheads="1"/>
          </p:cNvSpPr>
          <p:nvPr/>
        </p:nvSpPr>
        <p:spPr bwMode="auto">
          <a:xfrm>
            <a:off x="1874838" y="1508236"/>
            <a:ext cx="6597650" cy="8694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spcAft>
                <a:spcPts val="300"/>
              </a:spcAft>
              <a:buFontTx/>
              <a:buNone/>
            </a:pPr>
            <a:r>
              <a:rPr lang="it-IT" altLang="it-IT" sz="1600" b="1" dirty="0" smtClean="0">
                <a:solidFill>
                  <a:srgbClr val="376092"/>
                </a:solidFill>
                <a:latin typeface="Futura Std Medium" panose="020B0702020204020203"/>
              </a:rPr>
              <a:t>Ambito di applicazione e risorse disponibili</a:t>
            </a:r>
          </a:p>
          <a:p>
            <a:pPr marL="285750" indent="-285750" algn="just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recepisce ulteriori disponibilità previste DM 11/06/2020</a:t>
            </a:r>
          </a:p>
          <a:p>
            <a:pPr marL="285750" indent="-285750" algn="just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riparto fondi (FSC 80% Mezzogiorno, FCS intero territorio)</a:t>
            </a:r>
          </a:p>
        </p:txBody>
      </p:sp>
      <p:cxnSp>
        <p:nvCxnSpPr>
          <p:cNvPr id="40" name="Connettore 1 39">
            <a:extLst/>
          </p:cNvPr>
          <p:cNvCxnSpPr/>
          <p:nvPr/>
        </p:nvCxnSpPr>
        <p:spPr>
          <a:xfrm>
            <a:off x="495300" y="2394533"/>
            <a:ext cx="7967663" cy="0"/>
          </a:xfrm>
          <a:prstGeom prst="line">
            <a:avLst/>
          </a:prstGeom>
          <a:ln w="19050">
            <a:solidFill>
              <a:srgbClr val="00B050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Freccia a destra 42">
            <a:extLst/>
          </p:cNvPr>
          <p:cNvSpPr/>
          <p:nvPr/>
        </p:nvSpPr>
        <p:spPr>
          <a:xfrm>
            <a:off x="485776" y="893033"/>
            <a:ext cx="1381125" cy="516264"/>
          </a:xfrm>
          <a:prstGeom prst="rightArrow">
            <a:avLst>
              <a:gd name="adj1" fmla="val 100000"/>
              <a:gd name="adj2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1600" b="1" dirty="0" smtClean="0">
                <a:solidFill>
                  <a:schemeClr val="tx2"/>
                </a:solidFill>
                <a:latin typeface="Futura Std Medium" panose="020B0702020204020203"/>
                <a:cs typeface="Calibri" panose="020F0502020204030204" pitchFamily="34" charset="0"/>
              </a:rPr>
              <a:t>Articolo 1</a:t>
            </a:r>
            <a:endParaRPr lang="it-IT" sz="1600" b="1" dirty="0">
              <a:latin typeface="Futura Std Medium" panose="020B0702020204020203"/>
              <a:cs typeface="Calibri" panose="020F0502020204030204" pitchFamily="34" charset="0"/>
            </a:endParaRPr>
          </a:p>
        </p:txBody>
      </p:sp>
      <p:sp>
        <p:nvSpPr>
          <p:cNvPr id="28685" name="CasellaDiTesto 41"/>
          <p:cNvSpPr txBox="1">
            <a:spLocks noChangeArrowheads="1"/>
          </p:cNvSpPr>
          <p:nvPr/>
        </p:nvSpPr>
        <p:spPr bwMode="auto">
          <a:xfrm>
            <a:off x="1866901" y="2501620"/>
            <a:ext cx="6596062" cy="2139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it-IT" altLang="it-IT" sz="1600" b="1" dirty="0" smtClean="0">
                <a:solidFill>
                  <a:srgbClr val="376092"/>
                </a:solidFill>
                <a:latin typeface="Futura Std Medium" panose="020B0702020204020203"/>
              </a:rPr>
              <a:t>Modalità </a:t>
            </a:r>
            <a:r>
              <a:rPr lang="it-IT" altLang="it-IT" sz="1600" b="1" dirty="0">
                <a:solidFill>
                  <a:srgbClr val="376092"/>
                </a:solidFill>
                <a:latin typeface="Futura Std Medium" panose="020B0702020204020203"/>
              </a:rPr>
              <a:t>e termini per la presentazione delle domande di </a:t>
            </a:r>
            <a:r>
              <a:rPr lang="it-IT" altLang="it-IT" sz="1600" b="1" dirty="0" smtClean="0">
                <a:solidFill>
                  <a:srgbClr val="376092"/>
                </a:solidFill>
                <a:latin typeface="Futura Std Medium" panose="020B0702020204020203"/>
              </a:rPr>
              <a:t>agevolazione</a:t>
            </a:r>
          </a:p>
          <a:p>
            <a:pPr marL="285750" indent="-285750" algn="just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documentazione di domanda (istanza, scheda tecnica, piano di sviluppo, dimensioni aziendali, attestazione costi di sviluppo, attestazione disponibilità concessione credito FRI, contratto rete)</a:t>
            </a:r>
          </a:p>
          <a:p>
            <a:pPr marL="285750" indent="-285750" algn="just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fase di precompilazione  e successiva presentazione </a:t>
            </a:r>
          </a:p>
          <a:p>
            <a:pPr marL="285750" indent="-285750" algn="just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apertura prevista in autunno</a:t>
            </a:r>
            <a:endParaRPr lang="it-IT" altLang="it-IT" sz="1600" dirty="0">
              <a:solidFill>
                <a:srgbClr val="376092"/>
              </a:solidFill>
              <a:latin typeface="Futura Std Medium" panose="020B0702020204020203"/>
            </a:endParaRPr>
          </a:p>
        </p:txBody>
      </p:sp>
      <p:sp>
        <p:nvSpPr>
          <p:cNvPr id="45" name="Freccia a destra 44">
            <a:extLst/>
          </p:cNvPr>
          <p:cNvSpPr/>
          <p:nvPr/>
        </p:nvSpPr>
        <p:spPr>
          <a:xfrm>
            <a:off x="485776" y="2409519"/>
            <a:ext cx="1382712" cy="559096"/>
          </a:xfrm>
          <a:prstGeom prst="rightArrow">
            <a:avLst>
              <a:gd name="adj1" fmla="val 100000"/>
              <a:gd name="adj2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1600" b="1" dirty="0" smtClean="0">
                <a:solidFill>
                  <a:schemeClr val="tx2"/>
                </a:solidFill>
                <a:latin typeface="Futura Std Medium" panose="020B0702020204020203"/>
                <a:cs typeface="Calibri" panose="020F0502020204030204" pitchFamily="34" charset="0"/>
              </a:rPr>
              <a:t>Articolo 3</a:t>
            </a:r>
            <a:endParaRPr lang="it-IT" sz="1600" b="1" dirty="0">
              <a:latin typeface="Futura Std Medium" panose="020B0702020204020203"/>
              <a:cs typeface="Calibri" panose="020F0502020204030204" pitchFamily="34" charset="0"/>
            </a:endParaRPr>
          </a:p>
        </p:txBody>
      </p:sp>
      <p:sp>
        <p:nvSpPr>
          <p:cNvPr id="18" name="Rettangolo 17">
            <a:extLst/>
          </p:cNvPr>
          <p:cNvSpPr/>
          <p:nvPr/>
        </p:nvSpPr>
        <p:spPr>
          <a:xfrm>
            <a:off x="427038" y="788147"/>
            <a:ext cx="7956550" cy="50800"/>
          </a:xfrm>
          <a:prstGeom prst="rect">
            <a:avLst/>
          </a:prstGeom>
          <a:solidFill>
            <a:srgbClr val="00B050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>
              <a:solidFill>
                <a:prstClr val="white"/>
              </a:solidFill>
            </a:endParaRPr>
          </a:p>
        </p:txBody>
      </p:sp>
      <p:sp>
        <p:nvSpPr>
          <p:cNvPr id="29" name="Freccia a destra 28">
            <a:extLst/>
          </p:cNvPr>
          <p:cNvSpPr/>
          <p:nvPr/>
        </p:nvSpPr>
        <p:spPr>
          <a:xfrm>
            <a:off x="447676" y="1216772"/>
            <a:ext cx="1381125" cy="983100"/>
          </a:xfrm>
          <a:prstGeom prst="rightArrow">
            <a:avLst>
              <a:gd name="adj1" fmla="val 100000"/>
              <a:gd name="adj2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1600" b="1" dirty="0" smtClean="0">
                <a:solidFill>
                  <a:schemeClr val="tx2"/>
                </a:solidFill>
                <a:latin typeface="Futura Std Medium" panose="020B0702020204020203"/>
                <a:cs typeface="Calibri" panose="020F0502020204030204" pitchFamily="34" charset="0"/>
              </a:rPr>
              <a:t>Articolo 2</a:t>
            </a:r>
            <a:endParaRPr lang="it-IT" sz="1600" b="1" dirty="0">
              <a:latin typeface="Futura Std Medium" panose="020B0702020204020203"/>
              <a:cs typeface="Calibri" panose="020F0502020204030204" pitchFamily="34" charset="0"/>
            </a:endParaRPr>
          </a:p>
        </p:txBody>
      </p:sp>
      <p:sp>
        <p:nvSpPr>
          <p:cNvPr id="36" name="CasellaDiTesto 41"/>
          <p:cNvSpPr txBox="1">
            <a:spLocks noChangeArrowheads="1"/>
          </p:cNvSpPr>
          <p:nvPr/>
        </p:nvSpPr>
        <p:spPr bwMode="auto">
          <a:xfrm>
            <a:off x="1884363" y="974836"/>
            <a:ext cx="65976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it-IT" altLang="it-IT" sz="1600" b="1" dirty="0" smtClean="0">
                <a:solidFill>
                  <a:srgbClr val="376092"/>
                </a:solidFill>
                <a:latin typeface="Futura Std Medium" panose="020B0702020204020203"/>
              </a:rPr>
              <a:t>Definizioni</a:t>
            </a:r>
            <a:endParaRPr lang="it-IT" altLang="it-IT" sz="1600" b="1" dirty="0">
              <a:solidFill>
                <a:srgbClr val="376092"/>
              </a:solidFill>
              <a:latin typeface="Futura Std Medium" panose="020B0702020204020203"/>
            </a:endParaRPr>
          </a:p>
        </p:txBody>
      </p:sp>
      <p:cxnSp>
        <p:nvCxnSpPr>
          <p:cNvPr id="38" name="Connettore 1 37">
            <a:extLst/>
          </p:cNvPr>
          <p:cNvCxnSpPr/>
          <p:nvPr/>
        </p:nvCxnSpPr>
        <p:spPr>
          <a:xfrm>
            <a:off x="495300" y="1402055"/>
            <a:ext cx="7967663" cy="0"/>
          </a:xfrm>
          <a:prstGeom prst="line">
            <a:avLst/>
          </a:prstGeom>
          <a:ln w="19050">
            <a:solidFill>
              <a:srgbClr val="00B050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CasellaDiTesto 16"/>
          <p:cNvSpPr txBox="1"/>
          <p:nvPr/>
        </p:nvSpPr>
        <p:spPr>
          <a:xfrm>
            <a:off x="5351489" y="27872"/>
            <a:ext cx="36426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2400" b="1" dirty="0" smtClean="0">
                <a:solidFill>
                  <a:schemeClr val="accent1"/>
                </a:solidFill>
                <a:latin typeface="+mj-lt"/>
              </a:rPr>
              <a:t>Come e quando (1)</a:t>
            </a:r>
            <a:endParaRPr lang="it-IT" sz="2400" b="1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1" name="CasellaDiTesto 41"/>
          <p:cNvSpPr txBox="1">
            <a:spLocks noChangeArrowheads="1"/>
          </p:cNvSpPr>
          <p:nvPr/>
        </p:nvSpPr>
        <p:spPr bwMode="auto">
          <a:xfrm>
            <a:off x="1863725" y="4802428"/>
            <a:ext cx="658812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spcAft>
                <a:spcPts val="600"/>
              </a:spcAft>
              <a:buNone/>
            </a:pPr>
            <a:r>
              <a:rPr lang="it-IT" altLang="it-IT" sz="1600" b="1" dirty="0">
                <a:solidFill>
                  <a:srgbClr val="376092"/>
                </a:solidFill>
                <a:latin typeface="Futura Std Medium" panose="020B0702020204020203"/>
              </a:rPr>
              <a:t>Modalità di svolgimento dell’attività </a:t>
            </a:r>
            <a:r>
              <a:rPr lang="it-IT" altLang="it-IT" sz="1600" b="1" dirty="0" smtClean="0">
                <a:solidFill>
                  <a:srgbClr val="376092"/>
                </a:solidFill>
                <a:latin typeface="Futura Std Medium" panose="020B0702020204020203"/>
              </a:rPr>
              <a:t>istruttoria </a:t>
            </a: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90 giorni</a:t>
            </a:r>
            <a:endParaRPr lang="it-IT" altLang="it-IT" sz="1600" dirty="0">
              <a:solidFill>
                <a:srgbClr val="376092"/>
              </a:solidFill>
              <a:latin typeface="Futura Std Medium" panose="020B0702020204020203"/>
            </a:endParaRPr>
          </a:p>
        </p:txBody>
      </p:sp>
      <p:sp>
        <p:nvSpPr>
          <p:cNvPr id="22" name="Freccia a destra 21">
            <a:extLst/>
          </p:cNvPr>
          <p:cNvSpPr/>
          <p:nvPr/>
        </p:nvSpPr>
        <p:spPr>
          <a:xfrm>
            <a:off x="427038" y="4610209"/>
            <a:ext cx="1381125" cy="711000"/>
          </a:xfrm>
          <a:prstGeom prst="rightArrow">
            <a:avLst>
              <a:gd name="adj1" fmla="val 100000"/>
              <a:gd name="adj2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1600" b="1" dirty="0" smtClean="0">
                <a:solidFill>
                  <a:schemeClr val="tx2"/>
                </a:solidFill>
                <a:latin typeface="Futura Std Medium" panose="020B0702020204020203"/>
                <a:cs typeface="Calibri" panose="020F0502020204030204" pitchFamily="34" charset="0"/>
              </a:rPr>
              <a:t>Articolo 4</a:t>
            </a:r>
            <a:endParaRPr lang="it-IT" sz="1600" b="1" dirty="0">
              <a:latin typeface="Futura Std Medium" panose="020B0702020204020203"/>
              <a:cs typeface="Calibri" panose="020F0502020204030204" pitchFamily="34" charset="0"/>
            </a:endParaRPr>
          </a:p>
        </p:txBody>
      </p:sp>
      <p:cxnSp>
        <p:nvCxnSpPr>
          <p:cNvPr id="23" name="Connettore 1 22">
            <a:extLst/>
          </p:cNvPr>
          <p:cNvCxnSpPr/>
          <p:nvPr/>
        </p:nvCxnSpPr>
        <p:spPr>
          <a:xfrm>
            <a:off x="512790" y="4705517"/>
            <a:ext cx="7967663" cy="0"/>
          </a:xfrm>
          <a:prstGeom prst="line">
            <a:avLst/>
          </a:prstGeom>
          <a:ln w="19050">
            <a:solidFill>
              <a:srgbClr val="00B050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1 23">
            <a:extLst/>
          </p:cNvPr>
          <p:cNvCxnSpPr/>
          <p:nvPr/>
        </p:nvCxnSpPr>
        <p:spPr>
          <a:xfrm>
            <a:off x="512790" y="5170210"/>
            <a:ext cx="7967663" cy="0"/>
          </a:xfrm>
          <a:prstGeom prst="line">
            <a:avLst/>
          </a:prstGeom>
          <a:ln w="19050">
            <a:solidFill>
              <a:srgbClr val="00B050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CasellaDiTesto 41"/>
          <p:cNvSpPr txBox="1">
            <a:spLocks noChangeArrowheads="1"/>
          </p:cNvSpPr>
          <p:nvPr/>
        </p:nvSpPr>
        <p:spPr bwMode="auto">
          <a:xfrm>
            <a:off x="1866901" y="5259341"/>
            <a:ext cx="659606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it-IT" altLang="it-IT" sz="1600" b="1" dirty="0">
                <a:solidFill>
                  <a:srgbClr val="376092"/>
                </a:solidFill>
                <a:latin typeface="Futura Std Medium" panose="020B0702020204020203"/>
              </a:rPr>
              <a:t>Valutazione dei </a:t>
            </a:r>
            <a:r>
              <a:rPr lang="it-IT" altLang="it-IT" sz="1600" b="1" dirty="0" smtClean="0">
                <a:solidFill>
                  <a:srgbClr val="376092"/>
                </a:solidFill>
                <a:latin typeface="Futura Std Medium" panose="020B0702020204020203"/>
              </a:rPr>
              <a:t>progetti</a:t>
            </a:r>
          </a:p>
          <a:p>
            <a:pPr marL="285750" indent="-285750" algn="just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soglie minime</a:t>
            </a:r>
          </a:p>
        </p:txBody>
      </p:sp>
      <p:sp>
        <p:nvSpPr>
          <p:cNvPr id="26" name="Freccia a destra 25">
            <a:extLst/>
          </p:cNvPr>
          <p:cNvSpPr/>
          <p:nvPr/>
        </p:nvSpPr>
        <p:spPr>
          <a:xfrm>
            <a:off x="470786" y="5191755"/>
            <a:ext cx="1382712" cy="559096"/>
          </a:xfrm>
          <a:prstGeom prst="rightArrow">
            <a:avLst>
              <a:gd name="adj1" fmla="val 100000"/>
              <a:gd name="adj2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1600" b="1" dirty="0" smtClean="0">
                <a:solidFill>
                  <a:schemeClr val="tx2"/>
                </a:solidFill>
                <a:latin typeface="Futura Std Medium" panose="020B0702020204020203"/>
                <a:cs typeface="Calibri" panose="020F0502020204030204" pitchFamily="34" charset="0"/>
              </a:rPr>
              <a:t>Articolo 5</a:t>
            </a:r>
            <a:endParaRPr lang="it-IT" sz="1600" b="1" dirty="0">
              <a:latin typeface="Futura Std Medium" panose="020B0702020204020203"/>
              <a:cs typeface="Calibri" panose="020F0502020204030204" pitchFamily="34" charset="0"/>
            </a:endParaRPr>
          </a:p>
        </p:txBody>
      </p:sp>
      <p:sp>
        <p:nvSpPr>
          <p:cNvPr id="27" name="Freccia a destra 26">
            <a:extLst/>
          </p:cNvPr>
          <p:cNvSpPr/>
          <p:nvPr/>
        </p:nvSpPr>
        <p:spPr>
          <a:xfrm>
            <a:off x="485776" y="5886315"/>
            <a:ext cx="1381125" cy="516264"/>
          </a:xfrm>
          <a:prstGeom prst="rightArrow">
            <a:avLst>
              <a:gd name="adj1" fmla="val 100000"/>
              <a:gd name="adj2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1600" b="1" dirty="0" smtClean="0">
                <a:solidFill>
                  <a:schemeClr val="tx2"/>
                </a:solidFill>
                <a:latin typeface="Futura Std Medium" panose="020B0702020204020203"/>
                <a:cs typeface="Calibri" panose="020F0502020204030204" pitchFamily="34" charset="0"/>
              </a:rPr>
              <a:t>Articolo 6</a:t>
            </a:r>
            <a:endParaRPr lang="it-IT" sz="1600" b="1" dirty="0">
              <a:latin typeface="Futura Std Medium" panose="020B0702020204020203"/>
              <a:cs typeface="Calibri" panose="020F0502020204030204" pitchFamily="34" charset="0"/>
            </a:endParaRPr>
          </a:p>
        </p:txBody>
      </p:sp>
      <p:sp>
        <p:nvSpPr>
          <p:cNvPr id="28" name="CasellaDiTesto 41"/>
          <p:cNvSpPr txBox="1">
            <a:spLocks noChangeArrowheads="1"/>
          </p:cNvSpPr>
          <p:nvPr/>
        </p:nvSpPr>
        <p:spPr bwMode="auto">
          <a:xfrm>
            <a:off x="1884363" y="5964058"/>
            <a:ext cx="65976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it-IT" altLang="it-IT" sz="1600" b="1" dirty="0">
                <a:solidFill>
                  <a:srgbClr val="376092"/>
                </a:solidFill>
                <a:latin typeface="Futura Std Medium" panose="020B0702020204020203"/>
              </a:rPr>
              <a:t>Adempimenti connessi alla concessione delle </a:t>
            </a:r>
            <a:r>
              <a:rPr lang="it-IT" altLang="it-IT" sz="1600" b="1" dirty="0" smtClean="0">
                <a:solidFill>
                  <a:srgbClr val="376092"/>
                </a:solidFill>
                <a:latin typeface="Futura Std Medium" panose="020B0702020204020203"/>
              </a:rPr>
              <a:t>agevolazioni</a:t>
            </a:r>
            <a:endParaRPr lang="it-IT" altLang="it-IT" sz="1600" b="1" dirty="0">
              <a:solidFill>
                <a:srgbClr val="376092"/>
              </a:solidFill>
              <a:latin typeface="Futura Std Medium" panose="020B0702020204020203"/>
            </a:endParaRPr>
          </a:p>
        </p:txBody>
      </p:sp>
      <p:cxnSp>
        <p:nvCxnSpPr>
          <p:cNvPr id="31" name="Connettore 1 30">
            <a:extLst/>
          </p:cNvPr>
          <p:cNvCxnSpPr/>
          <p:nvPr/>
        </p:nvCxnSpPr>
        <p:spPr>
          <a:xfrm>
            <a:off x="590240" y="5877249"/>
            <a:ext cx="7967663" cy="0"/>
          </a:xfrm>
          <a:prstGeom prst="line">
            <a:avLst/>
          </a:prstGeom>
          <a:ln w="19050">
            <a:solidFill>
              <a:srgbClr val="00B050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Rettangolo arrotondato 29">
            <a:extLst/>
          </p:cNvPr>
          <p:cNvSpPr/>
          <p:nvPr/>
        </p:nvSpPr>
        <p:spPr>
          <a:xfrm rot="367492">
            <a:off x="6837374" y="637824"/>
            <a:ext cx="2146006" cy="707741"/>
          </a:xfrm>
          <a:prstGeom prst="roundRect">
            <a:avLst>
              <a:gd name="adj" fmla="val 0"/>
            </a:avLst>
          </a:prstGeom>
          <a:solidFill>
            <a:srgbClr val="92D050"/>
          </a:solidFill>
          <a:ln>
            <a:solidFill>
              <a:schemeClr val="bg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1400" b="1" dirty="0" smtClean="0">
                <a:solidFill>
                  <a:srgbClr val="FF5050"/>
                </a:solidFill>
                <a:cs typeface="Calibri" panose="020F0502020204030204" pitchFamily="34" charset="0"/>
              </a:rPr>
              <a:t>Procedura di accesso </a:t>
            </a:r>
            <a:r>
              <a:rPr lang="it-IT" sz="1400" b="1" dirty="0" smtClean="0">
                <a:solidFill>
                  <a:prstClr val="white"/>
                </a:solidFill>
                <a:cs typeface="Calibri" panose="020F0502020204030204" pitchFamily="34" charset="0"/>
              </a:rPr>
              <a:t>D.M. 11/06/2020  Articolo 7, comma 2</a:t>
            </a:r>
            <a:endParaRPr lang="it-IT" sz="1400" b="1" dirty="0">
              <a:solidFill>
                <a:prstClr val="white"/>
              </a:solidFill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074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egnaposto numero diapositiva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553200" y="7456488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07D882B-CDBF-4880-A8DA-9991B2C297AA}" type="slidenum">
              <a:rPr lang="it-IT" altLang="it-IT" sz="1200">
                <a:solidFill>
                  <a:srgbClr val="898989"/>
                </a:solidFill>
                <a:ea typeface="MS PGothic" panose="020B0600070205080204" pitchFamily="34" charset="-128"/>
              </a:rPr>
              <a:pPr>
                <a:spcBef>
                  <a:spcPct val="0"/>
                </a:spcBef>
                <a:buFontTx/>
                <a:buNone/>
              </a:pPr>
              <a:t>13</a:t>
            </a:fld>
            <a:endParaRPr lang="it-IT" altLang="it-IT" sz="1200">
              <a:solidFill>
                <a:srgbClr val="898989"/>
              </a:solidFill>
              <a:ea typeface="MS PGothic" panose="020B0600070205080204" pitchFamily="34" charset="-128"/>
            </a:endParaRPr>
          </a:p>
        </p:txBody>
      </p:sp>
      <p:sp>
        <p:nvSpPr>
          <p:cNvPr id="47" name="Rettangolo 46">
            <a:extLst/>
          </p:cNvPr>
          <p:cNvSpPr/>
          <p:nvPr/>
        </p:nvSpPr>
        <p:spPr>
          <a:xfrm>
            <a:off x="655916" y="3090051"/>
            <a:ext cx="1611828" cy="1086267"/>
          </a:xfrm>
          <a:prstGeom prst="rect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76200" tIns="38100" rIns="76200" bIns="38100" spcCol="1270" anchor="ctr"/>
          <a:lstStyle/>
          <a:p>
            <a:pPr algn="ctr" defTabSz="889000">
              <a:lnSpc>
                <a:spcPct val="90000"/>
              </a:lnSpc>
              <a:spcAft>
                <a:spcPct val="35000"/>
              </a:spcAft>
              <a:defRPr/>
            </a:pPr>
            <a:endParaRPr lang="it-IT" sz="2000" dirty="0">
              <a:solidFill>
                <a:prstClr val="white"/>
              </a:solidFill>
            </a:endParaRPr>
          </a:p>
        </p:txBody>
      </p:sp>
      <p:sp>
        <p:nvSpPr>
          <p:cNvPr id="5" name="Rettangolo 4">
            <a:extLst/>
          </p:cNvPr>
          <p:cNvSpPr/>
          <p:nvPr/>
        </p:nvSpPr>
        <p:spPr>
          <a:xfrm>
            <a:off x="323850" y="310630"/>
            <a:ext cx="74168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it-IT" sz="2400" b="1" dirty="0" smtClean="0">
                <a:solidFill>
                  <a:srgbClr val="00B050"/>
                </a:solidFill>
                <a:latin typeface="Futura Std Medium" panose="020B0702020204020203" pitchFamily="34" charset="0"/>
                <a:ea typeface="+mj-ea"/>
                <a:cs typeface="Arial" panose="020B0604020202020204" pitchFamily="34" charset="0"/>
              </a:rPr>
              <a:t>segue - schema di decreto attuativo</a:t>
            </a:r>
            <a:endParaRPr lang="it-IT" sz="2400" b="1" dirty="0">
              <a:solidFill>
                <a:srgbClr val="00B050"/>
              </a:solidFill>
              <a:latin typeface="Futura Std Medium" panose="020B0702020204020203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28682" name="CasellaDiTesto 41"/>
          <p:cNvSpPr txBox="1">
            <a:spLocks noChangeArrowheads="1"/>
          </p:cNvSpPr>
          <p:nvPr/>
        </p:nvSpPr>
        <p:spPr bwMode="auto">
          <a:xfrm>
            <a:off x="1874838" y="1007626"/>
            <a:ext cx="65976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it-IT" altLang="it-IT" sz="1600" b="1" dirty="0" smtClean="0">
                <a:solidFill>
                  <a:srgbClr val="376092"/>
                </a:solidFill>
                <a:latin typeface="Futura Std Medium" panose="020B0702020204020203"/>
              </a:rPr>
              <a:t>Esecuzione dei progetti di ricerca e sviluppo</a:t>
            </a:r>
            <a:endParaRPr lang="it-IT" altLang="it-IT" sz="1600" dirty="0" smtClean="0">
              <a:solidFill>
                <a:srgbClr val="376092"/>
              </a:solidFill>
              <a:latin typeface="Futura Std Medium" panose="020B0702020204020203"/>
            </a:endParaRPr>
          </a:p>
        </p:txBody>
      </p:sp>
      <p:cxnSp>
        <p:nvCxnSpPr>
          <p:cNvPr id="40" name="Connettore 1 39">
            <a:extLst/>
          </p:cNvPr>
          <p:cNvCxnSpPr/>
          <p:nvPr/>
        </p:nvCxnSpPr>
        <p:spPr>
          <a:xfrm>
            <a:off x="495300" y="1538998"/>
            <a:ext cx="7967663" cy="0"/>
          </a:xfrm>
          <a:prstGeom prst="line">
            <a:avLst/>
          </a:prstGeom>
          <a:ln w="19050">
            <a:solidFill>
              <a:srgbClr val="00B050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Freccia a destra 42">
            <a:extLst/>
          </p:cNvPr>
          <p:cNvSpPr/>
          <p:nvPr/>
        </p:nvSpPr>
        <p:spPr>
          <a:xfrm>
            <a:off x="485776" y="4358559"/>
            <a:ext cx="1381125" cy="516264"/>
          </a:xfrm>
          <a:prstGeom prst="rightArrow">
            <a:avLst>
              <a:gd name="adj1" fmla="val 100000"/>
              <a:gd name="adj2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1600" b="1" dirty="0" smtClean="0">
                <a:solidFill>
                  <a:schemeClr val="tx2"/>
                </a:solidFill>
                <a:latin typeface="Futura Std Medium" panose="020B0702020204020203"/>
                <a:cs typeface="Calibri" panose="020F0502020204030204" pitchFamily="34" charset="0"/>
              </a:rPr>
              <a:t>Articolo 9</a:t>
            </a:r>
            <a:endParaRPr lang="it-IT" sz="1600" b="1" dirty="0">
              <a:latin typeface="Futura Std Medium" panose="020B0702020204020203"/>
              <a:cs typeface="Calibri" panose="020F0502020204030204" pitchFamily="34" charset="0"/>
            </a:endParaRPr>
          </a:p>
        </p:txBody>
      </p:sp>
      <p:sp>
        <p:nvSpPr>
          <p:cNvPr id="18" name="Rettangolo 17">
            <a:extLst/>
          </p:cNvPr>
          <p:cNvSpPr/>
          <p:nvPr/>
        </p:nvSpPr>
        <p:spPr>
          <a:xfrm>
            <a:off x="427038" y="788147"/>
            <a:ext cx="7956550" cy="50800"/>
          </a:xfrm>
          <a:prstGeom prst="rect">
            <a:avLst/>
          </a:prstGeom>
          <a:solidFill>
            <a:srgbClr val="00B050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>
              <a:solidFill>
                <a:prstClr val="white"/>
              </a:solidFill>
            </a:endParaRPr>
          </a:p>
        </p:txBody>
      </p:sp>
      <p:sp>
        <p:nvSpPr>
          <p:cNvPr id="30" name="Freccia a destra 29">
            <a:extLst/>
          </p:cNvPr>
          <p:cNvSpPr/>
          <p:nvPr/>
        </p:nvSpPr>
        <p:spPr>
          <a:xfrm>
            <a:off x="382588" y="4598440"/>
            <a:ext cx="1381125" cy="476947"/>
          </a:xfrm>
          <a:prstGeom prst="rightArrow">
            <a:avLst>
              <a:gd name="adj1" fmla="val 100000"/>
              <a:gd name="adj2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 sz="1400" b="1" dirty="0"/>
          </a:p>
        </p:txBody>
      </p:sp>
      <p:sp>
        <p:nvSpPr>
          <p:cNvPr id="33" name="Freccia a destra 32">
            <a:extLst/>
          </p:cNvPr>
          <p:cNvSpPr/>
          <p:nvPr/>
        </p:nvSpPr>
        <p:spPr>
          <a:xfrm>
            <a:off x="381000" y="5526088"/>
            <a:ext cx="1382713" cy="1358900"/>
          </a:xfrm>
          <a:prstGeom prst="rightArrow">
            <a:avLst>
              <a:gd name="adj1" fmla="val 100000"/>
              <a:gd name="adj2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 sz="1400" b="1" dirty="0"/>
          </a:p>
        </p:txBody>
      </p:sp>
      <p:sp>
        <p:nvSpPr>
          <p:cNvPr id="29" name="Freccia a destra 28">
            <a:extLst/>
          </p:cNvPr>
          <p:cNvSpPr/>
          <p:nvPr/>
        </p:nvSpPr>
        <p:spPr>
          <a:xfrm>
            <a:off x="447676" y="686182"/>
            <a:ext cx="1381125" cy="983100"/>
          </a:xfrm>
          <a:prstGeom prst="rightArrow">
            <a:avLst>
              <a:gd name="adj1" fmla="val 100000"/>
              <a:gd name="adj2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1600" b="1" dirty="0" smtClean="0">
                <a:solidFill>
                  <a:schemeClr val="tx2"/>
                </a:solidFill>
                <a:latin typeface="Futura Std Medium" panose="020B0702020204020203"/>
                <a:cs typeface="Calibri" panose="020F0502020204030204" pitchFamily="34" charset="0"/>
              </a:rPr>
              <a:t>Articolo 7</a:t>
            </a:r>
            <a:endParaRPr lang="it-IT" sz="1600" b="1" dirty="0">
              <a:latin typeface="Futura Std Medium" panose="020B0702020204020203"/>
              <a:cs typeface="Calibri" panose="020F0502020204030204" pitchFamily="34" charset="0"/>
            </a:endParaRPr>
          </a:p>
        </p:txBody>
      </p:sp>
      <p:sp>
        <p:nvSpPr>
          <p:cNvPr id="36" name="CasellaDiTesto 41"/>
          <p:cNvSpPr txBox="1">
            <a:spLocks noChangeArrowheads="1"/>
          </p:cNvSpPr>
          <p:nvPr/>
        </p:nvSpPr>
        <p:spPr bwMode="auto">
          <a:xfrm>
            <a:off x="1884363" y="4440362"/>
            <a:ext cx="65976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it-IT" altLang="it-IT" sz="1600" b="1" dirty="0">
                <a:solidFill>
                  <a:srgbClr val="376092"/>
                </a:solidFill>
                <a:latin typeface="Futura Std Medium" panose="020B0702020204020203"/>
              </a:rPr>
              <a:t>Indicatori di impatto, valori-obiettivo e </a:t>
            </a:r>
            <a:r>
              <a:rPr lang="it-IT" altLang="it-IT" sz="1600" b="1" dirty="0" smtClean="0">
                <a:solidFill>
                  <a:srgbClr val="376092"/>
                </a:solidFill>
                <a:latin typeface="Futura Std Medium" panose="020B0702020204020203"/>
              </a:rPr>
              <a:t>monitoraggio</a:t>
            </a:r>
          </a:p>
        </p:txBody>
      </p:sp>
      <p:cxnSp>
        <p:nvCxnSpPr>
          <p:cNvPr id="38" name="Connettore 1 37">
            <a:extLst/>
          </p:cNvPr>
          <p:cNvCxnSpPr/>
          <p:nvPr/>
        </p:nvCxnSpPr>
        <p:spPr>
          <a:xfrm>
            <a:off x="495300" y="4244242"/>
            <a:ext cx="7967663" cy="0"/>
          </a:xfrm>
          <a:prstGeom prst="line">
            <a:avLst/>
          </a:prstGeom>
          <a:ln w="19050">
            <a:solidFill>
              <a:srgbClr val="00B050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Freccia a destra 19">
            <a:extLst/>
          </p:cNvPr>
          <p:cNvSpPr/>
          <p:nvPr/>
        </p:nvSpPr>
        <p:spPr>
          <a:xfrm>
            <a:off x="514351" y="5075589"/>
            <a:ext cx="1381125" cy="516264"/>
          </a:xfrm>
          <a:prstGeom prst="rightArrow">
            <a:avLst>
              <a:gd name="adj1" fmla="val 100000"/>
              <a:gd name="adj2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1600" b="1" dirty="0" smtClean="0">
                <a:solidFill>
                  <a:schemeClr val="tx2"/>
                </a:solidFill>
                <a:latin typeface="Futura Std Medium" panose="020B0702020204020203"/>
                <a:cs typeface="Calibri" panose="020F0502020204030204" pitchFamily="34" charset="0"/>
              </a:rPr>
              <a:t>Articolo 10</a:t>
            </a:r>
            <a:endParaRPr lang="it-IT" sz="1600" b="1" dirty="0">
              <a:latin typeface="Futura Std Medium" panose="020B0702020204020203"/>
              <a:cs typeface="Calibri" panose="020F0502020204030204" pitchFamily="34" charset="0"/>
            </a:endParaRPr>
          </a:p>
        </p:txBody>
      </p:sp>
      <p:sp>
        <p:nvSpPr>
          <p:cNvPr id="21" name="CasellaDiTesto 41"/>
          <p:cNvSpPr txBox="1">
            <a:spLocks noChangeArrowheads="1"/>
          </p:cNvSpPr>
          <p:nvPr/>
        </p:nvSpPr>
        <p:spPr bwMode="auto">
          <a:xfrm>
            <a:off x="1912938" y="5172381"/>
            <a:ext cx="65976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it-IT" altLang="it-IT" sz="1600" b="1" dirty="0" smtClean="0">
                <a:solidFill>
                  <a:srgbClr val="376092"/>
                </a:solidFill>
                <a:latin typeface="Futura Std Medium" panose="020B0702020204020203"/>
              </a:rPr>
              <a:t>Trattamento dati personali</a:t>
            </a:r>
          </a:p>
        </p:txBody>
      </p:sp>
      <p:sp>
        <p:nvSpPr>
          <p:cNvPr id="23" name="Freccia a destra 22">
            <a:extLst/>
          </p:cNvPr>
          <p:cNvSpPr/>
          <p:nvPr/>
        </p:nvSpPr>
        <p:spPr>
          <a:xfrm>
            <a:off x="542926" y="5723599"/>
            <a:ext cx="1381125" cy="516264"/>
          </a:xfrm>
          <a:prstGeom prst="rightArrow">
            <a:avLst>
              <a:gd name="adj1" fmla="val 100000"/>
              <a:gd name="adj2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1600" b="1" dirty="0" smtClean="0">
                <a:solidFill>
                  <a:schemeClr val="tx2"/>
                </a:solidFill>
                <a:latin typeface="Futura Std Medium" panose="020B0702020204020203"/>
                <a:cs typeface="Calibri" panose="020F0502020204030204" pitchFamily="34" charset="0"/>
              </a:rPr>
              <a:t>Articolo 11</a:t>
            </a:r>
            <a:endParaRPr lang="it-IT" sz="1600" b="1" dirty="0">
              <a:latin typeface="Futura Std Medium" panose="020B0702020204020203"/>
              <a:cs typeface="Calibri" panose="020F0502020204030204" pitchFamily="34" charset="0"/>
            </a:endParaRPr>
          </a:p>
        </p:txBody>
      </p:sp>
      <p:sp>
        <p:nvSpPr>
          <p:cNvPr id="24" name="CasellaDiTesto 41"/>
          <p:cNvSpPr txBox="1">
            <a:spLocks noChangeArrowheads="1"/>
          </p:cNvSpPr>
          <p:nvPr/>
        </p:nvSpPr>
        <p:spPr bwMode="auto">
          <a:xfrm>
            <a:off x="1941513" y="5805402"/>
            <a:ext cx="65976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it-IT" altLang="it-IT" sz="1600" b="1" dirty="0" smtClean="0">
                <a:solidFill>
                  <a:srgbClr val="376092"/>
                </a:solidFill>
                <a:latin typeface="Futura Std Medium" panose="020B0702020204020203"/>
              </a:rPr>
              <a:t>Disposizioni finali</a:t>
            </a:r>
          </a:p>
        </p:txBody>
      </p:sp>
      <p:cxnSp>
        <p:nvCxnSpPr>
          <p:cNvPr id="25" name="Connettore 1 24">
            <a:extLst/>
          </p:cNvPr>
          <p:cNvCxnSpPr/>
          <p:nvPr/>
        </p:nvCxnSpPr>
        <p:spPr>
          <a:xfrm>
            <a:off x="485776" y="5642561"/>
            <a:ext cx="7967663" cy="0"/>
          </a:xfrm>
          <a:prstGeom prst="line">
            <a:avLst/>
          </a:prstGeom>
          <a:ln w="19050">
            <a:solidFill>
              <a:srgbClr val="00B050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CasellaDiTesto 25"/>
          <p:cNvSpPr txBox="1"/>
          <p:nvPr/>
        </p:nvSpPr>
        <p:spPr>
          <a:xfrm>
            <a:off x="5471409" y="27872"/>
            <a:ext cx="36426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2400" b="1" dirty="0" smtClean="0">
                <a:solidFill>
                  <a:schemeClr val="accent1"/>
                </a:solidFill>
                <a:latin typeface="+mj-lt"/>
              </a:rPr>
              <a:t>Come e quando (2)</a:t>
            </a:r>
            <a:endParaRPr lang="it-IT" sz="2400" b="1" dirty="0">
              <a:solidFill>
                <a:schemeClr val="accent1"/>
              </a:solidFill>
              <a:latin typeface="+mj-lt"/>
            </a:endParaRPr>
          </a:p>
        </p:txBody>
      </p:sp>
      <p:cxnSp>
        <p:nvCxnSpPr>
          <p:cNvPr id="27" name="Connettore 1 26">
            <a:extLst/>
          </p:cNvPr>
          <p:cNvCxnSpPr/>
          <p:nvPr/>
        </p:nvCxnSpPr>
        <p:spPr>
          <a:xfrm>
            <a:off x="530435" y="4969706"/>
            <a:ext cx="7967663" cy="0"/>
          </a:xfrm>
          <a:prstGeom prst="line">
            <a:avLst/>
          </a:prstGeom>
          <a:ln w="19050">
            <a:solidFill>
              <a:srgbClr val="00B050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CasellaDiTesto 41"/>
          <p:cNvSpPr txBox="1">
            <a:spLocks noChangeArrowheads="1"/>
          </p:cNvSpPr>
          <p:nvPr/>
        </p:nvSpPr>
        <p:spPr bwMode="auto">
          <a:xfrm>
            <a:off x="1866901" y="1754989"/>
            <a:ext cx="6596062" cy="2369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it-IT" altLang="it-IT" sz="1600" b="1" dirty="0">
                <a:solidFill>
                  <a:srgbClr val="376092"/>
                </a:solidFill>
                <a:latin typeface="Futura Std Medium" panose="020B0702020204020203"/>
              </a:rPr>
              <a:t>Modalità di presentazione e valutazione delle richieste di erogazione delle </a:t>
            </a:r>
            <a:r>
              <a:rPr lang="it-IT" altLang="it-IT" sz="1600" b="1" dirty="0" smtClean="0">
                <a:solidFill>
                  <a:srgbClr val="376092"/>
                </a:solidFill>
                <a:latin typeface="Futura Std Medium" panose="020B0702020204020203"/>
              </a:rPr>
              <a:t>agevolazioni</a:t>
            </a:r>
          </a:p>
          <a:p>
            <a:pPr marL="285750" indent="-285750" algn="just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piattaforma per presentazione SAL/richieste anticipazione</a:t>
            </a:r>
          </a:p>
          <a:p>
            <a:pPr marL="285750" indent="-285750" algn="just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60 giorni verifiche competenza ENEA e </a:t>
            </a:r>
            <a:r>
              <a:rPr lang="it-IT" altLang="it-IT" sz="1600" dirty="0" err="1" smtClean="0">
                <a:solidFill>
                  <a:srgbClr val="376092"/>
                </a:solidFill>
                <a:latin typeface="Futura Std Medium" panose="020B0702020204020203"/>
              </a:rPr>
              <a:t>Invitalia</a:t>
            </a: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 che poi eroga contributo</a:t>
            </a:r>
          </a:p>
          <a:p>
            <a:pPr marL="285750" indent="-285750" algn="just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erogazione FRI da banche convenzionate</a:t>
            </a:r>
          </a:p>
          <a:p>
            <a:pPr marL="285750" indent="-285750" algn="just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allegato al decreto DGIAI, disciplinare determinazione costi e linee guida rendicontazione</a:t>
            </a:r>
          </a:p>
        </p:txBody>
      </p:sp>
      <p:sp>
        <p:nvSpPr>
          <p:cNvPr id="31" name="Freccia a destra 30">
            <a:extLst/>
          </p:cNvPr>
          <p:cNvSpPr/>
          <p:nvPr/>
        </p:nvSpPr>
        <p:spPr>
          <a:xfrm>
            <a:off x="485776" y="1662888"/>
            <a:ext cx="1382712" cy="559096"/>
          </a:xfrm>
          <a:prstGeom prst="rightArrow">
            <a:avLst>
              <a:gd name="adj1" fmla="val 100000"/>
              <a:gd name="adj2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1600" b="1" dirty="0" smtClean="0">
                <a:solidFill>
                  <a:schemeClr val="tx2"/>
                </a:solidFill>
                <a:latin typeface="Futura Std Medium" panose="020B0702020204020203"/>
                <a:cs typeface="Calibri" panose="020F0502020204030204" pitchFamily="34" charset="0"/>
              </a:rPr>
              <a:t>Articolo 8</a:t>
            </a:r>
            <a:endParaRPr lang="it-IT" sz="1600" b="1" dirty="0">
              <a:latin typeface="Futura Std Medium" panose="020B0702020204020203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8538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300" name="Immagin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rgbClr val="8BCAD1"/>
              </a:gs>
              <a:gs pos="50000">
                <a:srgbClr val="BCDEE0"/>
              </a:gs>
              <a:gs pos="100000">
                <a:srgbClr val="F2F8F8"/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  <a:extLst/>
        </p:spPr>
      </p:pic>
      <p:sp>
        <p:nvSpPr>
          <p:cNvPr id="12" name="Rettangolo 11"/>
          <p:cNvSpPr/>
          <p:nvPr/>
        </p:nvSpPr>
        <p:spPr>
          <a:xfrm>
            <a:off x="0" y="5559552"/>
            <a:ext cx="9143998" cy="12984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5299" name="Segnaposto numero diapositiva 5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010400" y="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5EE96B6-E6E6-4048-B1BD-3D605D2E7423}" type="slidenum">
              <a:rPr lang="it-IT" altLang="it-IT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14</a:t>
            </a:fld>
            <a:endParaRPr lang="it-IT" altLang="it-IT" sz="1200" dirty="0" smtClean="0">
              <a:solidFill>
                <a:srgbClr val="898989"/>
              </a:solidFill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0" y="2062844"/>
            <a:ext cx="9143998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0"/>
              </a:spcBef>
            </a:pPr>
            <a:r>
              <a:rPr lang="it-IT" altLang="it-IT" b="1" dirty="0" smtClean="0">
                <a:solidFill>
                  <a:schemeClr val="bg1"/>
                </a:solidFill>
                <a:latin typeface="Futura Std Medium" panose="020B0702020204020203" pitchFamily="34" charset="0"/>
              </a:rPr>
              <a:t>Su www.mise.gov.it è disponibile la pagina dell’intervento</a:t>
            </a:r>
          </a:p>
          <a:p>
            <a:pPr algn="just">
              <a:spcBef>
                <a:spcPct val="0"/>
              </a:spcBef>
            </a:pPr>
            <a:r>
              <a:rPr lang="it-IT" altLang="it-IT" b="1" dirty="0" smtClean="0">
                <a:solidFill>
                  <a:schemeClr val="bg1"/>
                </a:solidFill>
                <a:latin typeface="Futura Std Medium" panose="020B0702020204020203" pitchFamily="34" charset="0"/>
                <a:hlinkClick r:id="rId3"/>
              </a:rPr>
              <a:t>https://www.sviluppoeconomico.gov.it/index.php/it/incentivi/impresa/r-s-economia-circolare</a:t>
            </a:r>
            <a:endParaRPr lang="it-IT" altLang="it-IT" b="1" dirty="0" smtClean="0">
              <a:solidFill>
                <a:schemeClr val="bg1"/>
              </a:solidFill>
              <a:latin typeface="Futura Std Medium" panose="020B0702020204020203" pitchFamily="34" charset="0"/>
            </a:endParaRPr>
          </a:p>
          <a:p>
            <a:pPr algn="just">
              <a:spcBef>
                <a:spcPct val="0"/>
              </a:spcBef>
            </a:pPr>
            <a:endParaRPr lang="it-IT" altLang="it-IT" b="1" dirty="0">
              <a:solidFill>
                <a:schemeClr val="bg1"/>
              </a:solidFill>
              <a:latin typeface="Futura Std Medium" panose="020B0702020204020203" pitchFamily="34" charset="0"/>
            </a:endParaRPr>
          </a:p>
          <a:p>
            <a:pPr algn="just">
              <a:spcBef>
                <a:spcPct val="0"/>
              </a:spcBef>
            </a:pPr>
            <a:r>
              <a:rPr lang="it-IT" altLang="it-IT" b="1" dirty="0" smtClean="0">
                <a:solidFill>
                  <a:schemeClr val="bg1"/>
                </a:solidFill>
                <a:latin typeface="Futura Std Medium" panose="020B0702020204020203" pitchFamily="34" charset="0"/>
              </a:rPr>
              <a:t>Per le richieste di informazioni sulla normativa: </a:t>
            </a:r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  <a:latin typeface="Futura Std Medium" panose="020B0702020204020203"/>
                <a:cs typeface="Calibri" panose="020F0502020204030204" pitchFamily="34" charset="0"/>
              </a:rPr>
              <a:t>INFO_RS-FCS@mise.gov.it</a:t>
            </a:r>
          </a:p>
          <a:p>
            <a:pPr algn="just">
              <a:spcBef>
                <a:spcPct val="0"/>
              </a:spcBef>
            </a:pPr>
            <a:endParaRPr lang="it-IT" b="1" dirty="0" smtClean="0">
              <a:solidFill>
                <a:schemeClr val="accent1">
                  <a:lumMod val="75000"/>
                </a:schemeClr>
              </a:solidFill>
              <a:latin typeface="Futura Std Medium" panose="020B0702020204020203"/>
              <a:cs typeface="Calibri" panose="020F0502020204030204" pitchFamily="34" charset="0"/>
            </a:endParaRPr>
          </a:p>
          <a:p>
            <a:pPr algn="just">
              <a:spcBef>
                <a:spcPct val="0"/>
              </a:spcBef>
              <a:spcAft>
                <a:spcPts val="600"/>
              </a:spcAft>
            </a:pPr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  <a:latin typeface="Futura Std Medium" panose="020B0702020204020203"/>
                <a:cs typeface="Calibri" panose="020F0502020204030204" pitchFamily="34" charset="0"/>
              </a:rPr>
              <a:t>Alle richieste di informazioni, viene fornito riscontro attraverso FAQ pubblicate sulla pagina dedicata.</a:t>
            </a:r>
          </a:p>
          <a:p>
            <a:pPr algn="just">
              <a:spcBef>
                <a:spcPct val="0"/>
              </a:spcBef>
              <a:spcAft>
                <a:spcPts val="600"/>
              </a:spcAft>
            </a:pPr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  <a:latin typeface="Futura Std Medium" panose="020B0702020204020203"/>
                <a:cs typeface="Calibri" panose="020F0502020204030204" pitchFamily="34" charset="0"/>
              </a:rPr>
              <a:t>Non si fornisce esito </a:t>
            </a:r>
            <a:r>
              <a:rPr lang="it-IT" b="1" dirty="0" err="1" smtClean="0">
                <a:solidFill>
                  <a:schemeClr val="accent1">
                    <a:lumMod val="75000"/>
                  </a:schemeClr>
                </a:solidFill>
                <a:latin typeface="Futura Std Medium" panose="020B0702020204020203"/>
                <a:cs typeface="Calibri" panose="020F0502020204030204" pitchFamily="34" charset="0"/>
              </a:rPr>
              <a:t>pre</a:t>
            </a:r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  <a:latin typeface="Futura Std Medium" panose="020B0702020204020203"/>
                <a:cs typeface="Calibri" panose="020F0502020204030204" pitchFamily="34" charset="0"/>
              </a:rPr>
              <a:t>-istruttorio a quesiti riguardanti casi specifici, ma si forniscono unicamente chiarimenti di natura interpretativa su quesiti di carattere normativo di carattere generale.</a:t>
            </a:r>
          </a:p>
          <a:p>
            <a:pPr algn="ctr">
              <a:spcBef>
                <a:spcPct val="0"/>
              </a:spcBef>
            </a:pPr>
            <a:endParaRPr lang="it-IT" altLang="it-IT" b="1" dirty="0" smtClean="0">
              <a:solidFill>
                <a:schemeClr val="bg1"/>
              </a:solidFill>
              <a:latin typeface="Futura Std Medium" panose="020B0702020204020203" pitchFamily="34" charset="0"/>
            </a:endParaRPr>
          </a:p>
        </p:txBody>
      </p:sp>
      <p:sp>
        <p:nvSpPr>
          <p:cNvPr id="16" name="Rettangolo 15"/>
          <p:cNvSpPr/>
          <p:nvPr/>
        </p:nvSpPr>
        <p:spPr>
          <a:xfrm>
            <a:off x="0" y="5559552"/>
            <a:ext cx="9143998" cy="12984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7" name="Immagin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972" y="5719575"/>
            <a:ext cx="7306056" cy="918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8086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Segnaposto numero diapositiva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553200" y="7208662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92444F6-56B6-4E96-B1DE-44C7EB54B875}" type="slidenum">
              <a:rPr lang="it-IT" altLang="it-IT" sz="1200">
                <a:solidFill>
                  <a:srgbClr val="898989"/>
                </a:solidFill>
                <a:ea typeface="MS PGothic" panose="020B0600070205080204" pitchFamily="34" charset="-128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it-IT" altLang="it-IT" sz="1200">
              <a:solidFill>
                <a:srgbClr val="898989"/>
              </a:solidFill>
              <a:ea typeface="MS PGothic" panose="020B0600070205080204" pitchFamily="34" charset="-128"/>
            </a:endParaRPr>
          </a:p>
        </p:txBody>
      </p:sp>
      <p:sp>
        <p:nvSpPr>
          <p:cNvPr id="19" name="Rettangolo 18"/>
          <p:cNvSpPr/>
          <p:nvPr/>
        </p:nvSpPr>
        <p:spPr>
          <a:xfrm>
            <a:off x="0" y="0"/>
            <a:ext cx="3563938" cy="63457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>
              <a:solidFill>
                <a:prstClr val="white"/>
              </a:solidFill>
            </a:endParaRPr>
          </a:p>
        </p:txBody>
      </p:sp>
      <p:grpSp>
        <p:nvGrpSpPr>
          <p:cNvPr id="18437" name="Gruppo 43"/>
          <p:cNvGrpSpPr>
            <a:grpSpLocks/>
          </p:cNvGrpSpPr>
          <p:nvPr/>
        </p:nvGrpSpPr>
        <p:grpSpPr bwMode="auto">
          <a:xfrm>
            <a:off x="0" y="-5466"/>
            <a:ext cx="3563938" cy="6354000"/>
            <a:chOff x="0" y="0"/>
            <a:chExt cx="299438" cy="6884988"/>
          </a:xfrm>
        </p:grpSpPr>
        <p:sp>
          <p:nvSpPr>
            <p:cNvPr id="20" name="Rettangolo 19"/>
            <p:cNvSpPr/>
            <p:nvPr/>
          </p:nvSpPr>
          <p:spPr>
            <a:xfrm>
              <a:off x="0" y="0"/>
              <a:ext cx="299438" cy="685789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it-IT">
                <a:solidFill>
                  <a:prstClr val="white"/>
                </a:solidFill>
              </a:endParaRPr>
            </a:p>
          </p:txBody>
        </p:sp>
        <p:sp>
          <p:nvSpPr>
            <p:cNvPr id="21" name="Rettangolo 20"/>
            <p:cNvSpPr/>
            <p:nvPr/>
          </p:nvSpPr>
          <p:spPr>
            <a:xfrm>
              <a:off x="0" y="6092896"/>
              <a:ext cx="299438" cy="79209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it-IT">
                <a:solidFill>
                  <a:prstClr val="white"/>
                </a:solidFill>
              </a:endParaRPr>
            </a:p>
          </p:txBody>
        </p:sp>
      </p:grpSp>
      <p:sp>
        <p:nvSpPr>
          <p:cNvPr id="47" name="Rettangolo 46"/>
          <p:cNvSpPr/>
          <p:nvPr/>
        </p:nvSpPr>
        <p:spPr>
          <a:xfrm>
            <a:off x="655916" y="3090051"/>
            <a:ext cx="1611828" cy="1086267"/>
          </a:xfrm>
          <a:prstGeom prst="rect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76200" tIns="38100" rIns="76200" bIns="38100" spcCol="1270" anchor="ctr"/>
          <a:lstStyle/>
          <a:p>
            <a:pPr algn="ctr" defTabSz="889000">
              <a:lnSpc>
                <a:spcPct val="90000"/>
              </a:lnSpc>
              <a:spcAft>
                <a:spcPct val="35000"/>
              </a:spcAft>
              <a:defRPr/>
            </a:pPr>
            <a:endParaRPr lang="it-IT" sz="2000" dirty="0">
              <a:solidFill>
                <a:prstClr val="white"/>
              </a:solidFill>
            </a:endParaRPr>
          </a:p>
        </p:txBody>
      </p:sp>
      <p:sp>
        <p:nvSpPr>
          <p:cNvPr id="18443" name="Rettangolo 1"/>
          <p:cNvSpPr>
            <a:spLocks noChangeArrowheads="1"/>
          </p:cNvSpPr>
          <p:nvPr/>
        </p:nvSpPr>
        <p:spPr bwMode="auto">
          <a:xfrm>
            <a:off x="3718473" y="447465"/>
            <a:ext cx="524564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2400" b="1" dirty="0" smtClean="0">
                <a:solidFill>
                  <a:srgbClr val="00B050"/>
                </a:solidFill>
                <a:latin typeface="Futura Std Medium" panose="020B0702020204020203" pitchFamily="34" charset="0"/>
                <a:ea typeface="+mj-ea"/>
                <a:cs typeface="Arial" panose="020B0604020202020204" pitchFamily="34" charset="0"/>
              </a:rPr>
              <a:t>Progetti di RSI per la riconversione produttiva nell’ambito dell’economia circolare</a:t>
            </a:r>
            <a:endParaRPr lang="it-IT" altLang="it-IT" sz="2400" b="1" dirty="0">
              <a:solidFill>
                <a:srgbClr val="00B050"/>
              </a:solidFill>
              <a:latin typeface="Futura Std Medium" panose="020B0702020204020203" pitchFamily="34" charset="0"/>
              <a:ea typeface="+mj-ea"/>
              <a:cs typeface="Arial" panose="020B0604020202020204" pitchFamily="34" charset="0"/>
            </a:endParaRPr>
          </a:p>
        </p:txBody>
      </p:sp>
      <p:pic>
        <p:nvPicPr>
          <p:cNvPr id="18446" name="Immagine 2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520" y="2379425"/>
            <a:ext cx="2054225" cy="197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itolo 2"/>
          <p:cNvSpPr txBox="1">
            <a:spLocks/>
          </p:cNvSpPr>
          <p:nvPr/>
        </p:nvSpPr>
        <p:spPr>
          <a:xfrm>
            <a:off x="269759" y="200336"/>
            <a:ext cx="3073046" cy="1538522"/>
          </a:xfrm>
          <a:prstGeom prst="rect">
            <a:avLst/>
          </a:prstGeom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rgbClr val="00B050"/>
                </a:solidFill>
                <a:latin typeface="Futura Std Medium" panose="020B0702020204020203" pitchFamily="34" charset="0"/>
                <a:ea typeface="+mj-ea"/>
                <a:cs typeface="Arial" panose="020B0604020202020204" pitchFamily="34" charset="0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ts val="600"/>
              </a:spcBef>
            </a:pPr>
            <a:r>
              <a:rPr lang="it-IT" sz="2800" b="1" dirty="0" smtClean="0">
                <a:solidFill>
                  <a:schemeClr val="bg1"/>
                </a:solidFill>
              </a:rPr>
              <a:t>Sostegno a ricerca, sviluppo e innovazione</a:t>
            </a:r>
            <a:endParaRPr lang="it-IT" sz="2800" b="1" dirty="0">
              <a:solidFill>
                <a:schemeClr val="bg1"/>
              </a:solidFill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0" y="5383692"/>
            <a:ext cx="3563937" cy="95410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 smtClean="0">
                <a:solidFill>
                  <a:schemeClr val="accent1"/>
                </a:solidFill>
                <a:latin typeface="+mj-lt"/>
              </a:rPr>
              <a:t>Fondo per la crescita sostenibile</a:t>
            </a:r>
            <a:endParaRPr lang="it-IT" sz="2800" b="1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17" name="CasellaDiTesto 16"/>
          <p:cNvSpPr txBox="1"/>
          <p:nvPr/>
        </p:nvSpPr>
        <p:spPr>
          <a:xfrm>
            <a:off x="5351489" y="27872"/>
            <a:ext cx="36426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2400" b="1" dirty="0" smtClean="0">
                <a:solidFill>
                  <a:schemeClr val="accent1"/>
                </a:solidFill>
                <a:latin typeface="+mj-lt"/>
              </a:rPr>
              <a:t>Il nuovo intervento</a:t>
            </a:r>
            <a:endParaRPr lang="it-IT" sz="2400" b="1" dirty="0">
              <a:solidFill>
                <a:schemeClr val="accent1"/>
              </a:solidFill>
              <a:latin typeface="+mj-lt"/>
            </a:endParaRPr>
          </a:p>
        </p:txBody>
      </p:sp>
      <p:graphicFrame>
        <p:nvGraphicFramePr>
          <p:cNvPr id="6" name="Diagramma 5"/>
          <p:cNvGraphicFramePr/>
          <p:nvPr>
            <p:extLst>
              <p:ext uri="{D42A27DB-BD31-4B8C-83A1-F6EECF244321}">
                <p14:modId xmlns:p14="http://schemas.microsoft.com/office/powerpoint/2010/main" val="2335708528"/>
              </p:ext>
            </p:extLst>
          </p:nvPr>
        </p:nvGraphicFramePr>
        <p:xfrm>
          <a:off x="3718473" y="1843790"/>
          <a:ext cx="5245645" cy="44120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00948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Segnaposto numero diapositiva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553200" y="7208662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92444F6-56B6-4E96-B1DE-44C7EB54B875}" type="slidenum">
              <a:rPr lang="it-IT" altLang="it-IT" sz="1200">
                <a:solidFill>
                  <a:srgbClr val="898989"/>
                </a:solidFill>
                <a:ea typeface="MS PGothic" panose="020B0600070205080204" pitchFamily="34" charset="-128"/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it-IT" altLang="it-IT" sz="1200">
              <a:solidFill>
                <a:srgbClr val="898989"/>
              </a:solidFill>
              <a:ea typeface="MS PGothic" panose="020B0600070205080204" pitchFamily="34" charset="-128"/>
            </a:endParaRPr>
          </a:p>
        </p:txBody>
      </p:sp>
      <p:sp>
        <p:nvSpPr>
          <p:cNvPr id="19" name="Rettangolo 18"/>
          <p:cNvSpPr/>
          <p:nvPr/>
        </p:nvSpPr>
        <p:spPr>
          <a:xfrm>
            <a:off x="0" y="0"/>
            <a:ext cx="3563938" cy="63457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>
              <a:solidFill>
                <a:prstClr val="white"/>
              </a:solidFill>
            </a:endParaRPr>
          </a:p>
        </p:txBody>
      </p:sp>
      <p:sp>
        <p:nvSpPr>
          <p:cNvPr id="20" name="Rettangolo 19"/>
          <p:cNvSpPr/>
          <p:nvPr/>
        </p:nvSpPr>
        <p:spPr bwMode="auto">
          <a:xfrm>
            <a:off x="0" y="-5466"/>
            <a:ext cx="3563938" cy="6354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>
              <a:solidFill>
                <a:prstClr val="white"/>
              </a:solidFill>
            </a:endParaRPr>
          </a:p>
        </p:txBody>
      </p:sp>
      <p:sp>
        <p:nvSpPr>
          <p:cNvPr id="47" name="Rettangolo 46"/>
          <p:cNvSpPr/>
          <p:nvPr/>
        </p:nvSpPr>
        <p:spPr>
          <a:xfrm>
            <a:off x="655916" y="3090051"/>
            <a:ext cx="1611828" cy="1086267"/>
          </a:xfrm>
          <a:prstGeom prst="rect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76200" tIns="38100" rIns="76200" bIns="38100" spcCol="1270" anchor="ctr"/>
          <a:lstStyle/>
          <a:p>
            <a:pPr algn="ctr" defTabSz="889000">
              <a:lnSpc>
                <a:spcPct val="90000"/>
              </a:lnSpc>
              <a:spcAft>
                <a:spcPct val="35000"/>
              </a:spcAft>
              <a:defRPr/>
            </a:pPr>
            <a:endParaRPr lang="it-IT" sz="2000" dirty="0">
              <a:solidFill>
                <a:prstClr val="white"/>
              </a:solidFill>
            </a:endParaRPr>
          </a:p>
        </p:txBody>
      </p:sp>
      <p:sp>
        <p:nvSpPr>
          <p:cNvPr id="18443" name="Rettangolo 1"/>
          <p:cNvSpPr>
            <a:spLocks noChangeArrowheads="1"/>
          </p:cNvSpPr>
          <p:nvPr/>
        </p:nvSpPr>
        <p:spPr bwMode="auto">
          <a:xfrm>
            <a:off x="3718473" y="447465"/>
            <a:ext cx="524564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2400" b="1" dirty="0" smtClean="0">
                <a:solidFill>
                  <a:srgbClr val="00B050"/>
                </a:solidFill>
                <a:latin typeface="Futura Std Medium" panose="020B0702020204020203" pitchFamily="34" charset="0"/>
                <a:ea typeface="+mj-ea"/>
                <a:cs typeface="Arial" panose="020B0604020202020204" pitchFamily="34" charset="0"/>
              </a:rPr>
              <a:t>Progetti di RSI per la riconversione produttiva nell’ambito dell’economia circolare</a:t>
            </a:r>
            <a:endParaRPr lang="it-IT" altLang="it-IT" sz="2400" b="1" dirty="0">
              <a:solidFill>
                <a:srgbClr val="00B050"/>
              </a:solidFill>
              <a:latin typeface="Futura Std Medium" panose="020B0702020204020203" pitchFamily="34" charset="0"/>
              <a:ea typeface="+mj-ea"/>
              <a:cs typeface="Arial" panose="020B0604020202020204" pitchFamily="34" charset="0"/>
            </a:endParaRPr>
          </a:p>
        </p:txBody>
      </p:sp>
      <p:pic>
        <p:nvPicPr>
          <p:cNvPr id="18446" name="Immagine 2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387" y="1312071"/>
            <a:ext cx="2054225" cy="197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CasellaDiTesto 16"/>
          <p:cNvSpPr txBox="1"/>
          <p:nvPr/>
        </p:nvSpPr>
        <p:spPr>
          <a:xfrm>
            <a:off x="5351489" y="27872"/>
            <a:ext cx="36426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2400" b="1" dirty="0" smtClean="0">
                <a:solidFill>
                  <a:schemeClr val="accent1"/>
                </a:solidFill>
                <a:latin typeface="+mj-lt"/>
              </a:rPr>
              <a:t>Le risorse</a:t>
            </a:r>
            <a:endParaRPr lang="it-IT" sz="2400" b="1" dirty="0">
              <a:solidFill>
                <a:schemeClr val="accent1"/>
              </a:solidFill>
              <a:latin typeface="+mj-lt"/>
            </a:endParaRPr>
          </a:p>
        </p:txBody>
      </p:sp>
      <p:graphicFrame>
        <p:nvGraphicFramePr>
          <p:cNvPr id="6" name="Diagramma 5"/>
          <p:cNvGraphicFramePr/>
          <p:nvPr>
            <p:extLst>
              <p:ext uri="{D42A27DB-BD31-4B8C-83A1-F6EECF244321}">
                <p14:modId xmlns:p14="http://schemas.microsoft.com/office/powerpoint/2010/main" val="1274764869"/>
              </p:ext>
            </p:extLst>
          </p:nvPr>
        </p:nvGraphicFramePr>
        <p:xfrm>
          <a:off x="3718473" y="1888760"/>
          <a:ext cx="5245645" cy="43670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CasellaDiTesto 8"/>
          <p:cNvSpPr txBox="1"/>
          <p:nvPr/>
        </p:nvSpPr>
        <p:spPr>
          <a:xfrm>
            <a:off x="2602592" y="3091384"/>
            <a:ext cx="7701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7200" dirty="0" smtClean="0">
                <a:solidFill>
                  <a:schemeClr val="bg1"/>
                </a:solidFill>
              </a:rPr>
              <a:t>€</a:t>
            </a:r>
            <a:endParaRPr lang="it-IT" sz="7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3" name="CasellaDiTesto 22"/>
          <p:cNvSpPr txBox="1"/>
          <p:nvPr/>
        </p:nvSpPr>
        <p:spPr>
          <a:xfrm>
            <a:off x="2155384" y="4143185"/>
            <a:ext cx="77019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6600" dirty="0" smtClean="0">
                <a:solidFill>
                  <a:schemeClr val="bg1"/>
                </a:solidFill>
              </a:rPr>
              <a:t>€</a:t>
            </a:r>
            <a:endParaRPr lang="it-IT" sz="6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5" name="CasellaDiTesto 24"/>
          <p:cNvSpPr txBox="1"/>
          <p:nvPr/>
        </p:nvSpPr>
        <p:spPr>
          <a:xfrm>
            <a:off x="1543288" y="3426156"/>
            <a:ext cx="7701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6000" dirty="0" smtClean="0">
                <a:solidFill>
                  <a:schemeClr val="bg1"/>
                </a:solidFill>
              </a:rPr>
              <a:t>€</a:t>
            </a:r>
            <a:endParaRPr lang="it-IT" sz="60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31070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Segnaposto numero diapositiva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553200" y="7208662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92444F6-56B6-4E96-B1DE-44C7EB54B875}" type="slidenum">
              <a:rPr lang="it-IT" altLang="it-IT" sz="1200">
                <a:solidFill>
                  <a:srgbClr val="898989"/>
                </a:solidFill>
                <a:ea typeface="MS PGothic" panose="020B0600070205080204" pitchFamily="34" charset="-128"/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it-IT" altLang="it-IT" sz="1200">
              <a:solidFill>
                <a:srgbClr val="898989"/>
              </a:solidFill>
              <a:ea typeface="MS PGothic" panose="020B0600070205080204" pitchFamily="34" charset="-128"/>
            </a:endParaRPr>
          </a:p>
        </p:txBody>
      </p:sp>
      <p:sp>
        <p:nvSpPr>
          <p:cNvPr id="19" name="Rettangolo 18"/>
          <p:cNvSpPr/>
          <p:nvPr/>
        </p:nvSpPr>
        <p:spPr>
          <a:xfrm>
            <a:off x="0" y="0"/>
            <a:ext cx="3563938" cy="63457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>
              <a:solidFill>
                <a:prstClr val="white"/>
              </a:solidFill>
            </a:endParaRPr>
          </a:p>
        </p:txBody>
      </p:sp>
      <p:sp>
        <p:nvSpPr>
          <p:cNvPr id="20" name="Rettangolo 19"/>
          <p:cNvSpPr/>
          <p:nvPr/>
        </p:nvSpPr>
        <p:spPr bwMode="auto">
          <a:xfrm>
            <a:off x="0" y="-5466"/>
            <a:ext cx="3563938" cy="6354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>
              <a:solidFill>
                <a:prstClr val="white"/>
              </a:solidFill>
            </a:endParaRPr>
          </a:p>
        </p:txBody>
      </p:sp>
      <p:sp>
        <p:nvSpPr>
          <p:cNvPr id="47" name="Rettangolo 46"/>
          <p:cNvSpPr/>
          <p:nvPr/>
        </p:nvSpPr>
        <p:spPr>
          <a:xfrm>
            <a:off x="655916" y="3090051"/>
            <a:ext cx="1611828" cy="1086267"/>
          </a:xfrm>
          <a:prstGeom prst="rect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76200" tIns="38100" rIns="76200" bIns="38100" spcCol="1270" anchor="ctr"/>
          <a:lstStyle/>
          <a:p>
            <a:pPr algn="ctr" defTabSz="889000">
              <a:lnSpc>
                <a:spcPct val="90000"/>
              </a:lnSpc>
              <a:spcAft>
                <a:spcPct val="35000"/>
              </a:spcAft>
              <a:defRPr/>
            </a:pPr>
            <a:endParaRPr lang="it-IT" sz="2000" dirty="0">
              <a:solidFill>
                <a:prstClr val="white"/>
              </a:solidFill>
            </a:endParaRPr>
          </a:p>
        </p:txBody>
      </p:sp>
      <p:sp>
        <p:nvSpPr>
          <p:cNvPr id="18443" name="Rettangolo 1"/>
          <p:cNvSpPr>
            <a:spLocks noChangeArrowheads="1"/>
          </p:cNvSpPr>
          <p:nvPr/>
        </p:nvSpPr>
        <p:spPr bwMode="auto">
          <a:xfrm>
            <a:off x="3718473" y="447465"/>
            <a:ext cx="524564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2400" b="1" dirty="0" smtClean="0">
                <a:solidFill>
                  <a:srgbClr val="00B050"/>
                </a:solidFill>
                <a:latin typeface="Futura Std Medium" panose="020B0702020204020203" pitchFamily="34" charset="0"/>
                <a:ea typeface="+mj-ea"/>
                <a:cs typeface="Arial" panose="020B0604020202020204" pitchFamily="34" charset="0"/>
              </a:rPr>
              <a:t>Progetti di RSI per la riconversione produttiva nell’ambito dell’economia circolare</a:t>
            </a:r>
            <a:endParaRPr lang="it-IT" altLang="it-IT" sz="2400" b="1" dirty="0">
              <a:solidFill>
                <a:srgbClr val="00B050"/>
              </a:solidFill>
              <a:latin typeface="Futura Std Medium" panose="020B0702020204020203" pitchFamily="34" charset="0"/>
              <a:ea typeface="+mj-ea"/>
              <a:cs typeface="Arial" panose="020B0604020202020204" pitchFamily="34" charset="0"/>
            </a:endParaRPr>
          </a:p>
        </p:txBody>
      </p:sp>
      <p:pic>
        <p:nvPicPr>
          <p:cNvPr id="18446" name="Immagine 2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417" y="1252111"/>
            <a:ext cx="2054225" cy="197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CasellaDiTesto 16"/>
          <p:cNvSpPr txBox="1"/>
          <p:nvPr/>
        </p:nvSpPr>
        <p:spPr>
          <a:xfrm>
            <a:off x="4631961" y="27872"/>
            <a:ext cx="43621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2400" b="1" dirty="0" smtClean="0">
                <a:solidFill>
                  <a:schemeClr val="accent1"/>
                </a:solidFill>
                <a:latin typeface="+mj-lt"/>
              </a:rPr>
              <a:t>La gestione dell’intervento</a:t>
            </a:r>
            <a:endParaRPr lang="it-IT" sz="2400" b="1" dirty="0">
              <a:solidFill>
                <a:schemeClr val="accent1"/>
              </a:solidFill>
              <a:latin typeface="+mj-lt"/>
            </a:endParaRPr>
          </a:p>
        </p:txBody>
      </p:sp>
      <p:graphicFrame>
        <p:nvGraphicFramePr>
          <p:cNvPr id="6" name="Diagramma 5"/>
          <p:cNvGraphicFramePr/>
          <p:nvPr>
            <p:extLst>
              <p:ext uri="{D42A27DB-BD31-4B8C-83A1-F6EECF244321}">
                <p14:modId xmlns:p14="http://schemas.microsoft.com/office/powerpoint/2010/main" val="1787740165"/>
              </p:ext>
            </p:extLst>
          </p:nvPr>
        </p:nvGraphicFramePr>
        <p:xfrm>
          <a:off x="3718473" y="1798820"/>
          <a:ext cx="5425527" cy="44570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2" name="Diagramma 1"/>
          <p:cNvGraphicFramePr/>
          <p:nvPr>
            <p:extLst>
              <p:ext uri="{D42A27DB-BD31-4B8C-83A1-F6EECF244321}">
                <p14:modId xmlns:p14="http://schemas.microsoft.com/office/powerpoint/2010/main" val="2279455772"/>
              </p:ext>
            </p:extLst>
          </p:nvPr>
        </p:nvGraphicFramePr>
        <p:xfrm>
          <a:off x="374753" y="3602836"/>
          <a:ext cx="3189185" cy="24713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3515809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egnaposto numero diapositiva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553200" y="7456488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07D882B-CDBF-4880-A8DA-9991B2C297AA}" type="slidenum">
              <a:rPr lang="it-IT" altLang="it-IT" sz="1200">
                <a:solidFill>
                  <a:srgbClr val="898989"/>
                </a:solidFill>
                <a:ea typeface="MS PGothic" panose="020B0600070205080204" pitchFamily="34" charset="-128"/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it-IT" altLang="it-IT" sz="1200">
              <a:solidFill>
                <a:srgbClr val="898989"/>
              </a:solidFill>
              <a:ea typeface="MS PGothic" panose="020B0600070205080204" pitchFamily="34" charset="-128"/>
            </a:endParaRPr>
          </a:p>
        </p:txBody>
      </p:sp>
      <p:sp>
        <p:nvSpPr>
          <p:cNvPr id="47" name="Rettangolo 46">
            <a:extLst>
              <a:ext uri="{FF2B5EF4-FFF2-40B4-BE49-F238E27FC236}"/>
            </a:extLst>
          </p:cNvPr>
          <p:cNvSpPr/>
          <p:nvPr/>
        </p:nvSpPr>
        <p:spPr>
          <a:xfrm>
            <a:off x="655916" y="3090051"/>
            <a:ext cx="1611828" cy="1086267"/>
          </a:xfrm>
          <a:prstGeom prst="rect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76200" tIns="38100" rIns="76200" bIns="38100" spcCol="1270" anchor="ctr"/>
          <a:lstStyle/>
          <a:p>
            <a:pPr algn="ctr" defTabSz="889000">
              <a:lnSpc>
                <a:spcPct val="90000"/>
              </a:lnSpc>
              <a:spcAft>
                <a:spcPct val="35000"/>
              </a:spcAft>
              <a:defRPr/>
            </a:pPr>
            <a:endParaRPr lang="it-IT" sz="2000" dirty="0">
              <a:solidFill>
                <a:prstClr val="white"/>
              </a:solidFill>
            </a:endParaRPr>
          </a:p>
        </p:txBody>
      </p:sp>
      <p:sp>
        <p:nvSpPr>
          <p:cNvPr id="5" name="Rettangolo 4">
            <a:extLst>
              <a:ext uri="{FF2B5EF4-FFF2-40B4-BE49-F238E27FC236}"/>
            </a:extLst>
          </p:cNvPr>
          <p:cNvSpPr/>
          <p:nvPr/>
        </p:nvSpPr>
        <p:spPr>
          <a:xfrm>
            <a:off x="323850" y="265660"/>
            <a:ext cx="74168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it-IT" sz="2400" b="1" dirty="0" smtClean="0">
                <a:solidFill>
                  <a:srgbClr val="00B050"/>
                </a:solidFill>
                <a:latin typeface="Futura Std Medium" panose="020B0702020204020203" pitchFamily="34" charset="0"/>
                <a:ea typeface="+mj-ea"/>
                <a:cs typeface="Arial" panose="020B0604020202020204" pitchFamily="34" charset="0"/>
              </a:rPr>
              <a:t>Destinatari dell’intervento</a:t>
            </a:r>
            <a:endParaRPr lang="it-IT" sz="2400" b="1" dirty="0">
              <a:solidFill>
                <a:srgbClr val="00B050"/>
              </a:solidFill>
              <a:latin typeface="Futura Std Medium" panose="020B0702020204020203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18" name="Rettangolo 17">
            <a:extLst>
              <a:ext uri="{FF2B5EF4-FFF2-40B4-BE49-F238E27FC236}"/>
            </a:extLst>
          </p:cNvPr>
          <p:cNvSpPr/>
          <p:nvPr/>
        </p:nvSpPr>
        <p:spPr>
          <a:xfrm>
            <a:off x="427038" y="839522"/>
            <a:ext cx="7956550" cy="50800"/>
          </a:xfrm>
          <a:prstGeom prst="rect">
            <a:avLst/>
          </a:prstGeom>
          <a:solidFill>
            <a:srgbClr val="00B050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>
              <a:solidFill>
                <a:prstClr val="white"/>
              </a:solidFill>
            </a:endParaRPr>
          </a:p>
        </p:txBody>
      </p:sp>
      <p:sp>
        <p:nvSpPr>
          <p:cNvPr id="33" name="Freccia a destra 32">
            <a:extLst>
              <a:ext uri="{FF2B5EF4-FFF2-40B4-BE49-F238E27FC236}"/>
            </a:extLst>
          </p:cNvPr>
          <p:cNvSpPr/>
          <p:nvPr/>
        </p:nvSpPr>
        <p:spPr>
          <a:xfrm>
            <a:off x="381000" y="5526088"/>
            <a:ext cx="1382713" cy="1358900"/>
          </a:xfrm>
          <a:prstGeom prst="rightArrow">
            <a:avLst>
              <a:gd name="adj1" fmla="val 100000"/>
              <a:gd name="adj2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 sz="1400" b="1" dirty="0"/>
          </a:p>
        </p:txBody>
      </p:sp>
      <p:sp>
        <p:nvSpPr>
          <p:cNvPr id="24" name="Freccia a destra 23">
            <a:extLst>
              <a:ext uri="{FF2B5EF4-FFF2-40B4-BE49-F238E27FC236}"/>
            </a:extLst>
          </p:cNvPr>
          <p:cNvSpPr/>
          <p:nvPr/>
        </p:nvSpPr>
        <p:spPr>
          <a:xfrm>
            <a:off x="368820" y="1160024"/>
            <a:ext cx="1340821" cy="2179402"/>
          </a:xfrm>
          <a:prstGeom prst="rightArrow">
            <a:avLst>
              <a:gd name="adj1" fmla="val 100000"/>
              <a:gd name="adj2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1600" b="1" dirty="0" smtClean="0">
                <a:solidFill>
                  <a:schemeClr val="tx2"/>
                </a:solidFill>
                <a:latin typeface="+mj-lt"/>
              </a:rPr>
              <a:t>Imprese</a:t>
            </a:r>
            <a:endParaRPr lang="it-IT" sz="1400" b="1" dirty="0">
              <a:latin typeface="+mj-lt"/>
            </a:endParaRPr>
          </a:p>
        </p:txBody>
      </p:sp>
      <p:sp>
        <p:nvSpPr>
          <p:cNvPr id="27" name="CasellaDiTesto 41"/>
          <p:cNvSpPr txBox="1">
            <a:spLocks noChangeArrowheads="1"/>
          </p:cNvSpPr>
          <p:nvPr/>
        </p:nvSpPr>
        <p:spPr bwMode="auto">
          <a:xfrm>
            <a:off x="1618938" y="887789"/>
            <a:ext cx="6764651" cy="3185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algn="just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di </a:t>
            </a:r>
            <a:r>
              <a:rPr lang="it-IT" altLang="it-IT" sz="1600" b="1" dirty="0">
                <a:solidFill>
                  <a:srgbClr val="376092"/>
                </a:solidFill>
                <a:latin typeface="Futura Std Medium" panose="020B0702020204020203"/>
              </a:rPr>
              <a:t>qualsiasi </a:t>
            </a:r>
            <a:r>
              <a:rPr lang="it-IT" altLang="it-IT" sz="1600" b="1" dirty="0" smtClean="0">
                <a:solidFill>
                  <a:srgbClr val="376092"/>
                </a:solidFill>
                <a:latin typeface="Futura Std Medium" panose="020B0702020204020203"/>
              </a:rPr>
              <a:t>dimensione</a:t>
            </a:r>
          </a:p>
          <a:p>
            <a:pPr marL="285750" indent="-285750" algn="just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che </a:t>
            </a:r>
            <a:r>
              <a:rPr lang="it-IT" altLang="it-IT" sz="1600" b="1" dirty="0" smtClean="0">
                <a:solidFill>
                  <a:srgbClr val="376092"/>
                </a:solidFill>
                <a:latin typeface="Futura Std Medium" panose="020B0702020204020203"/>
              </a:rPr>
              <a:t>singolarmente </a:t>
            </a:r>
            <a:r>
              <a:rPr lang="it-IT" altLang="it-IT" sz="1600" b="1" dirty="0">
                <a:solidFill>
                  <a:srgbClr val="376092"/>
                </a:solidFill>
                <a:latin typeface="Futura Std Medium" panose="020B0702020204020203"/>
              </a:rPr>
              <a:t>o in partenariato</a:t>
            </a:r>
            <a:r>
              <a:rPr lang="it-IT" altLang="it-IT" sz="1600" dirty="0">
                <a:solidFill>
                  <a:srgbClr val="376092"/>
                </a:solidFill>
                <a:latin typeface="Futura Std Medium" panose="020B0702020204020203"/>
              </a:rPr>
              <a:t> presentano </a:t>
            </a: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un progetto negli ambiti previsti dal bando, con un minimo 250mila € di spesa per partecipante ad un progetto congiunto</a:t>
            </a:r>
          </a:p>
          <a:p>
            <a:pPr marL="285750" indent="-285750" algn="just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che </a:t>
            </a:r>
            <a:r>
              <a:rPr lang="it-IT" altLang="it-IT" sz="1600" dirty="0">
                <a:solidFill>
                  <a:srgbClr val="376092"/>
                </a:solidFill>
                <a:latin typeface="Futura Std Medium" panose="020B0702020204020203"/>
              </a:rPr>
              <a:t>esercitano </a:t>
            </a:r>
            <a:r>
              <a:rPr lang="it-IT" altLang="it-IT" sz="1600" b="1" dirty="0">
                <a:solidFill>
                  <a:srgbClr val="376092"/>
                </a:solidFill>
                <a:latin typeface="Futura Std Medium" panose="020B0702020204020203"/>
              </a:rPr>
              <a:t>attività industriali, agroindustriali, artigiane</a:t>
            </a:r>
            <a:r>
              <a:rPr lang="it-IT" altLang="it-IT" sz="1600" dirty="0">
                <a:solidFill>
                  <a:srgbClr val="376092"/>
                </a:solidFill>
                <a:latin typeface="Futura Std Medium" panose="020B0702020204020203"/>
              </a:rPr>
              <a:t>, di servizi </a:t>
            </a: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alle precedenti o che operano come </a:t>
            </a:r>
            <a:r>
              <a:rPr lang="it-IT" altLang="it-IT" sz="1600" b="1" dirty="0" smtClean="0">
                <a:solidFill>
                  <a:srgbClr val="376092"/>
                </a:solidFill>
                <a:latin typeface="Futura Std Medium" panose="020B0702020204020203"/>
              </a:rPr>
              <a:t>centri di ricerca</a:t>
            </a:r>
          </a:p>
          <a:p>
            <a:pPr marL="285750" indent="-285750" algn="just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iscritte </a:t>
            </a:r>
            <a:r>
              <a:rPr lang="it-IT" altLang="it-IT" sz="1600" b="1" dirty="0" smtClean="0">
                <a:solidFill>
                  <a:srgbClr val="376092"/>
                </a:solidFill>
                <a:latin typeface="Futura Std Medium" panose="020B0702020204020203"/>
              </a:rPr>
              <a:t>registro imprese</a:t>
            </a: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, in </a:t>
            </a:r>
            <a:r>
              <a:rPr lang="it-IT" altLang="it-IT" sz="1600" b="1" dirty="0" smtClean="0">
                <a:solidFill>
                  <a:srgbClr val="376092"/>
                </a:solidFill>
                <a:latin typeface="Futura Std Medium" panose="020B0702020204020203"/>
              </a:rPr>
              <a:t>contabilità ordinaria</a:t>
            </a: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 con </a:t>
            </a:r>
            <a:r>
              <a:rPr lang="it-IT" altLang="it-IT" sz="1600" b="1" dirty="0" smtClean="0">
                <a:solidFill>
                  <a:srgbClr val="376092"/>
                </a:solidFill>
                <a:latin typeface="Futura Std Medium" panose="020B0702020204020203"/>
              </a:rPr>
              <a:t>due bilanci depositati </a:t>
            </a: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(o dichiarazione redditi imprese indi.li e </a:t>
            </a:r>
            <a:r>
              <a:rPr lang="it-IT" altLang="it-IT" sz="1600" dirty="0" err="1" smtClean="0">
                <a:solidFill>
                  <a:srgbClr val="376092"/>
                </a:solidFill>
                <a:latin typeface="Futura Std Medium" panose="020B0702020204020203"/>
              </a:rPr>
              <a:t>soc</a:t>
            </a: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. persone)</a:t>
            </a:r>
          </a:p>
          <a:p>
            <a:pPr marL="285750" indent="-285750" algn="just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con attestazione di disponibilità per l’accesso ai fondi FRI</a:t>
            </a:r>
          </a:p>
          <a:p>
            <a:pPr algn="just">
              <a:spcBef>
                <a:spcPct val="0"/>
              </a:spcBef>
              <a:spcAft>
                <a:spcPts val="600"/>
              </a:spcAft>
              <a:buNone/>
            </a:pPr>
            <a:r>
              <a:rPr lang="it-IT" altLang="it-IT" sz="1600" i="1" dirty="0" smtClean="0">
                <a:solidFill>
                  <a:srgbClr val="376092"/>
                </a:solidFill>
                <a:latin typeface="Futura Std Medium" panose="020B0702020204020203"/>
              </a:rPr>
              <a:t>Ciascuna impresa può presentare una sola domanda, in forma singola o congiunta.</a:t>
            </a:r>
          </a:p>
        </p:txBody>
      </p:sp>
      <p:sp>
        <p:nvSpPr>
          <p:cNvPr id="36" name="Rettangolo arrotondato 35">
            <a:extLst/>
          </p:cNvPr>
          <p:cNvSpPr/>
          <p:nvPr/>
        </p:nvSpPr>
        <p:spPr>
          <a:xfrm rot="367492">
            <a:off x="7225041" y="569670"/>
            <a:ext cx="1828296" cy="690393"/>
          </a:xfrm>
          <a:prstGeom prst="roundRect">
            <a:avLst>
              <a:gd name="adj" fmla="val 0"/>
            </a:avLst>
          </a:prstGeom>
          <a:solidFill>
            <a:srgbClr val="92D050"/>
          </a:solidFill>
          <a:ln>
            <a:solidFill>
              <a:schemeClr val="bg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1400" b="1" dirty="0" smtClean="0">
                <a:solidFill>
                  <a:srgbClr val="FF5050"/>
                </a:solidFill>
                <a:cs typeface="Calibri" panose="020F0502020204030204" pitchFamily="34" charset="0"/>
              </a:rPr>
              <a:t>Soggetti beneficiari </a:t>
            </a:r>
            <a:r>
              <a:rPr lang="it-IT" sz="1400" b="1" dirty="0" smtClean="0">
                <a:solidFill>
                  <a:prstClr val="white"/>
                </a:solidFill>
                <a:cs typeface="Calibri" panose="020F0502020204030204" pitchFamily="34" charset="0"/>
              </a:rPr>
              <a:t>D.M. 11/06/2020  Articolo </a:t>
            </a:r>
            <a:r>
              <a:rPr lang="it-IT" sz="1400" b="1" dirty="0">
                <a:solidFill>
                  <a:prstClr val="white"/>
                </a:solidFill>
                <a:cs typeface="Calibri" panose="020F0502020204030204" pitchFamily="34" charset="0"/>
              </a:rPr>
              <a:t>3</a:t>
            </a:r>
          </a:p>
        </p:txBody>
      </p:sp>
      <p:sp>
        <p:nvSpPr>
          <p:cNvPr id="15" name="CasellaDiTesto 14"/>
          <p:cNvSpPr txBox="1"/>
          <p:nvPr/>
        </p:nvSpPr>
        <p:spPr>
          <a:xfrm>
            <a:off x="5351489" y="42862"/>
            <a:ext cx="36426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2400" b="1" dirty="0" smtClean="0">
                <a:solidFill>
                  <a:schemeClr val="accent1"/>
                </a:solidFill>
                <a:latin typeface="+mj-lt"/>
              </a:rPr>
              <a:t>Chi sosteniamo</a:t>
            </a:r>
            <a:endParaRPr lang="it-IT" sz="2400" b="1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17" name="CasellaDiTesto 41"/>
          <p:cNvSpPr txBox="1">
            <a:spLocks noChangeArrowheads="1"/>
          </p:cNvSpPr>
          <p:nvPr/>
        </p:nvSpPr>
        <p:spPr bwMode="auto">
          <a:xfrm>
            <a:off x="1679812" y="4113163"/>
            <a:ext cx="6669188" cy="2237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algn="just"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solo in qualità di </a:t>
            </a:r>
            <a:r>
              <a:rPr lang="it-IT" altLang="it-IT" sz="1600" b="1" dirty="0" smtClean="0">
                <a:solidFill>
                  <a:srgbClr val="376092"/>
                </a:solidFill>
                <a:latin typeface="Futura Std Medium" panose="020B0702020204020203"/>
              </a:rPr>
              <a:t>co-proponenti</a:t>
            </a: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 </a:t>
            </a:r>
            <a:r>
              <a:rPr lang="it-IT" altLang="it-IT" sz="1600" dirty="0">
                <a:solidFill>
                  <a:srgbClr val="376092"/>
                </a:solidFill>
                <a:latin typeface="Futura Std Medium" panose="020B0702020204020203"/>
              </a:rPr>
              <a:t>nei </a:t>
            </a: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partenariati progettuali, con minimo 50mila € di spesa per organismo</a:t>
            </a:r>
          </a:p>
          <a:p>
            <a:pPr algn="just">
              <a:spcAft>
                <a:spcPts val="300"/>
              </a:spcAft>
              <a:buNone/>
            </a:pPr>
            <a:r>
              <a:rPr lang="it-IT" altLang="it-IT" sz="1600" i="1" dirty="0" smtClean="0">
                <a:solidFill>
                  <a:srgbClr val="376092"/>
                </a:solidFill>
                <a:latin typeface="Futura Std Medium" panose="020B0702020204020203"/>
              </a:rPr>
              <a:t>Un o</a:t>
            </a:r>
            <a:r>
              <a:rPr lang="it-IT" sz="1600" i="1" dirty="0" smtClean="0">
                <a:solidFill>
                  <a:srgbClr val="376092"/>
                </a:solidFill>
                <a:latin typeface="Futura Std Medium" panose="020B0702020204020203"/>
              </a:rPr>
              <a:t>rganismo </a:t>
            </a:r>
            <a:r>
              <a:rPr lang="it-IT" sz="1600" i="1" dirty="0">
                <a:solidFill>
                  <a:srgbClr val="376092"/>
                </a:solidFill>
                <a:latin typeface="Futura Std Medium" panose="020B0702020204020203"/>
              </a:rPr>
              <a:t>di ricerca può partecipare </a:t>
            </a:r>
            <a:r>
              <a:rPr lang="it-IT" sz="1600" i="1" dirty="0" smtClean="0">
                <a:solidFill>
                  <a:srgbClr val="376092"/>
                </a:solidFill>
                <a:latin typeface="Futura Std Medium" panose="020B0702020204020203"/>
              </a:rPr>
              <a:t>come co-proponente a </a:t>
            </a:r>
            <a:r>
              <a:rPr lang="it-IT" sz="1600" i="1" dirty="0">
                <a:solidFill>
                  <a:srgbClr val="376092"/>
                </a:solidFill>
                <a:latin typeface="Futura Std Medium" panose="020B0702020204020203"/>
              </a:rPr>
              <a:t>più </a:t>
            </a:r>
            <a:r>
              <a:rPr lang="it-IT" sz="1600" i="1" dirty="0" smtClean="0">
                <a:solidFill>
                  <a:srgbClr val="376092"/>
                </a:solidFill>
                <a:latin typeface="Futura Std Medium" panose="020B0702020204020203"/>
              </a:rPr>
              <a:t>progetti con suoi </a:t>
            </a:r>
            <a:r>
              <a:rPr lang="it-IT" sz="1600" i="1" dirty="0">
                <a:solidFill>
                  <a:srgbClr val="376092"/>
                </a:solidFill>
                <a:latin typeface="Futura Std Medium" panose="020B0702020204020203"/>
              </a:rPr>
              <a:t>istituti, </a:t>
            </a:r>
            <a:r>
              <a:rPr lang="it-IT" sz="1600" i="1" dirty="0" smtClean="0">
                <a:solidFill>
                  <a:srgbClr val="376092"/>
                </a:solidFill>
                <a:latin typeface="Futura Std Medium" panose="020B0702020204020203"/>
              </a:rPr>
              <a:t>dipartimenti </a:t>
            </a:r>
            <a:r>
              <a:rPr lang="it-IT" sz="1600" i="1" dirty="0">
                <a:solidFill>
                  <a:srgbClr val="376092"/>
                </a:solidFill>
                <a:latin typeface="Futura Std Medium" panose="020B0702020204020203"/>
              </a:rPr>
              <a:t>o altre unità organizzative-funzionali </a:t>
            </a:r>
            <a:r>
              <a:rPr lang="it-IT" sz="1600" i="1" dirty="0" smtClean="0">
                <a:solidFill>
                  <a:srgbClr val="376092"/>
                </a:solidFill>
                <a:latin typeface="Futura Std Medium" panose="020B0702020204020203"/>
              </a:rPr>
              <a:t>dotati </a:t>
            </a:r>
            <a:r>
              <a:rPr lang="it-IT" sz="1600" i="1" dirty="0">
                <a:solidFill>
                  <a:srgbClr val="376092"/>
                </a:solidFill>
                <a:latin typeface="Futura Std Medium" panose="020B0702020204020203"/>
              </a:rPr>
              <a:t>di autonomia gestionale, organizzativa e finanziaria. </a:t>
            </a:r>
            <a:r>
              <a:rPr lang="it-IT" sz="1600" i="1" dirty="0" smtClean="0">
                <a:solidFill>
                  <a:srgbClr val="376092"/>
                </a:solidFill>
                <a:latin typeface="Futura Std Medium" panose="020B0702020204020203"/>
              </a:rPr>
              <a:t>Ogni istituto, dipartimento </a:t>
            </a:r>
            <a:r>
              <a:rPr lang="it-IT" sz="1600" i="1" dirty="0">
                <a:solidFill>
                  <a:srgbClr val="376092"/>
                </a:solidFill>
                <a:latin typeface="Futura Std Medium" panose="020B0702020204020203"/>
              </a:rPr>
              <a:t>o unità </a:t>
            </a:r>
            <a:r>
              <a:rPr lang="it-IT" sz="1600" i="1" dirty="0" smtClean="0">
                <a:solidFill>
                  <a:srgbClr val="376092"/>
                </a:solidFill>
                <a:latin typeface="Futura Std Medium" panose="020B0702020204020203"/>
              </a:rPr>
              <a:t>può </a:t>
            </a:r>
            <a:r>
              <a:rPr lang="it-IT" sz="1600" i="1" dirty="0">
                <a:solidFill>
                  <a:srgbClr val="376092"/>
                </a:solidFill>
                <a:latin typeface="Futura Std Medium" panose="020B0702020204020203"/>
              </a:rPr>
              <a:t>partecipare ad un solo progetto</a:t>
            </a:r>
            <a:r>
              <a:rPr lang="it-IT" sz="1600" i="1" dirty="0" smtClean="0">
                <a:solidFill>
                  <a:srgbClr val="376092"/>
                </a:solidFill>
                <a:latin typeface="Futura Std Medium" panose="020B0702020204020203"/>
              </a:rPr>
              <a:t>.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in alternativa, partecipazione come </a:t>
            </a:r>
            <a:r>
              <a:rPr lang="it-IT" altLang="it-IT" sz="1600" b="1" dirty="0" smtClean="0">
                <a:solidFill>
                  <a:srgbClr val="376092"/>
                </a:solidFill>
                <a:latin typeface="Futura Std Medium" panose="020B0702020204020203"/>
              </a:rPr>
              <a:t>prestatori di servizi</a:t>
            </a:r>
            <a:endParaRPr lang="it-IT" altLang="it-IT" sz="1600" dirty="0">
              <a:solidFill>
                <a:srgbClr val="376092"/>
              </a:solidFill>
              <a:latin typeface="Futura Std Medium" panose="020B0702020204020203"/>
            </a:endParaRPr>
          </a:p>
        </p:txBody>
      </p:sp>
      <p:cxnSp>
        <p:nvCxnSpPr>
          <p:cNvPr id="19" name="Connettore 1 18"/>
          <p:cNvCxnSpPr/>
          <p:nvPr/>
        </p:nvCxnSpPr>
        <p:spPr>
          <a:xfrm flipV="1">
            <a:off x="490348" y="4093477"/>
            <a:ext cx="7858652" cy="2768"/>
          </a:xfrm>
          <a:prstGeom prst="line">
            <a:avLst/>
          </a:prstGeom>
          <a:ln w="19050">
            <a:solidFill>
              <a:srgbClr val="00B050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Freccia a destra 19">
            <a:extLst>
              <a:ext uri="{FF2B5EF4-FFF2-40B4-BE49-F238E27FC236}"/>
            </a:extLst>
          </p:cNvPr>
          <p:cNvSpPr/>
          <p:nvPr/>
        </p:nvSpPr>
        <p:spPr>
          <a:xfrm>
            <a:off x="431280" y="4355422"/>
            <a:ext cx="1340821" cy="1303654"/>
          </a:xfrm>
          <a:prstGeom prst="rightArrow">
            <a:avLst>
              <a:gd name="adj1" fmla="val 100000"/>
              <a:gd name="adj2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1600" b="1" dirty="0" smtClean="0">
                <a:solidFill>
                  <a:schemeClr val="tx2"/>
                </a:solidFill>
                <a:latin typeface="+mj-lt"/>
              </a:rPr>
              <a:t>Organismi di ricerca</a:t>
            </a:r>
            <a:endParaRPr lang="it-IT" sz="14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08012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egnaposto numero diapositiva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553200" y="7456488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6D9DC6C-A485-4D1B-B928-776148C373E2}" type="slidenum">
              <a:rPr lang="it-IT" altLang="it-IT" sz="1200">
                <a:solidFill>
                  <a:srgbClr val="898989"/>
                </a:solidFill>
                <a:ea typeface="MS PGothic" panose="020B0600070205080204" pitchFamily="34" charset="-128"/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it-IT" altLang="it-IT" sz="1200">
              <a:solidFill>
                <a:srgbClr val="898989"/>
              </a:solidFill>
              <a:ea typeface="MS PGothic" panose="020B0600070205080204" pitchFamily="34" charset="-128"/>
            </a:endParaRPr>
          </a:p>
        </p:txBody>
      </p:sp>
      <p:sp>
        <p:nvSpPr>
          <p:cNvPr id="47" name="Rettangolo 46"/>
          <p:cNvSpPr/>
          <p:nvPr/>
        </p:nvSpPr>
        <p:spPr>
          <a:xfrm>
            <a:off x="655916" y="3090051"/>
            <a:ext cx="1611828" cy="1086267"/>
          </a:xfrm>
          <a:prstGeom prst="rect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76200" tIns="38100" rIns="76200" bIns="38100" spcCol="1270" anchor="ctr"/>
          <a:lstStyle/>
          <a:p>
            <a:pPr algn="ctr" defTabSz="889000">
              <a:lnSpc>
                <a:spcPct val="90000"/>
              </a:lnSpc>
              <a:spcAft>
                <a:spcPct val="35000"/>
              </a:spcAft>
              <a:defRPr/>
            </a:pPr>
            <a:endParaRPr lang="it-IT" sz="2000" dirty="0">
              <a:solidFill>
                <a:prstClr val="white"/>
              </a:solidFill>
            </a:endParaRPr>
          </a:p>
        </p:txBody>
      </p:sp>
      <p:cxnSp>
        <p:nvCxnSpPr>
          <p:cNvPr id="40" name="Connettore 1 39"/>
          <p:cNvCxnSpPr/>
          <p:nvPr/>
        </p:nvCxnSpPr>
        <p:spPr>
          <a:xfrm flipV="1">
            <a:off x="490348" y="3508860"/>
            <a:ext cx="7858652" cy="2768"/>
          </a:xfrm>
          <a:prstGeom prst="line">
            <a:avLst/>
          </a:prstGeom>
          <a:ln w="19050">
            <a:solidFill>
              <a:srgbClr val="00B050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707" name="CasellaDiTesto 41"/>
          <p:cNvSpPr txBox="1">
            <a:spLocks noChangeArrowheads="1"/>
          </p:cNvSpPr>
          <p:nvPr/>
        </p:nvSpPr>
        <p:spPr bwMode="auto">
          <a:xfrm>
            <a:off x="1996373" y="2799766"/>
            <a:ext cx="6290728" cy="634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buNone/>
            </a:pPr>
            <a:r>
              <a:rPr lang="it-IT" altLang="it-IT" sz="1600" dirty="0" smtClean="0">
                <a:solidFill>
                  <a:srgbClr val="376092"/>
                </a:solidFill>
                <a:latin typeface="+mj-lt"/>
              </a:rPr>
              <a:t>Ricerca industriale</a:t>
            </a:r>
          </a:p>
          <a:p>
            <a:pPr algn="just">
              <a:buNone/>
            </a:pPr>
            <a:r>
              <a:rPr lang="it-IT" altLang="it-IT" sz="1600" dirty="0" smtClean="0">
                <a:solidFill>
                  <a:srgbClr val="376092"/>
                </a:solidFill>
                <a:latin typeface="+mj-lt"/>
              </a:rPr>
              <a:t>Sviluppo sperimentale</a:t>
            </a:r>
            <a:endParaRPr lang="it-IT" altLang="it-IT" sz="1600" dirty="0">
              <a:solidFill>
                <a:srgbClr val="376092"/>
              </a:solidFill>
              <a:latin typeface="+mj-lt"/>
            </a:endParaRPr>
          </a:p>
        </p:txBody>
      </p:sp>
      <p:sp>
        <p:nvSpPr>
          <p:cNvPr id="28688" name="CasellaDiTesto 41"/>
          <p:cNvSpPr txBox="1">
            <a:spLocks noChangeArrowheads="1"/>
          </p:cNvSpPr>
          <p:nvPr/>
        </p:nvSpPr>
        <p:spPr bwMode="auto">
          <a:xfrm>
            <a:off x="2011363" y="3829050"/>
            <a:ext cx="4606710" cy="347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Aft>
                <a:spcPts val="600"/>
              </a:spcAft>
              <a:buNone/>
              <a:defRPr/>
            </a:pPr>
            <a:r>
              <a:rPr lang="it-IT" altLang="it-IT" sz="1600" dirty="0" smtClean="0">
                <a:solidFill>
                  <a:srgbClr val="376092"/>
                </a:solidFill>
                <a:latin typeface="+mj-lt"/>
              </a:rPr>
              <a:t>Sviluppo delle tecnologie abilitanti fondamentali </a:t>
            </a:r>
          </a:p>
        </p:txBody>
      </p:sp>
      <p:sp>
        <p:nvSpPr>
          <p:cNvPr id="29716" name="CasellaDiTesto 1"/>
          <p:cNvSpPr txBox="1">
            <a:spLocks noChangeArrowheads="1"/>
          </p:cNvSpPr>
          <p:nvPr/>
        </p:nvSpPr>
        <p:spPr bwMode="auto">
          <a:xfrm>
            <a:off x="1917539" y="4624265"/>
            <a:ext cx="6423451" cy="1234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it-IT" sz="1600" dirty="0">
                <a:solidFill>
                  <a:srgbClr val="376092"/>
                </a:solidFill>
                <a:latin typeface="Futura Std Medium" panose="020B0702020204020203"/>
              </a:rPr>
              <a:t>Realizzazione di nuovi prodotti, processi o servizi, oppure notevole miglioramento di prodotti, processi o servizi esistenti</a:t>
            </a:r>
            <a:endParaRPr lang="it-IT" altLang="it-IT" sz="1600" dirty="0">
              <a:solidFill>
                <a:srgbClr val="376092"/>
              </a:solidFill>
              <a:latin typeface="Futura Std Medium" panose="020B0702020204020203"/>
            </a:endParaRP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it-IT" sz="1600" dirty="0" smtClean="0">
                <a:solidFill>
                  <a:srgbClr val="376092"/>
                </a:solidFill>
                <a:latin typeface="+mj-lt"/>
              </a:rPr>
              <a:t>Riconversione </a:t>
            </a:r>
            <a:r>
              <a:rPr lang="it-IT" sz="1600" dirty="0">
                <a:solidFill>
                  <a:srgbClr val="376092"/>
                </a:solidFill>
                <a:latin typeface="+mj-lt"/>
              </a:rPr>
              <a:t>produttiva delle attività economiche </a:t>
            </a:r>
            <a:r>
              <a:rPr lang="it-IT" sz="1600" dirty="0" smtClean="0">
                <a:solidFill>
                  <a:srgbClr val="376092"/>
                </a:solidFill>
                <a:latin typeface="+mj-lt"/>
              </a:rPr>
              <a:t>nell’ambito dell’</a:t>
            </a:r>
            <a:r>
              <a:rPr lang="it-IT" sz="1800" b="1" dirty="0">
                <a:solidFill>
                  <a:srgbClr val="00B050"/>
                </a:solidFill>
                <a:latin typeface="Futura Std Medium" panose="020B0702020204020203" pitchFamily="34" charset="0"/>
                <a:ea typeface="+mj-ea"/>
                <a:cs typeface="Arial" panose="020B0604020202020204" pitchFamily="34" charset="0"/>
              </a:rPr>
              <a:t>economia </a:t>
            </a:r>
            <a:r>
              <a:rPr lang="it-IT" sz="1800" b="1" dirty="0" smtClean="0">
                <a:solidFill>
                  <a:srgbClr val="00B050"/>
                </a:solidFill>
                <a:latin typeface="Futura Std Medium" panose="020B0702020204020203" pitchFamily="34" charset="0"/>
                <a:ea typeface="+mj-ea"/>
                <a:cs typeface="Arial" panose="020B0604020202020204" pitchFamily="34" charset="0"/>
              </a:rPr>
              <a:t>circolare</a:t>
            </a:r>
            <a:endParaRPr lang="it-IT" sz="1800" b="1" dirty="0">
              <a:solidFill>
                <a:srgbClr val="00B050"/>
              </a:solidFill>
              <a:latin typeface="Futura Std Medium" panose="020B0702020204020203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19" name="Rettangolo 18">
            <a:extLst/>
          </p:cNvPr>
          <p:cNvSpPr/>
          <p:nvPr/>
        </p:nvSpPr>
        <p:spPr>
          <a:xfrm>
            <a:off x="338840" y="520490"/>
            <a:ext cx="74168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it-IT" sz="2400" b="1" dirty="0" smtClean="0">
                <a:solidFill>
                  <a:srgbClr val="00B050"/>
                </a:solidFill>
                <a:latin typeface="Futura Std Medium" panose="020B0702020204020203" pitchFamily="34" charset="0"/>
                <a:ea typeface="+mj-ea"/>
                <a:cs typeface="Arial" panose="020B0604020202020204" pitchFamily="34" charset="0"/>
              </a:rPr>
              <a:t>Progetti di RSI</a:t>
            </a:r>
            <a:endParaRPr lang="it-IT" sz="2400" b="1" dirty="0">
              <a:solidFill>
                <a:srgbClr val="00B050"/>
              </a:solidFill>
              <a:latin typeface="Futura Std Medium" panose="020B0702020204020203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20" name="Freccia a destra 19">
            <a:extLst/>
          </p:cNvPr>
          <p:cNvSpPr/>
          <p:nvPr/>
        </p:nvSpPr>
        <p:spPr>
          <a:xfrm>
            <a:off x="424566" y="2709498"/>
            <a:ext cx="1381125" cy="799748"/>
          </a:xfrm>
          <a:prstGeom prst="rightArrow">
            <a:avLst>
              <a:gd name="adj1" fmla="val 100000"/>
              <a:gd name="adj2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1600" b="1" dirty="0" smtClean="0">
                <a:solidFill>
                  <a:schemeClr val="tx2"/>
                </a:solidFill>
                <a:latin typeface="+mj-lt"/>
              </a:rPr>
              <a:t>Attività</a:t>
            </a:r>
          </a:p>
        </p:txBody>
      </p:sp>
      <p:sp>
        <p:nvSpPr>
          <p:cNvPr id="21" name="Freccia a destra 20">
            <a:extLst/>
          </p:cNvPr>
          <p:cNvSpPr/>
          <p:nvPr/>
        </p:nvSpPr>
        <p:spPr>
          <a:xfrm>
            <a:off x="424566" y="4906106"/>
            <a:ext cx="1381125" cy="575515"/>
          </a:xfrm>
          <a:prstGeom prst="rightArrow">
            <a:avLst>
              <a:gd name="adj1" fmla="val 100000"/>
              <a:gd name="adj2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1600" b="1" dirty="0" smtClean="0">
                <a:solidFill>
                  <a:schemeClr val="tx2"/>
                </a:solidFill>
                <a:latin typeface="+mj-lt"/>
              </a:rPr>
              <a:t>Finalità</a:t>
            </a:r>
            <a:endParaRPr lang="it-IT" sz="1600" b="1" dirty="0">
              <a:latin typeface="+mj-lt"/>
            </a:endParaRPr>
          </a:p>
        </p:txBody>
      </p:sp>
      <p:cxnSp>
        <p:nvCxnSpPr>
          <p:cNvPr id="24" name="Connettore 1 23"/>
          <p:cNvCxnSpPr/>
          <p:nvPr/>
        </p:nvCxnSpPr>
        <p:spPr>
          <a:xfrm>
            <a:off x="460368" y="1792840"/>
            <a:ext cx="7923220" cy="560"/>
          </a:xfrm>
          <a:prstGeom prst="line">
            <a:avLst/>
          </a:prstGeom>
          <a:ln w="19050">
            <a:solidFill>
              <a:srgbClr val="00B050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Freccia a destra 26">
            <a:extLst/>
          </p:cNvPr>
          <p:cNvSpPr/>
          <p:nvPr/>
        </p:nvSpPr>
        <p:spPr>
          <a:xfrm>
            <a:off x="460368" y="3698889"/>
            <a:ext cx="1381125" cy="575515"/>
          </a:xfrm>
          <a:prstGeom prst="rightArrow">
            <a:avLst>
              <a:gd name="adj1" fmla="val 100000"/>
              <a:gd name="adj2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1600" b="1" dirty="0" smtClean="0">
                <a:solidFill>
                  <a:schemeClr val="tx2"/>
                </a:solidFill>
                <a:latin typeface="+mj-lt"/>
              </a:rPr>
              <a:t>Contenuti tecnologici</a:t>
            </a:r>
            <a:endParaRPr lang="it-IT" sz="1600" b="1" dirty="0">
              <a:latin typeface="+mj-lt"/>
            </a:endParaRPr>
          </a:p>
        </p:txBody>
      </p:sp>
      <p:sp>
        <p:nvSpPr>
          <p:cNvPr id="28" name="Rettangolo 27">
            <a:extLst/>
          </p:cNvPr>
          <p:cNvSpPr/>
          <p:nvPr/>
        </p:nvSpPr>
        <p:spPr>
          <a:xfrm>
            <a:off x="427038" y="1064372"/>
            <a:ext cx="7956550" cy="50800"/>
          </a:xfrm>
          <a:prstGeom prst="rect">
            <a:avLst/>
          </a:prstGeom>
          <a:solidFill>
            <a:srgbClr val="00B050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>
              <a:solidFill>
                <a:prstClr val="white"/>
              </a:solidFill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5351489" y="42862"/>
            <a:ext cx="36426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2400" b="1" dirty="0" smtClean="0">
                <a:solidFill>
                  <a:schemeClr val="accent1"/>
                </a:solidFill>
                <a:latin typeface="+mj-lt"/>
              </a:rPr>
              <a:t>Cosa sosteniamo (1)</a:t>
            </a:r>
            <a:endParaRPr lang="it-IT" sz="2400" b="1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2" name="Rettangolo arrotondato 21">
            <a:extLst/>
          </p:cNvPr>
          <p:cNvSpPr/>
          <p:nvPr/>
        </p:nvSpPr>
        <p:spPr>
          <a:xfrm rot="269257">
            <a:off x="6571098" y="692250"/>
            <a:ext cx="1828296" cy="895259"/>
          </a:xfrm>
          <a:prstGeom prst="roundRect">
            <a:avLst>
              <a:gd name="adj" fmla="val 0"/>
            </a:avLst>
          </a:prstGeom>
          <a:solidFill>
            <a:srgbClr val="92D050"/>
          </a:solidFill>
          <a:ln>
            <a:solidFill>
              <a:schemeClr val="bg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1400" b="1" dirty="0" smtClean="0">
                <a:solidFill>
                  <a:srgbClr val="FF5050"/>
                </a:solidFill>
                <a:cs typeface="Calibri" panose="020F0502020204030204" pitchFamily="34" charset="0"/>
              </a:rPr>
              <a:t>Requisiti progetti </a:t>
            </a:r>
            <a:r>
              <a:rPr lang="it-IT" sz="1400" b="1" dirty="0" smtClean="0">
                <a:solidFill>
                  <a:prstClr val="white"/>
                </a:solidFill>
                <a:cs typeface="Calibri" panose="020F0502020204030204" pitchFamily="34" charset="0"/>
              </a:rPr>
              <a:t>D.M. 11/06/2020  Articolo 4</a:t>
            </a:r>
            <a:endParaRPr lang="it-IT" sz="1400" b="1" dirty="0">
              <a:solidFill>
                <a:prstClr val="white"/>
              </a:solidFill>
              <a:cs typeface="Calibri" panose="020F0502020204030204" pitchFamily="34" charset="0"/>
            </a:endParaRPr>
          </a:p>
        </p:txBody>
      </p:sp>
      <p:cxnSp>
        <p:nvCxnSpPr>
          <p:cNvPr id="17" name="Connettore 1 16"/>
          <p:cNvCxnSpPr/>
          <p:nvPr/>
        </p:nvCxnSpPr>
        <p:spPr>
          <a:xfrm flipV="1">
            <a:off x="507838" y="4410764"/>
            <a:ext cx="7858652" cy="2768"/>
          </a:xfrm>
          <a:prstGeom prst="line">
            <a:avLst/>
          </a:prstGeom>
          <a:ln w="19050">
            <a:solidFill>
              <a:srgbClr val="00B050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CasellaDiTesto 41"/>
          <p:cNvSpPr txBox="1">
            <a:spLocks noChangeArrowheads="1"/>
          </p:cNvSpPr>
          <p:nvPr/>
        </p:nvSpPr>
        <p:spPr bwMode="auto">
          <a:xfrm>
            <a:off x="2028852" y="1298208"/>
            <a:ext cx="632962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Aft>
                <a:spcPts val="600"/>
              </a:spcAft>
              <a:buNone/>
              <a:defRPr/>
            </a:pPr>
            <a:r>
              <a:rPr lang="it-IT" altLang="it-IT" sz="1600" dirty="0" smtClean="0">
                <a:solidFill>
                  <a:srgbClr val="376092"/>
                </a:solidFill>
                <a:latin typeface="+mj-lt"/>
              </a:rPr>
              <a:t>500mila – 2 milioni di euro di spese e costi</a:t>
            </a:r>
          </a:p>
        </p:txBody>
      </p:sp>
      <p:sp>
        <p:nvSpPr>
          <p:cNvPr id="26" name="Freccia a destra 25">
            <a:extLst/>
          </p:cNvPr>
          <p:cNvSpPr/>
          <p:nvPr/>
        </p:nvSpPr>
        <p:spPr>
          <a:xfrm>
            <a:off x="477858" y="1198027"/>
            <a:ext cx="1381125" cy="575515"/>
          </a:xfrm>
          <a:prstGeom prst="rightArrow">
            <a:avLst>
              <a:gd name="adj1" fmla="val 100000"/>
              <a:gd name="adj2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1600" b="1" dirty="0" smtClean="0">
                <a:solidFill>
                  <a:schemeClr val="tx2"/>
                </a:solidFill>
                <a:latin typeface="+mj-lt"/>
              </a:rPr>
              <a:t>Dimensione</a:t>
            </a:r>
            <a:endParaRPr lang="it-IT" sz="1600" b="1" dirty="0">
              <a:latin typeface="+mj-lt"/>
            </a:endParaRPr>
          </a:p>
        </p:txBody>
      </p:sp>
      <p:sp>
        <p:nvSpPr>
          <p:cNvPr id="30" name="CasellaDiTesto 41"/>
          <p:cNvSpPr txBox="1">
            <a:spLocks noChangeArrowheads="1"/>
          </p:cNvSpPr>
          <p:nvPr/>
        </p:nvSpPr>
        <p:spPr bwMode="auto">
          <a:xfrm>
            <a:off x="2046342" y="1915302"/>
            <a:ext cx="6329629" cy="7109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Aft>
                <a:spcPts val="600"/>
              </a:spcAft>
              <a:buNone/>
              <a:defRPr/>
            </a:pPr>
            <a:r>
              <a:rPr lang="it-IT" altLang="it-IT" sz="1600" dirty="0" smtClean="0">
                <a:solidFill>
                  <a:srgbClr val="376092"/>
                </a:solidFill>
                <a:latin typeface="+mj-lt"/>
              </a:rPr>
              <a:t>12 – 36 mesi, con possibilità di una proroga di 6 mesi</a:t>
            </a:r>
          </a:p>
          <a:p>
            <a:pPr algn="just">
              <a:spcAft>
                <a:spcPts val="600"/>
              </a:spcAft>
              <a:buNone/>
              <a:defRPr/>
            </a:pPr>
            <a:r>
              <a:rPr lang="it-IT" altLang="it-IT" sz="1600" dirty="0" smtClean="0">
                <a:solidFill>
                  <a:srgbClr val="376092"/>
                </a:solidFill>
                <a:latin typeface="+mj-lt"/>
              </a:rPr>
              <a:t>Progetti avviati dopo la presentazione della domanda</a:t>
            </a:r>
          </a:p>
        </p:txBody>
      </p:sp>
      <p:sp>
        <p:nvSpPr>
          <p:cNvPr id="31" name="Freccia a destra 30">
            <a:extLst/>
          </p:cNvPr>
          <p:cNvSpPr/>
          <p:nvPr/>
        </p:nvSpPr>
        <p:spPr>
          <a:xfrm>
            <a:off x="465368" y="2009991"/>
            <a:ext cx="1381125" cy="575515"/>
          </a:xfrm>
          <a:prstGeom prst="rightArrow">
            <a:avLst>
              <a:gd name="adj1" fmla="val 100000"/>
              <a:gd name="adj2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1600" b="1" dirty="0" smtClean="0">
                <a:solidFill>
                  <a:schemeClr val="tx2"/>
                </a:solidFill>
                <a:latin typeface="+mj-lt"/>
              </a:rPr>
              <a:t>Durata</a:t>
            </a:r>
            <a:endParaRPr lang="it-IT" sz="1600" b="1" dirty="0">
              <a:latin typeface="+mj-lt"/>
            </a:endParaRPr>
          </a:p>
        </p:txBody>
      </p:sp>
      <p:cxnSp>
        <p:nvCxnSpPr>
          <p:cNvPr id="32" name="Connettore 1 31"/>
          <p:cNvCxnSpPr/>
          <p:nvPr/>
        </p:nvCxnSpPr>
        <p:spPr>
          <a:xfrm>
            <a:off x="447878" y="2709735"/>
            <a:ext cx="7923220" cy="560"/>
          </a:xfrm>
          <a:prstGeom prst="line">
            <a:avLst/>
          </a:prstGeom>
          <a:ln w="19050">
            <a:solidFill>
              <a:srgbClr val="00B050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ettangolo arrotondato 34">
            <a:extLst/>
          </p:cNvPr>
          <p:cNvSpPr/>
          <p:nvPr/>
        </p:nvSpPr>
        <p:spPr>
          <a:xfrm rot="303190">
            <a:off x="7071336" y="3634950"/>
            <a:ext cx="1828296" cy="694029"/>
          </a:xfrm>
          <a:prstGeom prst="roundRect">
            <a:avLst>
              <a:gd name="adj" fmla="val 0"/>
            </a:avLst>
          </a:prstGeom>
          <a:solidFill>
            <a:srgbClr val="92D050"/>
          </a:solidFill>
          <a:ln>
            <a:solidFill>
              <a:schemeClr val="bg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1400" b="1" dirty="0" err="1" smtClean="0">
                <a:solidFill>
                  <a:srgbClr val="FF5050"/>
                </a:solidFill>
                <a:cs typeface="Calibri" panose="020F0502020204030204" pitchFamily="34" charset="0"/>
              </a:rPr>
              <a:t>KETs</a:t>
            </a:r>
            <a:endParaRPr lang="it-IT" sz="1400" b="1" dirty="0" smtClean="0">
              <a:solidFill>
                <a:srgbClr val="FF5050"/>
              </a:solidFill>
              <a:cs typeface="Calibri" panose="020F0502020204030204" pitchFamily="34" charset="0"/>
            </a:endParaRPr>
          </a:p>
          <a:p>
            <a:pPr algn="ctr">
              <a:defRPr/>
            </a:pPr>
            <a:r>
              <a:rPr lang="it-IT" sz="1400" b="1" dirty="0" smtClean="0">
                <a:solidFill>
                  <a:prstClr val="white"/>
                </a:solidFill>
                <a:cs typeface="Calibri" panose="020F0502020204030204" pitchFamily="34" charset="0"/>
              </a:rPr>
              <a:t>D.M. 11/06/2020  Allegato n. 1</a:t>
            </a:r>
            <a:endParaRPr lang="it-IT" sz="1400" b="1" dirty="0">
              <a:solidFill>
                <a:prstClr val="white"/>
              </a:solidFill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3477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egnaposto numero diapositiva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553200" y="7456488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6D9DC6C-A485-4D1B-B928-776148C373E2}" type="slidenum">
              <a:rPr lang="it-IT" altLang="it-IT" sz="1200">
                <a:solidFill>
                  <a:srgbClr val="898989"/>
                </a:solidFill>
                <a:ea typeface="MS PGothic" panose="020B0600070205080204" pitchFamily="34" charset="-128"/>
              </a:rPr>
              <a:pPr>
                <a:spcBef>
                  <a:spcPct val="0"/>
                </a:spcBef>
                <a:buFontTx/>
                <a:buNone/>
              </a:pPr>
              <a:t>7</a:t>
            </a:fld>
            <a:endParaRPr lang="it-IT" altLang="it-IT" sz="1200">
              <a:solidFill>
                <a:srgbClr val="898989"/>
              </a:solidFill>
              <a:ea typeface="MS PGothic" panose="020B0600070205080204" pitchFamily="34" charset="-128"/>
            </a:endParaRPr>
          </a:p>
        </p:txBody>
      </p:sp>
      <p:sp>
        <p:nvSpPr>
          <p:cNvPr id="47" name="Rettangolo 46"/>
          <p:cNvSpPr/>
          <p:nvPr/>
        </p:nvSpPr>
        <p:spPr>
          <a:xfrm>
            <a:off x="655916" y="3090051"/>
            <a:ext cx="1611828" cy="1086267"/>
          </a:xfrm>
          <a:prstGeom prst="rect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76200" tIns="38100" rIns="76200" bIns="38100" spcCol="1270" anchor="ctr"/>
          <a:lstStyle/>
          <a:p>
            <a:pPr algn="ctr" defTabSz="889000">
              <a:lnSpc>
                <a:spcPct val="90000"/>
              </a:lnSpc>
              <a:spcAft>
                <a:spcPct val="35000"/>
              </a:spcAft>
              <a:defRPr/>
            </a:pPr>
            <a:endParaRPr lang="it-IT" sz="2000" dirty="0">
              <a:solidFill>
                <a:prstClr val="white"/>
              </a:solidFill>
            </a:endParaRPr>
          </a:p>
        </p:txBody>
      </p:sp>
      <p:cxnSp>
        <p:nvCxnSpPr>
          <p:cNvPr id="40" name="Connettore 1 39"/>
          <p:cNvCxnSpPr/>
          <p:nvPr/>
        </p:nvCxnSpPr>
        <p:spPr>
          <a:xfrm flipV="1">
            <a:off x="443439" y="2206262"/>
            <a:ext cx="7858652" cy="2768"/>
          </a:xfrm>
          <a:prstGeom prst="line">
            <a:avLst/>
          </a:prstGeom>
          <a:ln w="19050">
            <a:solidFill>
              <a:srgbClr val="00B050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707" name="CasellaDiTesto 41"/>
          <p:cNvSpPr txBox="1">
            <a:spLocks noChangeArrowheads="1"/>
          </p:cNvSpPr>
          <p:nvPr/>
        </p:nvSpPr>
        <p:spPr bwMode="auto">
          <a:xfrm>
            <a:off x="2011363" y="1241248"/>
            <a:ext cx="629072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buNone/>
            </a:pPr>
            <a:r>
              <a:rPr lang="it-IT" altLang="it-IT" sz="1600" b="1" dirty="0">
                <a:solidFill>
                  <a:srgbClr val="376092"/>
                </a:solidFill>
                <a:latin typeface="Futura Std Medium" panose="020B0702020204020203"/>
              </a:rPr>
              <a:t>Modello economico in cui il valore dei prodotti, dei materiali e delle risorse è mantenuto quanto più a lungo possibile, e la produzione di rifiuti è ridotta al minimo. </a:t>
            </a:r>
          </a:p>
        </p:txBody>
      </p:sp>
      <p:pic>
        <p:nvPicPr>
          <p:cNvPr id="29715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1779452"/>
            <a:ext cx="1830388" cy="1843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88" name="CasellaDiTesto 41"/>
          <p:cNvSpPr txBox="1">
            <a:spLocks noChangeArrowheads="1"/>
          </p:cNvSpPr>
          <p:nvPr/>
        </p:nvSpPr>
        <p:spPr bwMode="auto">
          <a:xfrm>
            <a:off x="2011362" y="3514265"/>
            <a:ext cx="6329629" cy="2806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it-IT" altLang="it-IT" sz="1600" b="1" dirty="0" smtClean="0">
                <a:solidFill>
                  <a:srgbClr val="376092"/>
                </a:solidFill>
                <a:latin typeface="Futura Std Medium" panose="020B0702020204020203"/>
              </a:rPr>
              <a:t>Produzione: </a:t>
            </a:r>
            <a:r>
              <a:rPr lang="it-IT" altLang="it-IT" sz="1600" dirty="0">
                <a:solidFill>
                  <a:srgbClr val="376092"/>
                </a:solidFill>
                <a:latin typeface="Futura Std Medium" panose="020B0702020204020203"/>
              </a:rPr>
              <a:t>modelli innovativi </a:t>
            </a: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riferiti all’approvvigionamento </a:t>
            </a:r>
            <a:r>
              <a:rPr lang="it-IT" altLang="it-IT" sz="1600" dirty="0">
                <a:solidFill>
                  <a:srgbClr val="376092"/>
                </a:solidFill>
                <a:latin typeface="Futura Std Medium" panose="020B0702020204020203"/>
              </a:rPr>
              <a:t>delle risorse, al loro uso </a:t>
            </a: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nella produzione </a:t>
            </a:r>
            <a:r>
              <a:rPr lang="it-IT" altLang="it-IT" sz="1600" dirty="0">
                <a:solidFill>
                  <a:srgbClr val="376092"/>
                </a:solidFill>
                <a:latin typeface="Futura Std Medium" panose="020B0702020204020203"/>
              </a:rPr>
              <a:t>e alla generazione di scarti durante l’intero ciclo di vita del </a:t>
            </a: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prodotto, dalla progettazione alla strutturazione dei processi produttivi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it-IT" altLang="it-IT" sz="1600" b="1" dirty="0" smtClean="0">
                <a:solidFill>
                  <a:srgbClr val="376092"/>
                </a:solidFill>
                <a:latin typeface="Futura Std Medium" panose="020B0702020204020203"/>
              </a:rPr>
              <a:t>Consumo</a:t>
            </a: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: </a:t>
            </a:r>
            <a:r>
              <a:rPr lang="it-IT" altLang="it-IT" sz="1600" dirty="0">
                <a:solidFill>
                  <a:srgbClr val="376092"/>
                </a:solidFill>
                <a:latin typeface="Futura Std Medium" panose="020B0702020204020203"/>
              </a:rPr>
              <a:t>modelli innovativi </a:t>
            </a: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nel consumo</a:t>
            </a:r>
            <a:r>
              <a:rPr lang="it-IT" altLang="it-IT" sz="1600" dirty="0">
                <a:solidFill>
                  <a:srgbClr val="376092"/>
                </a:solidFill>
                <a:latin typeface="Futura Std Medium" panose="020B0702020204020203"/>
              </a:rPr>
              <a:t>, </a:t>
            </a: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di prodotto come servizio e di economia della condivisione, anche </a:t>
            </a:r>
            <a:r>
              <a:rPr lang="it-IT" altLang="it-IT" sz="1600" dirty="0">
                <a:solidFill>
                  <a:srgbClr val="376092"/>
                </a:solidFill>
                <a:latin typeface="Futura Std Medium" panose="020B0702020204020203"/>
              </a:rPr>
              <a:t>attraverso l’utilizzo di </a:t>
            </a: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piattaforme informatiche </a:t>
            </a:r>
            <a:r>
              <a:rPr lang="it-IT" altLang="it-IT" sz="1600" dirty="0">
                <a:solidFill>
                  <a:srgbClr val="376092"/>
                </a:solidFill>
                <a:latin typeface="Futura Std Medium" panose="020B0702020204020203"/>
              </a:rPr>
              <a:t>o digitali </a:t>
            </a:r>
            <a:endParaRPr lang="it-IT" altLang="it-IT" sz="1600" dirty="0" smtClean="0">
              <a:solidFill>
                <a:srgbClr val="376092"/>
              </a:solidFill>
              <a:latin typeface="Futura Std Medium" panose="020B0702020204020203"/>
            </a:endParaRP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it-IT" altLang="it-IT" sz="1600" b="1" dirty="0" smtClean="0">
                <a:solidFill>
                  <a:srgbClr val="376092"/>
                </a:solidFill>
                <a:latin typeface="Futura Std Medium" panose="020B0702020204020203"/>
              </a:rPr>
              <a:t>Ambiti trasversali</a:t>
            </a: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: gestione dei rifiuti de degli scarti, gestione delle acque, strumenti applicazioni e servizi</a:t>
            </a:r>
          </a:p>
        </p:txBody>
      </p:sp>
      <p:sp>
        <p:nvSpPr>
          <p:cNvPr id="29716" name="CasellaDiTesto 1"/>
          <p:cNvSpPr txBox="1">
            <a:spLocks noChangeArrowheads="1"/>
          </p:cNvSpPr>
          <p:nvPr/>
        </p:nvSpPr>
        <p:spPr bwMode="auto">
          <a:xfrm>
            <a:off x="2011363" y="2359551"/>
            <a:ext cx="4541837" cy="8802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buFontTx/>
              <a:buNone/>
            </a:pP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Piano </a:t>
            </a:r>
            <a:r>
              <a:rPr lang="it-IT" altLang="it-IT" sz="1600" dirty="0">
                <a:solidFill>
                  <a:srgbClr val="376092"/>
                </a:solidFill>
                <a:latin typeface="Futura Std Medium" panose="020B0702020204020203"/>
              </a:rPr>
              <a:t>d'azione </a:t>
            </a: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UE per </a:t>
            </a:r>
            <a:r>
              <a:rPr lang="it-IT" altLang="it-IT" sz="1600" dirty="0">
                <a:solidFill>
                  <a:srgbClr val="376092"/>
                </a:solidFill>
                <a:latin typeface="Futura Std Medium" panose="020B0702020204020203"/>
              </a:rPr>
              <a:t>l'economia </a:t>
            </a: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circolare</a:t>
            </a:r>
          </a:p>
          <a:p>
            <a:pPr algn="just">
              <a:buFontTx/>
              <a:buNone/>
            </a:pP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Comunicazioni della Commissione europea </a:t>
            </a:r>
            <a:r>
              <a:rPr lang="it-IT" sz="1600" dirty="0">
                <a:solidFill>
                  <a:srgbClr val="376092"/>
                </a:solidFill>
                <a:latin typeface="Futura Std Medium" panose="020B0702020204020203"/>
              </a:rPr>
              <a:t>COM(2015) 614 </a:t>
            </a:r>
            <a:r>
              <a:rPr lang="it-IT" sz="1600" dirty="0" err="1">
                <a:solidFill>
                  <a:srgbClr val="376092"/>
                </a:solidFill>
                <a:latin typeface="Futura Std Medium" panose="020B0702020204020203"/>
              </a:rPr>
              <a:t>final</a:t>
            </a:r>
            <a:r>
              <a:rPr lang="it-IT" sz="1600" dirty="0">
                <a:solidFill>
                  <a:srgbClr val="376092"/>
                </a:solidFill>
                <a:latin typeface="Futura Std Medium" panose="020B0702020204020203"/>
              </a:rPr>
              <a:t> e </a:t>
            </a:r>
            <a:r>
              <a:rPr lang="pt-BR" sz="1600" dirty="0">
                <a:solidFill>
                  <a:srgbClr val="376092"/>
                </a:solidFill>
                <a:latin typeface="Futura Std Medium" panose="020B0702020204020203"/>
              </a:rPr>
              <a:t>COM(2020) 98 final</a:t>
            </a:r>
            <a:endParaRPr lang="it-IT" altLang="it-IT" sz="1600" dirty="0">
              <a:solidFill>
                <a:srgbClr val="376092"/>
              </a:solidFill>
              <a:latin typeface="Futura Std Medium" panose="020B0702020204020203"/>
            </a:endParaRPr>
          </a:p>
        </p:txBody>
      </p:sp>
      <p:sp>
        <p:nvSpPr>
          <p:cNvPr id="19" name="Rettangolo 18">
            <a:extLst/>
          </p:cNvPr>
          <p:cNvSpPr/>
          <p:nvPr/>
        </p:nvSpPr>
        <p:spPr>
          <a:xfrm>
            <a:off x="338840" y="520490"/>
            <a:ext cx="74168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it-IT" sz="2400" b="1" dirty="0" smtClean="0">
                <a:solidFill>
                  <a:srgbClr val="00B050"/>
                </a:solidFill>
                <a:latin typeface="Futura Std Medium" panose="020B0702020204020203" pitchFamily="34" charset="0"/>
                <a:ea typeface="+mj-ea"/>
                <a:cs typeface="Arial" panose="020B0604020202020204" pitchFamily="34" charset="0"/>
              </a:rPr>
              <a:t>Economia circolare</a:t>
            </a:r>
            <a:endParaRPr lang="it-IT" sz="2400" b="1" dirty="0">
              <a:solidFill>
                <a:srgbClr val="00B050"/>
              </a:solidFill>
              <a:latin typeface="Futura Std Medium" panose="020B0702020204020203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20" name="Freccia a destra 19">
            <a:extLst/>
          </p:cNvPr>
          <p:cNvSpPr/>
          <p:nvPr/>
        </p:nvSpPr>
        <p:spPr>
          <a:xfrm>
            <a:off x="409576" y="1165970"/>
            <a:ext cx="1381125" cy="983100"/>
          </a:xfrm>
          <a:prstGeom prst="rightArrow">
            <a:avLst>
              <a:gd name="adj1" fmla="val 100000"/>
              <a:gd name="adj2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1600" b="1" dirty="0" smtClean="0">
                <a:solidFill>
                  <a:schemeClr val="tx2"/>
                </a:solidFill>
                <a:latin typeface="+mj-lt"/>
              </a:rPr>
              <a:t>Definizione</a:t>
            </a:r>
          </a:p>
        </p:txBody>
      </p:sp>
      <p:sp>
        <p:nvSpPr>
          <p:cNvPr id="21" name="Freccia a destra 20">
            <a:extLst/>
          </p:cNvPr>
          <p:cNvSpPr/>
          <p:nvPr/>
        </p:nvSpPr>
        <p:spPr>
          <a:xfrm>
            <a:off x="443439" y="2491492"/>
            <a:ext cx="1381125" cy="575515"/>
          </a:xfrm>
          <a:prstGeom prst="rightArrow">
            <a:avLst>
              <a:gd name="adj1" fmla="val 100000"/>
              <a:gd name="adj2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1600" b="1" dirty="0" smtClean="0">
                <a:solidFill>
                  <a:schemeClr val="tx2"/>
                </a:solidFill>
                <a:latin typeface="+mj-lt"/>
              </a:rPr>
              <a:t>Riferimenti</a:t>
            </a:r>
            <a:endParaRPr lang="it-IT" sz="1600" b="1" dirty="0">
              <a:latin typeface="+mj-lt"/>
            </a:endParaRPr>
          </a:p>
        </p:txBody>
      </p:sp>
      <p:cxnSp>
        <p:nvCxnSpPr>
          <p:cNvPr id="24" name="Connettore 1 23"/>
          <p:cNvCxnSpPr/>
          <p:nvPr/>
        </p:nvCxnSpPr>
        <p:spPr>
          <a:xfrm>
            <a:off x="460368" y="3396787"/>
            <a:ext cx="7923220" cy="560"/>
          </a:xfrm>
          <a:prstGeom prst="line">
            <a:avLst/>
          </a:prstGeom>
          <a:ln w="19050">
            <a:solidFill>
              <a:srgbClr val="00B050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Freccia a destra 26">
            <a:extLst/>
          </p:cNvPr>
          <p:cNvSpPr/>
          <p:nvPr/>
        </p:nvSpPr>
        <p:spPr>
          <a:xfrm>
            <a:off x="460368" y="3948029"/>
            <a:ext cx="1381125" cy="731112"/>
          </a:xfrm>
          <a:prstGeom prst="rightArrow">
            <a:avLst>
              <a:gd name="adj1" fmla="val 100000"/>
              <a:gd name="adj2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1600" b="1" dirty="0" smtClean="0">
                <a:solidFill>
                  <a:schemeClr val="tx2"/>
                </a:solidFill>
                <a:latin typeface="+mj-lt"/>
              </a:rPr>
              <a:t>Elementi rilevanti del bando </a:t>
            </a:r>
            <a:r>
              <a:rPr lang="it-IT" sz="1600" b="1" dirty="0" err="1" smtClean="0">
                <a:solidFill>
                  <a:schemeClr val="tx2"/>
                </a:solidFill>
                <a:latin typeface="+mj-lt"/>
              </a:rPr>
              <a:t>MiSE</a:t>
            </a:r>
            <a:endParaRPr lang="it-IT" sz="1600" b="1" dirty="0">
              <a:latin typeface="+mj-lt"/>
            </a:endParaRPr>
          </a:p>
        </p:txBody>
      </p:sp>
      <p:sp>
        <p:nvSpPr>
          <p:cNvPr id="28" name="Rettangolo 27">
            <a:extLst/>
          </p:cNvPr>
          <p:cNvSpPr/>
          <p:nvPr/>
        </p:nvSpPr>
        <p:spPr>
          <a:xfrm>
            <a:off x="427038" y="1064372"/>
            <a:ext cx="7956550" cy="50800"/>
          </a:xfrm>
          <a:prstGeom prst="rect">
            <a:avLst/>
          </a:prstGeom>
          <a:solidFill>
            <a:srgbClr val="00B050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>
              <a:solidFill>
                <a:prstClr val="white"/>
              </a:solidFill>
            </a:endParaRPr>
          </a:p>
        </p:txBody>
      </p:sp>
      <p:sp>
        <p:nvSpPr>
          <p:cNvPr id="22" name="Rettangolo arrotondato 21">
            <a:extLst/>
          </p:cNvPr>
          <p:cNvSpPr/>
          <p:nvPr/>
        </p:nvSpPr>
        <p:spPr>
          <a:xfrm rot="21280415">
            <a:off x="126030" y="5399274"/>
            <a:ext cx="1828296" cy="895259"/>
          </a:xfrm>
          <a:prstGeom prst="roundRect">
            <a:avLst>
              <a:gd name="adj" fmla="val 0"/>
            </a:avLst>
          </a:prstGeom>
          <a:solidFill>
            <a:srgbClr val="92D050"/>
          </a:solidFill>
          <a:ln>
            <a:solidFill>
              <a:schemeClr val="bg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1400" b="1" dirty="0" smtClean="0">
                <a:solidFill>
                  <a:srgbClr val="FF5050"/>
                </a:solidFill>
                <a:cs typeface="Calibri" panose="020F0502020204030204" pitchFamily="34" charset="0"/>
              </a:rPr>
              <a:t>Tematiche economia circolare </a:t>
            </a:r>
            <a:r>
              <a:rPr lang="it-IT" sz="1400" b="1" dirty="0" smtClean="0">
                <a:solidFill>
                  <a:prstClr val="white"/>
                </a:solidFill>
                <a:cs typeface="Calibri" panose="020F0502020204030204" pitchFamily="34" charset="0"/>
              </a:rPr>
              <a:t>D.M. 11/06/2020  Allegato n. 2</a:t>
            </a:r>
            <a:endParaRPr lang="it-IT" sz="1400" b="1" dirty="0">
              <a:solidFill>
                <a:prstClr val="white"/>
              </a:solidFill>
              <a:cs typeface="Calibri" panose="020F0502020204030204" pitchFamily="34" charset="0"/>
            </a:endParaRPr>
          </a:p>
        </p:txBody>
      </p:sp>
      <p:sp>
        <p:nvSpPr>
          <p:cNvPr id="17" name="CasellaDiTesto 16"/>
          <p:cNvSpPr txBox="1"/>
          <p:nvPr/>
        </p:nvSpPr>
        <p:spPr>
          <a:xfrm>
            <a:off x="5351489" y="42862"/>
            <a:ext cx="36426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2400" b="1" dirty="0" smtClean="0">
                <a:solidFill>
                  <a:schemeClr val="accent1"/>
                </a:solidFill>
                <a:latin typeface="+mj-lt"/>
              </a:rPr>
              <a:t>Cosa sosteniamo (2)</a:t>
            </a:r>
            <a:endParaRPr lang="it-IT" sz="2400" b="1" dirty="0">
              <a:solidFill>
                <a:schemeClr val="accent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1407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egnaposto numero diapositiva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553200" y="7456488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6D9DC6C-A485-4D1B-B928-776148C373E2}" type="slidenum">
              <a:rPr lang="it-IT" altLang="it-IT" sz="1200">
                <a:solidFill>
                  <a:srgbClr val="898989"/>
                </a:solidFill>
                <a:ea typeface="MS PGothic" panose="020B0600070205080204" pitchFamily="34" charset="-128"/>
              </a:rPr>
              <a:pPr>
                <a:spcBef>
                  <a:spcPct val="0"/>
                </a:spcBef>
                <a:buFontTx/>
                <a:buNone/>
              </a:pPr>
              <a:t>8</a:t>
            </a:fld>
            <a:endParaRPr lang="it-IT" altLang="it-IT" sz="1200">
              <a:solidFill>
                <a:srgbClr val="898989"/>
              </a:solidFill>
              <a:ea typeface="MS PGothic" panose="020B0600070205080204" pitchFamily="34" charset="-128"/>
            </a:endParaRPr>
          </a:p>
        </p:txBody>
      </p:sp>
      <p:sp>
        <p:nvSpPr>
          <p:cNvPr id="47" name="Rettangolo 46"/>
          <p:cNvSpPr/>
          <p:nvPr/>
        </p:nvSpPr>
        <p:spPr>
          <a:xfrm>
            <a:off x="655916" y="3090051"/>
            <a:ext cx="1611828" cy="1086267"/>
          </a:xfrm>
          <a:prstGeom prst="rect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76200" tIns="38100" rIns="76200" bIns="38100" spcCol="1270" anchor="ctr"/>
          <a:lstStyle/>
          <a:p>
            <a:pPr algn="ctr" defTabSz="889000">
              <a:lnSpc>
                <a:spcPct val="90000"/>
              </a:lnSpc>
              <a:spcAft>
                <a:spcPct val="35000"/>
              </a:spcAft>
              <a:defRPr/>
            </a:pPr>
            <a:endParaRPr lang="it-IT" sz="2000" dirty="0">
              <a:solidFill>
                <a:prstClr val="white"/>
              </a:solidFill>
            </a:endParaRPr>
          </a:p>
        </p:txBody>
      </p:sp>
      <p:sp>
        <p:nvSpPr>
          <p:cNvPr id="19" name="Rettangolo 18">
            <a:extLst/>
          </p:cNvPr>
          <p:cNvSpPr/>
          <p:nvPr/>
        </p:nvSpPr>
        <p:spPr>
          <a:xfrm>
            <a:off x="338840" y="520490"/>
            <a:ext cx="74168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it-IT" sz="2400" b="1" dirty="0" smtClean="0">
                <a:solidFill>
                  <a:srgbClr val="00B050"/>
                </a:solidFill>
                <a:latin typeface="Futura Std Medium" panose="020B0702020204020203" pitchFamily="34" charset="0"/>
                <a:ea typeface="+mj-ea"/>
                <a:cs typeface="Arial" panose="020B0604020202020204" pitchFamily="34" charset="0"/>
              </a:rPr>
              <a:t>Ambiti dei progetti di RSI</a:t>
            </a:r>
            <a:endParaRPr lang="it-IT" sz="2400" b="1" dirty="0">
              <a:solidFill>
                <a:srgbClr val="00B050"/>
              </a:solidFill>
              <a:latin typeface="Futura Std Medium" panose="020B0702020204020203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27" name="Freccia a destra 26">
            <a:extLst/>
          </p:cNvPr>
          <p:cNvSpPr/>
          <p:nvPr/>
        </p:nvSpPr>
        <p:spPr>
          <a:xfrm>
            <a:off x="460368" y="2604613"/>
            <a:ext cx="1381125" cy="978038"/>
          </a:xfrm>
          <a:prstGeom prst="rightArrow">
            <a:avLst>
              <a:gd name="adj1" fmla="val 100000"/>
              <a:gd name="adj2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1600" b="1" dirty="0" smtClean="0">
                <a:solidFill>
                  <a:schemeClr val="tx2"/>
                </a:solidFill>
                <a:latin typeface="+mj-lt"/>
              </a:rPr>
              <a:t>Categorie progettuali ammissibili</a:t>
            </a:r>
            <a:endParaRPr lang="it-IT" sz="1600" b="1" dirty="0">
              <a:latin typeface="+mj-lt"/>
            </a:endParaRPr>
          </a:p>
        </p:txBody>
      </p:sp>
      <p:sp>
        <p:nvSpPr>
          <p:cNvPr id="28" name="Rettangolo 27">
            <a:extLst/>
          </p:cNvPr>
          <p:cNvSpPr/>
          <p:nvPr/>
        </p:nvSpPr>
        <p:spPr>
          <a:xfrm>
            <a:off x="427038" y="1064372"/>
            <a:ext cx="7956550" cy="50800"/>
          </a:xfrm>
          <a:prstGeom prst="rect">
            <a:avLst/>
          </a:prstGeom>
          <a:solidFill>
            <a:srgbClr val="00B050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>
              <a:solidFill>
                <a:prstClr val="white"/>
              </a:solidFill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5351489" y="27872"/>
            <a:ext cx="36426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2400" b="1" dirty="0" smtClean="0">
                <a:solidFill>
                  <a:schemeClr val="accent1"/>
                </a:solidFill>
                <a:latin typeface="+mj-lt"/>
              </a:rPr>
              <a:t>Cosa sosteniamo (3)</a:t>
            </a:r>
            <a:endParaRPr lang="it-IT" sz="2400" b="1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2" name="Rettangolo arrotondato 21">
            <a:extLst/>
          </p:cNvPr>
          <p:cNvSpPr/>
          <p:nvPr/>
        </p:nvSpPr>
        <p:spPr>
          <a:xfrm rot="21280415">
            <a:off x="132339" y="5441101"/>
            <a:ext cx="2032109" cy="885740"/>
          </a:xfrm>
          <a:prstGeom prst="roundRect">
            <a:avLst>
              <a:gd name="adj" fmla="val 0"/>
            </a:avLst>
          </a:prstGeom>
          <a:solidFill>
            <a:srgbClr val="92D050"/>
          </a:solidFill>
          <a:ln>
            <a:solidFill>
              <a:schemeClr val="bg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1400" b="1" dirty="0" smtClean="0">
                <a:solidFill>
                  <a:srgbClr val="FF5050"/>
                </a:solidFill>
                <a:cs typeface="Calibri" panose="020F0502020204030204" pitchFamily="34" charset="0"/>
              </a:rPr>
              <a:t>Innovazioni economia circolare</a:t>
            </a:r>
          </a:p>
          <a:p>
            <a:pPr algn="ctr">
              <a:defRPr/>
            </a:pPr>
            <a:r>
              <a:rPr lang="it-IT" sz="1400" b="1" dirty="0" smtClean="0">
                <a:solidFill>
                  <a:prstClr val="white"/>
                </a:solidFill>
                <a:cs typeface="Calibri" panose="020F0502020204030204" pitchFamily="34" charset="0"/>
              </a:rPr>
              <a:t>D.L. n. 34/2019</a:t>
            </a:r>
          </a:p>
          <a:p>
            <a:pPr algn="ctr">
              <a:defRPr/>
            </a:pPr>
            <a:r>
              <a:rPr lang="it-IT" sz="1400" b="1" dirty="0" smtClean="0">
                <a:solidFill>
                  <a:prstClr val="white"/>
                </a:solidFill>
                <a:cs typeface="Calibri" panose="020F0502020204030204" pitchFamily="34" charset="0"/>
              </a:rPr>
              <a:t>Art. 26, co. 4, </a:t>
            </a:r>
            <a:r>
              <a:rPr lang="it-IT" sz="1400" b="1" dirty="0" err="1" smtClean="0">
                <a:solidFill>
                  <a:prstClr val="white"/>
                </a:solidFill>
                <a:cs typeface="Calibri" panose="020F0502020204030204" pitchFamily="34" charset="0"/>
              </a:rPr>
              <a:t>lett</a:t>
            </a:r>
            <a:r>
              <a:rPr lang="it-IT" sz="1400" b="1" dirty="0" smtClean="0">
                <a:solidFill>
                  <a:prstClr val="white"/>
                </a:solidFill>
                <a:cs typeface="Calibri" panose="020F0502020204030204" pitchFamily="34" charset="0"/>
              </a:rPr>
              <a:t>. d)</a:t>
            </a:r>
            <a:endParaRPr lang="it-IT" sz="1400" b="1" dirty="0">
              <a:solidFill>
                <a:prstClr val="white"/>
              </a:solidFill>
              <a:cs typeface="Calibri" panose="020F0502020204030204" pitchFamily="34" charset="0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2197668" y="1152420"/>
            <a:ext cx="6185920" cy="5155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it-IT" sz="1600" dirty="0">
                <a:solidFill>
                  <a:srgbClr val="376092"/>
                </a:solidFill>
                <a:latin typeface="Futura Std Medium" panose="020B0702020204020203"/>
              </a:rPr>
              <a:t>innovazioni di prodotto e di processo in tema di </a:t>
            </a:r>
            <a:r>
              <a:rPr lang="it-IT" sz="1600" b="1" dirty="0">
                <a:solidFill>
                  <a:srgbClr val="376092"/>
                </a:solidFill>
                <a:latin typeface="Futura Std Medium" panose="020B0702020204020203"/>
              </a:rPr>
              <a:t>utilizzo efficiente delle risorse e </a:t>
            </a:r>
            <a:r>
              <a:rPr lang="it-IT" sz="1600" b="1" dirty="0" smtClean="0">
                <a:solidFill>
                  <a:srgbClr val="376092"/>
                </a:solidFill>
                <a:latin typeface="Futura Std Medium" panose="020B0702020204020203"/>
              </a:rPr>
              <a:t>trattamento </a:t>
            </a:r>
            <a:r>
              <a:rPr lang="it-IT" sz="1600" b="1" dirty="0">
                <a:solidFill>
                  <a:srgbClr val="376092"/>
                </a:solidFill>
                <a:latin typeface="Futura Std Medium" panose="020B0702020204020203"/>
              </a:rPr>
              <a:t>e trasformazione dei </a:t>
            </a:r>
            <a:r>
              <a:rPr lang="it-IT" sz="1600" b="1" dirty="0" smtClean="0">
                <a:solidFill>
                  <a:srgbClr val="376092"/>
                </a:solidFill>
                <a:latin typeface="Futura Std Medium" panose="020B0702020204020203"/>
              </a:rPr>
              <a:t>rifiuti</a:t>
            </a:r>
            <a:r>
              <a:rPr 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 (modelli </a:t>
            </a:r>
            <a:r>
              <a:rPr lang="it-IT" sz="1600" dirty="0">
                <a:solidFill>
                  <a:srgbClr val="376092"/>
                </a:solidFill>
                <a:latin typeface="Futura Std Medium" panose="020B0702020204020203"/>
              </a:rPr>
              <a:t>di «rifiuto zero» ed innovazioni </a:t>
            </a:r>
            <a:r>
              <a:rPr 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eco-compatibili)</a:t>
            </a:r>
            <a:endParaRPr lang="it-IT" sz="1600" dirty="0">
              <a:solidFill>
                <a:srgbClr val="376092"/>
              </a:solidFill>
              <a:latin typeface="Futura Std Medium" panose="020B0702020204020203"/>
            </a:endParaRP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it-IT" sz="1600" dirty="0">
                <a:solidFill>
                  <a:srgbClr val="376092"/>
                </a:solidFill>
                <a:latin typeface="Futura Std Medium" panose="020B0702020204020203"/>
              </a:rPr>
              <a:t>progettazione e sperimentazione prototipale di modelli tecnologici integrati finalizzati al rafforzamento dei </a:t>
            </a:r>
            <a:r>
              <a:rPr lang="it-IT" sz="1600" b="1" dirty="0">
                <a:solidFill>
                  <a:srgbClr val="376092"/>
                </a:solidFill>
                <a:latin typeface="Futura Std Medium" panose="020B0702020204020203"/>
              </a:rPr>
              <a:t>percorsi di simbiosi industriale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it-IT" sz="1600" dirty="0">
                <a:solidFill>
                  <a:srgbClr val="376092"/>
                </a:solidFill>
                <a:latin typeface="Futura Std Medium" panose="020B0702020204020203"/>
              </a:rPr>
              <a:t>sistemi, strumenti e metodologie per lo sviluppo delle </a:t>
            </a:r>
            <a:r>
              <a:rPr lang="it-IT" sz="1600" b="1" dirty="0">
                <a:solidFill>
                  <a:srgbClr val="376092"/>
                </a:solidFill>
                <a:latin typeface="Futura Std Medium" panose="020B0702020204020203"/>
              </a:rPr>
              <a:t>tecnologie per la fornitura, l'uso razionale e la sanificazione dell'acqua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it-IT" sz="1600" dirty="0">
                <a:solidFill>
                  <a:srgbClr val="376092"/>
                </a:solidFill>
                <a:latin typeface="Futura Std Medium" panose="020B0702020204020203"/>
              </a:rPr>
              <a:t>strumenti tecnologici innovativi in grado di </a:t>
            </a:r>
            <a:r>
              <a:rPr lang="it-IT" sz="1600" b="1" dirty="0">
                <a:solidFill>
                  <a:srgbClr val="376092"/>
                </a:solidFill>
                <a:latin typeface="Futura Std Medium" panose="020B0702020204020203"/>
              </a:rPr>
              <a:t>aumentare il tempo di vita dei prodotti </a:t>
            </a:r>
            <a:r>
              <a:rPr lang="it-IT" sz="1600" b="1" dirty="0" smtClean="0">
                <a:solidFill>
                  <a:srgbClr val="376092"/>
                </a:solidFill>
                <a:latin typeface="Futura Std Medium" panose="020B0702020204020203"/>
              </a:rPr>
              <a:t>ed </a:t>
            </a:r>
            <a:r>
              <a:rPr lang="it-IT" sz="1600" b="1" dirty="0" err="1">
                <a:solidFill>
                  <a:srgbClr val="376092"/>
                </a:solidFill>
                <a:latin typeface="Futura Std Medium" panose="020B0702020204020203"/>
              </a:rPr>
              <a:t>efficientare</a:t>
            </a:r>
            <a:r>
              <a:rPr lang="it-IT" sz="1600" b="1" dirty="0">
                <a:solidFill>
                  <a:srgbClr val="376092"/>
                </a:solidFill>
                <a:latin typeface="Futura Std Medium" panose="020B0702020204020203"/>
              </a:rPr>
              <a:t> il ciclo produttivo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it-IT" sz="1600" dirty="0">
                <a:solidFill>
                  <a:srgbClr val="376092"/>
                </a:solidFill>
                <a:latin typeface="Futura Std Medium" panose="020B0702020204020203"/>
              </a:rPr>
              <a:t>sperimentazione di nuovi modelli di </a:t>
            </a:r>
            <a:r>
              <a:rPr lang="it-IT" sz="1600" b="1" dirty="0">
                <a:solidFill>
                  <a:srgbClr val="376092"/>
                </a:solidFill>
                <a:latin typeface="Futura Std Medium" panose="020B0702020204020203"/>
              </a:rPr>
              <a:t>packaging intelligente </a:t>
            </a:r>
            <a:r>
              <a:rPr lang="it-IT" sz="1600" dirty="0">
                <a:solidFill>
                  <a:srgbClr val="376092"/>
                </a:solidFill>
                <a:latin typeface="Futura Std Medium" panose="020B0702020204020203"/>
              </a:rPr>
              <a:t>(</a:t>
            </a:r>
            <a:r>
              <a:rPr lang="it-IT" sz="1600" dirty="0" err="1">
                <a:solidFill>
                  <a:srgbClr val="376092"/>
                </a:solidFill>
                <a:latin typeface="Futura Std Medium" panose="020B0702020204020203"/>
              </a:rPr>
              <a:t>smart</a:t>
            </a:r>
            <a:r>
              <a:rPr lang="it-IT" sz="1600" dirty="0">
                <a:solidFill>
                  <a:srgbClr val="376092"/>
                </a:solidFill>
                <a:latin typeface="Futura Std Medium" panose="020B0702020204020203"/>
              </a:rPr>
              <a:t> packaging) che prevedano anche l'utilizzo di materiali recuperati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it-IT" sz="1600" dirty="0">
                <a:solidFill>
                  <a:srgbClr val="376092"/>
                </a:solidFill>
                <a:latin typeface="Futura Std Medium" panose="020B0702020204020203"/>
              </a:rPr>
              <a:t>sistemi di </a:t>
            </a:r>
            <a:r>
              <a:rPr lang="it-IT" sz="1600" b="1" dirty="0">
                <a:solidFill>
                  <a:srgbClr val="376092"/>
                </a:solidFill>
                <a:latin typeface="Futura Std Medium" panose="020B0702020204020203"/>
              </a:rPr>
              <a:t>selezione del materiale </a:t>
            </a:r>
            <a:r>
              <a:rPr lang="it-IT" sz="1600" b="1" dirty="0" err="1">
                <a:solidFill>
                  <a:srgbClr val="376092"/>
                </a:solidFill>
                <a:latin typeface="Futura Std Medium" panose="020B0702020204020203"/>
              </a:rPr>
              <a:t>multileggero</a:t>
            </a:r>
            <a:r>
              <a:rPr lang="it-IT" sz="1600" dirty="0">
                <a:solidFill>
                  <a:srgbClr val="376092"/>
                </a:solidFill>
                <a:latin typeface="Futura Std Medium" panose="020B0702020204020203"/>
              </a:rPr>
              <a:t>, al fine di aumentare le quote di recupero e di riciclo di materiali piccoli e leggeri</a:t>
            </a:r>
          </a:p>
        </p:txBody>
      </p:sp>
    </p:spTree>
    <p:extLst>
      <p:ext uri="{BB962C8B-B14F-4D97-AF65-F5344CB8AC3E}">
        <p14:creationId xmlns:p14="http://schemas.microsoft.com/office/powerpoint/2010/main" val="2828330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egnaposto numero diapositiva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553200" y="7456488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07D882B-CDBF-4880-A8DA-9991B2C297AA}" type="slidenum">
              <a:rPr lang="it-IT" altLang="it-IT" sz="1200">
                <a:solidFill>
                  <a:srgbClr val="898989"/>
                </a:solidFill>
                <a:ea typeface="MS PGothic" panose="020B0600070205080204" pitchFamily="34" charset="-128"/>
              </a:rPr>
              <a:pPr>
                <a:spcBef>
                  <a:spcPct val="0"/>
                </a:spcBef>
                <a:buFontTx/>
                <a:buNone/>
              </a:pPr>
              <a:t>9</a:t>
            </a:fld>
            <a:endParaRPr lang="it-IT" altLang="it-IT" sz="1200">
              <a:solidFill>
                <a:srgbClr val="898989"/>
              </a:solidFill>
              <a:ea typeface="MS PGothic" panose="020B0600070205080204" pitchFamily="34" charset="-128"/>
            </a:endParaRPr>
          </a:p>
        </p:txBody>
      </p:sp>
      <p:sp>
        <p:nvSpPr>
          <p:cNvPr id="47" name="Rettangolo 46">
            <a:extLst>
              <a:ext uri="{FF2B5EF4-FFF2-40B4-BE49-F238E27FC236}"/>
            </a:extLst>
          </p:cNvPr>
          <p:cNvSpPr/>
          <p:nvPr/>
        </p:nvSpPr>
        <p:spPr>
          <a:xfrm>
            <a:off x="655916" y="3090051"/>
            <a:ext cx="1611828" cy="1086267"/>
          </a:xfrm>
          <a:prstGeom prst="rect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76200" tIns="38100" rIns="76200" bIns="38100" spcCol="1270" anchor="ctr"/>
          <a:lstStyle/>
          <a:p>
            <a:pPr algn="ctr" defTabSz="889000">
              <a:lnSpc>
                <a:spcPct val="90000"/>
              </a:lnSpc>
              <a:spcAft>
                <a:spcPct val="35000"/>
              </a:spcAft>
              <a:defRPr/>
            </a:pPr>
            <a:endParaRPr lang="it-IT" sz="2000" dirty="0">
              <a:solidFill>
                <a:prstClr val="white"/>
              </a:solidFill>
            </a:endParaRPr>
          </a:p>
        </p:txBody>
      </p:sp>
      <p:sp>
        <p:nvSpPr>
          <p:cNvPr id="18" name="Rettangolo 17">
            <a:extLst>
              <a:ext uri="{FF2B5EF4-FFF2-40B4-BE49-F238E27FC236}"/>
            </a:extLst>
          </p:cNvPr>
          <p:cNvSpPr/>
          <p:nvPr/>
        </p:nvSpPr>
        <p:spPr>
          <a:xfrm>
            <a:off x="427038" y="839522"/>
            <a:ext cx="7956550" cy="50800"/>
          </a:xfrm>
          <a:prstGeom prst="rect">
            <a:avLst/>
          </a:prstGeom>
          <a:solidFill>
            <a:srgbClr val="00B050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>
              <a:solidFill>
                <a:prstClr val="white"/>
              </a:solidFill>
            </a:endParaRPr>
          </a:p>
        </p:txBody>
      </p:sp>
      <p:sp>
        <p:nvSpPr>
          <p:cNvPr id="30" name="Freccia a destra 29">
            <a:extLst>
              <a:ext uri="{FF2B5EF4-FFF2-40B4-BE49-F238E27FC236}"/>
            </a:extLst>
          </p:cNvPr>
          <p:cNvSpPr/>
          <p:nvPr/>
        </p:nvSpPr>
        <p:spPr>
          <a:xfrm>
            <a:off x="382588" y="4508500"/>
            <a:ext cx="1381125" cy="1357313"/>
          </a:xfrm>
          <a:prstGeom prst="rightArrow">
            <a:avLst>
              <a:gd name="adj1" fmla="val 100000"/>
              <a:gd name="adj2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 sz="1400" b="1" dirty="0"/>
          </a:p>
        </p:txBody>
      </p:sp>
      <p:sp>
        <p:nvSpPr>
          <p:cNvPr id="33" name="Freccia a destra 32">
            <a:extLst>
              <a:ext uri="{FF2B5EF4-FFF2-40B4-BE49-F238E27FC236}"/>
            </a:extLst>
          </p:cNvPr>
          <p:cNvSpPr/>
          <p:nvPr/>
        </p:nvSpPr>
        <p:spPr>
          <a:xfrm>
            <a:off x="381000" y="5526088"/>
            <a:ext cx="1382713" cy="1358900"/>
          </a:xfrm>
          <a:prstGeom prst="rightArrow">
            <a:avLst>
              <a:gd name="adj1" fmla="val 100000"/>
              <a:gd name="adj2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 sz="1400" b="1" dirty="0"/>
          </a:p>
        </p:txBody>
      </p:sp>
      <p:sp>
        <p:nvSpPr>
          <p:cNvPr id="29" name="Freccia a destra 28">
            <a:extLst>
              <a:ext uri="{FF2B5EF4-FFF2-40B4-BE49-F238E27FC236}"/>
            </a:extLst>
          </p:cNvPr>
          <p:cNvSpPr/>
          <p:nvPr/>
        </p:nvSpPr>
        <p:spPr>
          <a:xfrm>
            <a:off x="530842" y="1371279"/>
            <a:ext cx="1340821" cy="2773180"/>
          </a:xfrm>
          <a:prstGeom prst="rightArrow">
            <a:avLst>
              <a:gd name="adj1" fmla="val 100000"/>
              <a:gd name="adj2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1600" b="1" dirty="0" smtClean="0">
                <a:solidFill>
                  <a:schemeClr val="tx2"/>
                </a:solidFill>
                <a:latin typeface="Futura Std Medium" panose="020B0702020204020203"/>
              </a:rPr>
              <a:t>Categorie ammissibili </a:t>
            </a:r>
            <a:endParaRPr lang="it-IT" sz="1400" b="1" dirty="0">
              <a:latin typeface="Futura Std Medium" panose="020B0702020204020203"/>
            </a:endParaRPr>
          </a:p>
        </p:txBody>
      </p:sp>
      <p:sp>
        <p:nvSpPr>
          <p:cNvPr id="34" name="CasellaDiTesto 41"/>
          <p:cNvSpPr txBox="1">
            <a:spLocks noChangeArrowheads="1"/>
          </p:cNvSpPr>
          <p:nvPr/>
        </p:nvSpPr>
        <p:spPr bwMode="auto">
          <a:xfrm>
            <a:off x="1979613" y="920261"/>
            <a:ext cx="6556376" cy="5424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algn="just"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it-IT" altLang="it-IT" sz="1600" b="1" dirty="0" smtClean="0">
                <a:solidFill>
                  <a:srgbClr val="376092"/>
                </a:solidFill>
                <a:latin typeface="Futura Std Medium" panose="020B0702020204020203"/>
              </a:rPr>
              <a:t>personale</a:t>
            </a:r>
          </a:p>
          <a:p>
            <a:pPr marL="719138" lvl="1" algn="just"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lavoratori dipendenti/non dipendenti</a:t>
            </a:r>
          </a:p>
          <a:p>
            <a:pPr marL="719138" lvl="1" algn="just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costi standard personale dipendente </a:t>
            </a:r>
            <a:r>
              <a:rPr lang="it-IT" altLang="it-IT" sz="1600" dirty="0" err="1" smtClean="0">
                <a:solidFill>
                  <a:srgbClr val="376092"/>
                </a:solidFill>
                <a:latin typeface="Futura Std Medium" panose="020B0702020204020203"/>
              </a:rPr>
              <a:t>D.i</a:t>
            </a: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. 24/01/2018</a:t>
            </a:r>
          </a:p>
          <a:p>
            <a:pPr marL="285750" indent="-285750" algn="just"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it-IT" altLang="it-IT" sz="1600" b="1" dirty="0" smtClean="0">
                <a:solidFill>
                  <a:srgbClr val="376092"/>
                </a:solidFill>
                <a:latin typeface="Futura Std Medium" panose="020B0702020204020203"/>
              </a:rPr>
              <a:t>strumenti e attrezzature</a:t>
            </a:r>
          </a:p>
          <a:p>
            <a:pPr marL="719138" lvl="1" algn="just"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nuova fabbricazione</a:t>
            </a:r>
          </a:p>
          <a:p>
            <a:pPr marL="719138" lvl="1" algn="just"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it-IT" altLang="it-IT" sz="1600" dirty="0">
                <a:solidFill>
                  <a:srgbClr val="376092"/>
                </a:solidFill>
                <a:latin typeface="Futura Std Medium" panose="020B0702020204020203"/>
              </a:rPr>
              <a:t>nella misura e per il periodo </a:t>
            </a: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in cui </a:t>
            </a:r>
            <a:r>
              <a:rPr lang="it-IT" altLang="it-IT" sz="1600" dirty="0">
                <a:solidFill>
                  <a:srgbClr val="376092"/>
                </a:solidFill>
                <a:latin typeface="Futura Std Medium" panose="020B0702020204020203"/>
              </a:rPr>
              <a:t>sono utilizzati per il progetto di ricerca e sviluppo</a:t>
            </a:r>
          </a:p>
          <a:p>
            <a:pPr marL="719138" lvl="1" algn="just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se vita bene &gt; durata progetto, sole aliquote ammortamento ricadenti nel periodo di progetto</a:t>
            </a:r>
            <a:endParaRPr lang="it-IT" altLang="it-IT" sz="1600" dirty="0">
              <a:solidFill>
                <a:srgbClr val="376092"/>
              </a:solidFill>
              <a:latin typeface="Futura Std Medium" panose="020B0702020204020203"/>
            </a:endParaRPr>
          </a:p>
          <a:p>
            <a:pPr marL="285750" indent="-285750" algn="just"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it-IT" altLang="it-IT" sz="1600" b="1" dirty="0" smtClean="0">
                <a:solidFill>
                  <a:srgbClr val="376092"/>
                </a:solidFill>
                <a:latin typeface="Futura Std Medium" panose="020B0702020204020203"/>
              </a:rPr>
              <a:t>prestazioni servizi e acquisizione attivi immateriali</a:t>
            </a:r>
          </a:p>
          <a:p>
            <a:pPr marL="719138" lvl="1" indent="-342900" algn="just"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consulenze e altre </a:t>
            </a:r>
            <a:r>
              <a:rPr lang="it-IT" altLang="it-IT" sz="1600" dirty="0">
                <a:solidFill>
                  <a:srgbClr val="376092"/>
                </a:solidFill>
                <a:latin typeface="Futura Std Medium" panose="020B0702020204020203"/>
              </a:rPr>
              <a:t>prestazioni</a:t>
            </a:r>
          </a:p>
          <a:p>
            <a:pPr marL="719138" lvl="1" indent="-342900" algn="just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it-IT" sz="1600" dirty="0">
                <a:solidFill>
                  <a:srgbClr val="376092"/>
                </a:solidFill>
                <a:latin typeface="Futura Std Medium" panose="020B0702020204020203"/>
              </a:rPr>
              <a:t>costi per acquisizione o ottenimento in licenza dei risultati di ricerca, dei brevetti e del know-how impiegato</a:t>
            </a:r>
            <a:endParaRPr lang="it-IT" altLang="it-IT" sz="1600" dirty="0">
              <a:solidFill>
                <a:srgbClr val="376092"/>
              </a:solidFill>
              <a:latin typeface="Futura Std Medium" panose="020B0702020204020203"/>
            </a:endParaRPr>
          </a:p>
          <a:p>
            <a:pPr marL="285750" indent="-285750" algn="just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altLang="it-IT" sz="1600" b="1" dirty="0" smtClean="0">
                <a:solidFill>
                  <a:srgbClr val="376092"/>
                </a:solidFill>
                <a:latin typeface="Futura Std Medium" panose="020B0702020204020203"/>
              </a:rPr>
              <a:t>materiali</a:t>
            </a:r>
          </a:p>
          <a:p>
            <a:pPr marL="285750" indent="-285750" algn="just"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it-IT" altLang="it-IT" sz="1600" b="1" dirty="0" smtClean="0">
                <a:solidFill>
                  <a:srgbClr val="376092"/>
                </a:solidFill>
                <a:latin typeface="Futura Std Medium" panose="020B0702020204020203"/>
              </a:rPr>
              <a:t>spese generali </a:t>
            </a:r>
          </a:p>
          <a:p>
            <a:pPr marL="719138" lvl="1" algn="just"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forfait 25% costi diretti ammissibili</a:t>
            </a:r>
          </a:p>
          <a:p>
            <a:pPr marL="719138" lvl="1" algn="just"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it-IT" alt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base di calcolo esclude</a:t>
            </a:r>
            <a:r>
              <a:rPr 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 consulenze </a:t>
            </a:r>
            <a:r>
              <a:rPr lang="it-IT" sz="1600" dirty="0">
                <a:solidFill>
                  <a:srgbClr val="376092"/>
                </a:solidFill>
                <a:latin typeface="Futura Std Medium" panose="020B0702020204020203"/>
              </a:rPr>
              <a:t>e </a:t>
            </a:r>
            <a:r>
              <a:rPr 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servizi, e prestazioni non dipendenti e risorse </a:t>
            </a:r>
            <a:r>
              <a:rPr lang="it-IT" sz="1600" dirty="0">
                <a:solidFill>
                  <a:srgbClr val="376092"/>
                </a:solidFill>
                <a:latin typeface="Futura Std Medium" panose="020B0702020204020203"/>
              </a:rPr>
              <a:t>messe a disposizione da terzi che non sono </a:t>
            </a:r>
            <a:r>
              <a:rPr lang="it-IT" sz="1600" dirty="0" smtClean="0">
                <a:solidFill>
                  <a:srgbClr val="376092"/>
                </a:solidFill>
                <a:latin typeface="Futura Std Medium" panose="020B0702020204020203"/>
              </a:rPr>
              <a:t>impiegate nella sede progettuale</a:t>
            </a:r>
            <a:endParaRPr lang="it-IT" sz="1600" dirty="0">
              <a:solidFill>
                <a:srgbClr val="376092"/>
              </a:solidFill>
              <a:latin typeface="Futura Std Medium" panose="020B0702020204020203"/>
            </a:endParaRPr>
          </a:p>
        </p:txBody>
      </p:sp>
      <p:sp>
        <p:nvSpPr>
          <p:cNvPr id="37" name="Rettangolo arrotondato 36">
            <a:extLst/>
          </p:cNvPr>
          <p:cNvSpPr/>
          <p:nvPr/>
        </p:nvSpPr>
        <p:spPr>
          <a:xfrm rot="367492">
            <a:off x="7126672" y="646533"/>
            <a:ext cx="1828296" cy="895259"/>
          </a:xfrm>
          <a:prstGeom prst="roundRect">
            <a:avLst>
              <a:gd name="adj" fmla="val 0"/>
            </a:avLst>
          </a:prstGeom>
          <a:solidFill>
            <a:srgbClr val="92D050"/>
          </a:solidFill>
          <a:ln>
            <a:solidFill>
              <a:schemeClr val="bg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1400" b="1" dirty="0" smtClean="0">
                <a:solidFill>
                  <a:srgbClr val="FF5050"/>
                </a:solidFill>
                <a:cs typeface="Calibri" panose="020F0502020204030204" pitchFamily="34" charset="0"/>
              </a:rPr>
              <a:t>Spese e costi ammissibili</a:t>
            </a:r>
          </a:p>
          <a:p>
            <a:pPr algn="ctr">
              <a:defRPr/>
            </a:pPr>
            <a:r>
              <a:rPr lang="it-IT" sz="1400" b="1" dirty="0" smtClean="0">
                <a:solidFill>
                  <a:prstClr val="white"/>
                </a:solidFill>
                <a:cs typeface="Calibri" panose="020F0502020204030204" pitchFamily="34" charset="0"/>
              </a:rPr>
              <a:t>D.M. 11/06/2020  Articolo 5</a:t>
            </a:r>
            <a:endParaRPr lang="it-IT" sz="1400" b="1" dirty="0">
              <a:solidFill>
                <a:prstClr val="white"/>
              </a:solidFill>
              <a:cs typeface="Calibri" panose="020F0502020204030204" pitchFamily="34" charset="0"/>
            </a:endParaRPr>
          </a:p>
        </p:txBody>
      </p:sp>
      <p:sp>
        <p:nvSpPr>
          <p:cNvPr id="16" name="CasellaDiTesto 15"/>
          <p:cNvSpPr txBox="1"/>
          <p:nvPr/>
        </p:nvSpPr>
        <p:spPr>
          <a:xfrm>
            <a:off x="5351489" y="27872"/>
            <a:ext cx="36426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2400" b="1" dirty="0" smtClean="0">
                <a:solidFill>
                  <a:schemeClr val="accent1"/>
                </a:solidFill>
                <a:latin typeface="+mj-lt"/>
              </a:rPr>
              <a:t>Cosa sosteniamo (4)</a:t>
            </a:r>
            <a:endParaRPr lang="it-IT" sz="2400" b="1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17" name="Rettangolo 16">
            <a:extLst/>
          </p:cNvPr>
          <p:cNvSpPr/>
          <p:nvPr/>
        </p:nvSpPr>
        <p:spPr>
          <a:xfrm>
            <a:off x="338840" y="370590"/>
            <a:ext cx="74168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it-IT" sz="2400" b="1" dirty="0" smtClean="0">
                <a:solidFill>
                  <a:srgbClr val="00B050"/>
                </a:solidFill>
                <a:latin typeface="Futura Std Medium" panose="020B0702020204020203" pitchFamily="34" charset="0"/>
                <a:ea typeface="+mj-ea"/>
                <a:cs typeface="Arial" panose="020B0604020202020204" pitchFamily="34" charset="0"/>
              </a:rPr>
              <a:t>Spese di progetto</a:t>
            </a:r>
            <a:endParaRPr lang="it-IT" sz="2400" b="1" dirty="0">
              <a:solidFill>
                <a:srgbClr val="00B050"/>
              </a:solidFill>
              <a:latin typeface="Futura Std Medium" panose="020B0702020204020203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3434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Personalizzato 4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538135"/>
      </a:hlink>
      <a:folHlink>
        <a:srgbClr val="538135"/>
      </a:folHlink>
    </a:clrScheme>
    <a:fontScheme name="Personalizzato 1">
      <a:majorFont>
        <a:latin typeface="Futura Std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1733</TotalTime>
  <Words>1508</Words>
  <Application>Microsoft Office PowerPoint</Application>
  <PresentationFormat>Presentazione su schermo (4:3)</PresentationFormat>
  <Paragraphs>242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5" baseType="lpstr"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Vittoria Polvere</dc:creator>
  <cp:lastModifiedBy>Peisino Donatella</cp:lastModifiedBy>
  <cp:revision>201</cp:revision>
  <cp:lastPrinted>2019-10-21T10:39:21Z</cp:lastPrinted>
  <dcterms:created xsi:type="dcterms:W3CDTF">2018-04-27T09:58:02Z</dcterms:created>
  <dcterms:modified xsi:type="dcterms:W3CDTF">2020-08-07T08:05:07Z</dcterms:modified>
</cp:coreProperties>
</file>