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0" r:id="rId4"/>
    <p:sldId id="271" r:id="rId5"/>
    <p:sldId id="276" r:id="rId6"/>
    <p:sldId id="272" r:id="rId7"/>
    <p:sldId id="258" r:id="rId8"/>
    <p:sldId id="260" r:id="rId9"/>
    <p:sldId id="257" r:id="rId10"/>
    <p:sldId id="261" r:id="rId11"/>
    <p:sldId id="259" r:id="rId12"/>
    <p:sldId id="262" r:id="rId13"/>
    <p:sldId id="263" r:id="rId14"/>
    <p:sldId id="264" r:id="rId15"/>
    <p:sldId id="273" r:id="rId16"/>
    <p:sldId id="277" r:id="rId17"/>
    <p:sldId id="27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CAC4-406C-4CB2-9113-93450A35CE96}" type="datetimeFigureOut">
              <a:rPr lang="it-IT" smtClean="0"/>
              <a:t>03/07/2018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B82C-84AD-4AB4-8F83-DDDD7CAACA8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GDPR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General</a:t>
            </a:r>
            <a:r>
              <a:rPr lang="it-IT" dirty="0" smtClean="0"/>
              <a:t> Data 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6258" name="Picture 2" descr="Risultati immagini per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forma internet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Server </a:t>
            </a:r>
          </a:p>
          <a:p>
            <a:r>
              <a:rPr lang="it-IT" dirty="0" smtClean="0"/>
              <a:t>Computer</a:t>
            </a:r>
          </a:p>
          <a:p>
            <a:r>
              <a:rPr lang="it-IT" dirty="0" smtClean="0"/>
              <a:t>Dispositivi portatili</a:t>
            </a:r>
          </a:p>
          <a:p>
            <a:r>
              <a:rPr lang="it-IT" dirty="0" smtClean="0"/>
              <a:t>Smart </a:t>
            </a:r>
            <a:r>
              <a:rPr lang="it-IT" dirty="0" err="1" smtClean="0"/>
              <a:t>phone</a:t>
            </a:r>
            <a:endParaRPr lang="it-IT" dirty="0" smtClean="0"/>
          </a:p>
          <a:p>
            <a:r>
              <a:rPr lang="it-IT" dirty="0" smtClean="0"/>
              <a:t>IOT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8306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53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livelli di internet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b="1" dirty="0" err="1" smtClean="0"/>
              <a:t>Clear</a:t>
            </a:r>
            <a:r>
              <a:rPr lang="it-IT" b="1" dirty="0" smtClean="0"/>
              <a:t> web – </a:t>
            </a:r>
            <a:r>
              <a:rPr lang="it-IT" b="1" dirty="0" err="1" smtClean="0"/>
              <a:t>Surface</a:t>
            </a:r>
            <a:r>
              <a:rPr lang="it-IT" b="1" dirty="0" smtClean="0"/>
              <a:t> Web </a:t>
            </a:r>
            <a:r>
              <a:rPr lang="it-IT" dirty="0" smtClean="0"/>
              <a:t>4%</a:t>
            </a:r>
          </a:p>
          <a:p>
            <a:pPr algn="ctr">
              <a:buNone/>
            </a:pPr>
            <a:r>
              <a:rPr lang="it-IT" b="1" dirty="0" err="1" smtClean="0"/>
              <a:t>Deep</a:t>
            </a:r>
            <a:r>
              <a:rPr lang="it-IT" b="1" dirty="0" smtClean="0"/>
              <a:t> Web </a:t>
            </a:r>
            <a:r>
              <a:rPr lang="it-IT" dirty="0" smtClean="0"/>
              <a:t>85,9%</a:t>
            </a:r>
          </a:p>
          <a:p>
            <a:pPr algn="ctr">
              <a:buNone/>
            </a:pPr>
            <a:r>
              <a:rPr lang="it-IT" b="1" dirty="0" smtClean="0"/>
              <a:t>Dark Web </a:t>
            </a:r>
            <a:r>
              <a:rPr lang="it-IT" dirty="0" smtClean="0"/>
              <a:t>0,00000001%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0354" name="Picture 2" descr="Risultati immagini per deep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COSA SERVONO I DATI?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Profilazione</a:t>
            </a:r>
            <a:r>
              <a:rPr lang="it-IT" dirty="0" smtClean="0"/>
              <a:t> </a:t>
            </a:r>
          </a:p>
          <a:p>
            <a:r>
              <a:rPr lang="it-IT" dirty="0" smtClean="0"/>
              <a:t>Intelligence</a:t>
            </a:r>
          </a:p>
          <a:p>
            <a:r>
              <a:rPr lang="it-IT" dirty="0" smtClean="0"/>
              <a:t>Estorsione</a:t>
            </a:r>
          </a:p>
          <a:p>
            <a:r>
              <a:rPr lang="it-IT" dirty="0" err="1"/>
              <a:t>S</a:t>
            </a:r>
            <a:r>
              <a:rPr lang="it-IT" dirty="0" err="1" smtClean="0"/>
              <a:t>talking</a:t>
            </a:r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DATA BREACH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  <a:p>
            <a:pPr>
              <a:buNone/>
            </a:pPr>
            <a:r>
              <a:rPr lang="it-IT" sz="7200" dirty="0" smtClean="0"/>
              <a:t>Pagare o non pagare?</a:t>
            </a: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Risultati immagini per loghi so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</p:spPr>
      </p:pic>
      <p:pic>
        <p:nvPicPr>
          <p:cNvPr id="1029" name="Picture 5" descr="C:\Users\varriale.ASI\Desktop\images\WhatsApp-Image-2018-04-20-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819472"/>
            <a:ext cx="4140459" cy="5520612"/>
          </a:xfrm>
          <a:prstGeom prst="rect">
            <a:avLst/>
          </a:prstGeom>
          <a:noFill/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0" y="4595018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6600" b="1" dirty="0" smtClean="0">
                <a:solidFill>
                  <a:srgbClr val="00B050"/>
                </a:solidFill>
              </a:rPr>
              <a:t>LIVIO VARRIALE</a:t>
            </a:r>
            <a:endParaRPr lang="it-IT" sz="6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MERCATO</a:t>
            </a:r>
            <a:br>
              <a:rPr lang="it-IT" sz="4000" dirty="0" smtClean="0">
                <a:solidFill>
                  <a:srgbClr val="0070C0"/>
                </a:solidFill>
              </a:rPr>
            </a:br>
            <a:endParaRPr lang="it-IT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UNICO </a:t>
            </a:r>
          </a:p>
          <a:p>
            <a:pPr algn="ctr">
              <a:buNone/>
            </a:pPr>
            <a:endParaRPr lang="it-IT" sz="4000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EUROPEO</a:t>
            </a:r>
          </a:p>
          <a:p>
            <a:pPr algn="ctr">
              <a:buNone/>
            </a:pPr>
            <a:endParaRPr lang="it-IT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it-IT" sz="4000" dirty="0" smtClean="0">
                <a:solidFill>
                  <a:srgbClr val="0070C0"/>
                </a:solidFill>
              </a:rPr>
              <a:t>DIGITALE</a:t>
            </a:r>
            <a:endParaRPr lang="it-IT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Regolamento del 2016 unico per tutti i paesi comunitari</a:t>
            </a:r>
          </a:p>
          <a:p>
            <a:r>
              <a:rPr lang="it-IT" dirty="0" smtClean="0"/>
              <a:t>Richiesta consenso in forma chiara</a:t>
            </a:r>
          </a:p>
          <a:p>
            <a:r>
              <a:rPr lang="it-IT" dirty="0" smtClean="0"/>
              <a:t>Istituzione registro attività</a:t>
            </a:r>
          </a:p>
          <a:p>
            <a:r>
              <a:rPr lang="it-IT" dirty="0" smtClean="0"/>
              <a:t>I dati sono della persona che decide cosa farne</a:t>
            </a:r>
          </a:p>
          <a:p>
            <a:r>
              <a:rPr lang="it-IT" dirty="0" smtClean="0"/>
              <a:t>Notifica violazioni entro 72 ore (data </a:t>
            </a:r>
            <a:r>
              <a:rPr lang="it-IT" dirty="0" err="1" smtClean="0"/>
              <a:t>Breach</a:t>
            </a:r>
            <a:r>
              <a:rPr lang="it-IT" dirty="0" smtClean="0"/>
              <a:t>)</a:t>
            </a:r>
          </a:p>
          <a:p>
            <a:r>
              <a:rPr lang="it-IT" dirty="0" smtClean="0"/>
              <a:t>Designazione responsabile protezione dati</a:t>
            </a:r>
          </a:p>
          <a:p>
            <a:r>
              <a:rPr lang="it-IT" dirty="0" smtClean="0"/>
              <a:t>Diritto all’oblio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Dove è operativo?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Non vale negli USA</a:t>
            </a:r>
          </a:p>
          <a:p>
            <a:r>
              <a:rPr lang="it-IT" dirty="0" smtClean="0"/>
              <a:t>Non vale in Danimarca</a:t>
            </a:r>
          </a:p>
          <a:p>
            <a:r>
              <a:rPr lang="it-IT" dirty="0" smtClean="0"/>
              <a:t>Non vale in Estonia</a:t>
            </a:r>
          </a:p>
          <a:p>
            <a:r>
              <a:rPr lang="it-IT" dirty="0" smtClean="0"/>
              <a:t>Non vale in paesi extra EU</a:t>
            </a:r>
          </a:p>
          <a:p>
            <a:r>
              <a:rPr lang="it-IT" dirty="0" smtClean="0"/>
              <a:t>Vale in  EU</a:t>
            </a:r>
          </a:p>
          <a:p>
            <a:r>
              <a:rPr lang="it-IT" dirty="0" smtClean="0"/>
              <a:t>Vale in paesi Extra EU solo su certificazione</a:t>
            </a:r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non 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c’è una regola unica per tutti i paesi</a:t>
            </a:r>
          </a:p>
          <a:p>
            <a:r>
              <a:rPr lang="it-IT" dirty="0" smtClean="0"/>
              <a:t>Costi per le imprese sproporzionati in alcuni casi nonostante uno dei principi sia quello degli investimenti economici</a:t>
            </a:r>
          </a:p>
          <a:p>
            <a:r>
              <a:rPr lang="it-IT" dirty="0" smtClean="0"/>
              <a:t>Data </a:t>
            </a:r>
            <a:r>
              <a:rPr lang="it-IT" dirty="0" err="1" smtClean="0"/>
              <a:t>retention</a:t>
            </a:r>
            <a:r>
              <a:rPr lang="it-IT" dirty="0" smtClean="0"/>
              <a:t> è sempre attivo per motivi di sicurezza 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sz="8800" dirty="0" smtClean="0"/>
          </a:p>
          <a:p>
            <a:pPr algn="ctr">
              <a:buNone/>
            </a:pPr>
            <a:r>
              <a:rPr lang="it-IT" sz="8800" dirty="0" smtClean="0"/>
              <a:t>INTERNET IERI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8676" name="Picture 4" descr="Risultati immagini per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0290" name="Picture 2" descr="Risultati immagini per social media st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Internet OGGI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rete più vasta al mondo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1 miliardo di siti</a:t>
            </a:r>
          </a:p>
          <a:p>
            <a:pPr>
              <a:buNone/>
            </a:pPr>
            <a:r>
              <a:rPr lang="it-IT" dirty="0" smtClean="0"/>
              <a:t>3 miliardi di utenti</a:t>
            </a:r>
          </a:p>
          <a:p>
            <a:pPr>
              <a:buNone/>
            </a:pPr>
            <a:r>
              <a:rPr lang="it-IT" dirty="0" smtClean="0"/>
              <a:t>4 miliardi di dispositivi connessi</a:t>
            </a:r>
          </a:p>
          <a:p>
            <a:pPr>
              <a:buNone/>
            </a:pPr>
            <a:r>
              <a:rPr lang="it-IT" dirty="0" smtClean="0"/>
              <a:t>8 miliardi </a:t>
            </a:r>
            <a:r>
              <a:rPr lang="it-IT" dirty="0" smtClean="0"/>
              <a:t>di IOT (20 </a:t>
            </a:r>
            <a:r>
              <a:rPr lang="it-IT" dirty="0" err="1" smtClean="0"/>
              <a:t>mld</a:t>
            </a:r>
            <a:r>
              <a:rPr lang="it-IT" dirty="0" smtClean="0"/>
              <a:t> nel 2020)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202</Words>
  <Application>Microsoft Office PowerPoint</Application>
  <PresentationFormat>Presentazione su schermo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GDPR</vt:lpstr>
      <vt:lpstr>Perché?</vt:lpstr>
      <vt:lpstr>Novità</vt:lpstr>
      <vt:lpstr>Dove è operativo?</vt:lpstr>
      <vt:lpstr>Cosa non va</vt:lpstr>
      <vt:lpstr>Diapositiva 6</vt:lpstr>
      <vt:lpstr>Diapositiva 7</vt:lpstr>
      <vt:lpstr>Diapositiva 8</vt:lpstr>
      <vt:lpstr>Internet OGGI</vt:lpstr>
      <vt:lpstr>Diapositiva 10</vt:lpstr>
      <vt:lpstr>Cosa forma internet</vt:lpstr>
      <vt:lpstr>Diapositiva 12</vt:lpstr>
      <vt:lpstr>I livelli di internet</vt:lpstr>
      <vt:lpstr>Diapositiva 14</vt:lpstr>
      <vt:lpstr>A COSA SERVONO I DATI?</vt:lpstr>
      <vt:lpstr>DATA BREACH</vt:lpstr>
      <vt:lpstr>Diapositiva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GDPR</dc:title>
  <dc:creator>varriale</dc:creator>
  <cp:lastModifiedBy>varriale</cp:lastModifiedBy>
  <cp:revision>34</cp:revision>
  <dcterms:created xsi:type="dcterms:W3CDTF">2018-07-03T07:18:35Z</dcterms:created>
  <dcterms:modified xsi:type="dcterms:W3CDTF">2018-07-03T12:55:20Z</dcterms:modified>
</cp:coreProperties>
</file>