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96" r:id="rId3"/>
    <p:sldId id="297" r:id="rId4"/>
    <p:sldId id="301" r:id="rId5"/>
    <p:sldId id="299" r:id="rId6"/>
    <p:sldId id="298" r:id="rId7"/>
    <p:sldId id="304" r:id="rId8"/>
    <p:sldId id="305"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Botteri" initials="MB" lastIdx="11" clrIdx="0">
    <p:extLst>
      <p:ext uri="{19B8F6BF-5375-455C-9EA6-DF929625EA0E}">
        <p15:presenceInfo xmlns:p15="http://schemas.microsoft.com/office/powerpoint/2012/main" userId="S::marco.botteri@ecocerved.it::3f5528b7-c681-442f-b5cd-d9f35a698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5901" autoAdjust="0"/>
  </p:normalViewPr>
  <p:slideViewPr>
    <p:cSldViewPr snapToGrid="0">
      <p:cViewPr varScale="1">
        <p:scale>
          <a:sx n="96" d="100"/>
          <a:sy n="96" d="100"/>
        </p:scale>
        <p:origin x="110" y="149"/>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Botteri" userId="3f5528b7-c681-442f-b5cd-d9f35a698092" providerId="ADAL" clId="{12C0C69F-4475-4D0D-A4F6-17FBF64F11CC}"/>
    <pc:docChg chg="custSel modSld">
      <pc:chgData name="Marco Botteri" userId="3f5528b7-c681-442f-b5cd-d9f35a698092" providerId="ADAL" clId="{12C0C69F-4475-4D0D-A4F6-17FBF64F11CC}" dt="2021-01-14T11:23:16.894" v="132" actId="6549"/>
      <pc:docMkLst>
        <pc:docMk/>
      </pc:docMkLst>
      <pc:sldChg chg="modSp mod">
        <pc:chgData name="Marco Botteri" userId="3f5528b7-c681-442f-b5cd-d9f35a698092" providerId="ADAL" clId="{12C0C69F-4475-4D0D-A4F6-17FBF64F11CC}" dt="2021-01-14T11:22:56.077" v="129" actId="6549"/>
        <pc:sldMkLst>
          <pc:docMk/>
          <pc:sldMk cId="753670466" sldId="298"/>
        </pc:sldMkLst>
        <pc:spChg chg="mod">
          <ac:chgData name="Marco Botteri" userId="3f5528b7-c681-442f-b5cd-d9f35a698092" providerId="ADAL" clId="{12C0C69F-4475-4D0D-A4F6-17FBF64F11CC}" dt="2021-01-14T11:22:56.077" v="129" actId="6549"/>
          <ac:spMkLst>
            <pc:docMk/>
            <pc:sldMk cId="753670466" sldId="298"/>
            <ac:spMk id="3" creationId="{261F328A-79D5-4975-8016-C8B5287B57AD}"/>
          </ac:spMkLst>
        </pc:spChg>
      </pc:sldChg>
      <pc:sldChg chg="modSp mod">
        <pc:chgData name="Marco Botteri" userId="3f5528b7-c681-442f-b5cd-d9f35a698092" providerId="ADAL" clId="{12C0C69F-4475-4D0D-A4F6-17FBF64F11CC}" dt="2021-01-14T11:21:41.628" v="2" actId="6549"/>
        <pc:sldMkLst>
          <pc:docMk/>
          <pc:sldMk cId="3030712469" sldId="299"/>
        </pc:sldMkLst>
        <pc:spChg chg="mod">
          <ac:chgData name="Marco Botteri" userId="3f5528b7-c681-442f-b5cd-d9f35a698092" providerId="ADAL" clId="{12C0C69F-4475-4D0D-A4F6-17FBF64F11CC}" dt="2021-01-14T11:21:41.628" v="2" actId="6549"/>
          <ac:spMkLst>
            <pc:docMk/>
            <pc:sldMk cId="3030712469" sldId="299"/>
            <ac:spMk id="3" creationId="{261F328A-79D5-4975-8016-C8B5287B57AD}"/>
          </ac:spMkLst>
        </pc:spChg>
      </pc:sldChg>
      <pc:sldChg chg="modSp mod">
        <pc:chgData name="Marco Botteri" userId="3f5528b7-c681-442f-b5cd-d9f35a698092" providerId="ADAL" clId="{12C0C69F-4475-4D0D-A4F6-17FBF64F11CC}" dt="2021-01-14T11:23:11.442" v="131" actId="255"/>
        <pc:sldMkLst>
          <pc:docMk/>
          <pc:sldMk cId="2873996080" sldId="304"/>
        </pc:sldMkLst>
        <pc:spChg chg="mod">
          <ac:chgData name="Marco Botteri" userId="3f5528b7-c681-442f-b5cd-d9f35a698092" providerId="ADAL" clId="{12C0C69F-4475-4D0D-A4F6-17FBF64F11CC}" dt="2021-01-14T11:23:11.442" v="131" actId="255"/>
          <ac:spMkLst>
            <pc:docMk/>
            <pc:sldMk cId="2873996080" sldId="304"/>
            <ac:spMk id="3" creationId="{261F328A-79D5-4975-8016-C8B5287B57AD}"/>
          </ac:spMkLst>
        </pc:spChg>
      </pc:sldChg>
      <pc:sldChg chg="modSp mod">
        <pc:chgData name="Marco Botteri" userId="3f5528b7-c681-442f-b5cd-d9f35a698092" providerId="ADAL" clId="{12C0C69F-4475-4D0D-A4F6-17FBF64F11CC}" dt="2021-01-14T11:23:16.894" v="132" actId="6549"/>
        <pc:sldMkLst>
          <pc:docMk/>
          <pc:sldMk cId="1878094977" sldId="305"/>
        </pc:sldMkLst>
        <pc:spChg chg="mod">
          <ac:chgData name="Marco Botteri" userId="3f5528b7-c681-442f-b5cd-d9f35a698092" providerId="ADAL" clId="{12C0C69F-4475-4D0D-A4F6-17FBF64F11CC}" dt="2021-01-14T11:23:16.894" v="132" actId="6549"/>
          <ac:spMkLst>
            <pc:docMk/>
            <pc:sldMk cId="1878094977" sldId="305"/>
            <ac:spMk id="3" creationId="{261F328A-79D5-4975-8016-C8B5287B57A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66D209-628E-4EEE-BCC5-15117287E8D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652D946-E837-445A-89E7-8E06C13912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579DFA2-1745-4892-A663-88FD5BD77113}"/>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5" name="Segnaposto piè di pagina 4">
            <a:extLst>
              <a:ext uri="{FF2B5EF4-FFF2-40B4-BE49-F238E27FC236}">
                <a16:creationId xmlns:a16="http://schemas.microsoft.com/office/drawing/2014/main" id="{7AEA08D0-2C95-4998-A818-2C2E60AB72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D583E03-C052-4C4D-A311-9F667B2CB3B5}"/>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42130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86CCAB-7FEC-4CE2-BA64-8D93BAA1402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3E7F630-82FF-47E7-B991-6D46885CC8B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C4F416B-CE9A-4C0F-B966-042B323C47A7}"/>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5" name="Segnaposto piè di pagina 4">
            <a:extLst>
              <a:ext uri="{FF2B5EF4-FFF2-40B4-BE49-F238E27FC236}">
                <a16:creationId xmlns:a16="http://schemas.microsoft.com/office/drawing/2014/main" id="{0E97463B-2666-4F2E-AE6F-E8A8F3BD6B1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706E08B-8DD1-4CF4-A108-B8290B301EA1}"/>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151847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F860AF7-3C02-41DC-9659-FA055E4074F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90AFBBD-7ED0-43A3-9D60-7B07C8481D3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FFA95B5-D927-4AC6-898E-285DC1AFFE85}"/>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5" name="Segnaposto piè di pagina 4">
            <a:extLst>
              <a:ext uri="{FF2B5EF4-FFF2-40B4-BE49-F238E27FC236}">
                <a16:creationId xmlns:a16="http://schemas.microsoft.com/office/drawing/2014/main" id="{D167A5D9-6574-485D-A1C4-7966052EC73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61B4D37-2F21-428D-946A-4A8496C8DB31}"/>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48372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151661-F07F-4D99-A0D4-75A5AE14C8CF}"/>
              </a:ext>
            </a:extLst>
          </p:cNvPr>
          <p:cNvSpPr>
            <a:spLocks noGrp="1"/>
          </p:cNvSpPr>
          <p:nvPr>
            <p:ph type="title"/>
          </p:nvPr>
        </p:nvSpPr>
        <p:spPr/>
        <p:txBody>
          <a:body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66966AA9-30D8-49FC-81E6-FA7DD39164A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09B561B-0B62-4D69-8300-517CF43F8581}"/>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5" name="Segnaposto piè di pagina 4">
            <a:extLst>
              <a:ext uri="{FF2B5EF4-FFF2-40B4-BE49-F238E27FC236}">
                <a16:creationId xmlns:a16="http://schemas.microsoft.com/office/drawing/2014/main" id="{C4244B8F-9404-4C0C-AD81-E33486247C6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F9558CD-1459-44BE-A25A-5CF586214A4C}"/>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104850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CA859C-80F6-475E-B219-03609B78B3D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3D19715-9C84-426B-B32F-07BBA24B0A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DE56A06-01F9-4955-B5D1-F29139DFED90}"/>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5" name="Segnaposto piè di pagina 4">
            <a:extLst>
              <a:ext uri="{FF2B5EF4-FFF2-40B4-BE49-F238E27FC236}">
                <a16:creationId xmlns:a16="http://schemas.microsoft.com/office/drawing/2014/main" id="{B1658902-2980-46ED-B077-A070F7E8015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4B33B0-10D2-4835-BA70-0B3AB4A42F20}"/>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178870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AFD3C4-EC3A-4D44-9F9C-F75C5E710B8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833C762-F3A1-44FA-AE26-0CF6374F701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BD3A8C9-5268-4966-94BD-DA5E5205F67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D1228D7-4346-4510-8A76-D54A741B2E44}"/>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6" name="Segnaposto piè di pagina 5">
            <a:extLst>
              <a:ext uri="{FF2B5EF4-FFF2-40B4-BE49-F238E27FC236}">
                <a16:creationId xmlns:a16="http://schemas.microsoft.com/office/drawing/2014/main" id="{07491FE4-785A-4B3E-8A38-A149769CAC6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E7597EB-0157-46C5-BAC9-A0D0652F59D9}"/>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70421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C30322-AE78-4920-B6B2-47A965E66FA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82CE536-4F08-49B7-8614-22C4257BBC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44D3D1E-8388-401E-B1D4-2A39D1999BC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EEB2DD3-045E-4101-9EE3-E1B694458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EBBEAAA-F6CC-47E0-A53C-1B531F38430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85C30FD-6448-4B36-AC05-7FB0BB007F2C}"/>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8" name="Segnaposto piè di pagina 7">
            <a:extLst>
              <a:ext uri="{FF2B5EF4-FFF2-40B4-BE49-F238E27FC236}">
                <a16:creationId xmlns:a16="http://schemas.microsoft.com/office/drawing/2014/main" id="{B3B15670-3E49-4E24-9471-F4666A4E930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40EE39A-1587-4D91-95CA-DD9D8CA850D8}"/>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237577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8D7C5-85DB-46D0-9432-6632C856CB7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3EEED17-876A-414D-9B7A-9BEA0C813271}"/>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4" name="Segnaposto piè di pagina 3">
            <a:extLst>
              <a:ext uri="{FF2B5EF4-FFF2-40B4-BE49-F238E27FC236}">
                <a16:creationId xmlns:a16="http://schemas.microsoft.com/office/drawing/2014/main" id="{822B0C44-F010-4853-9FC0-4D837273DD1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B64D384-1128-40EE-B0C4-E92797648B7A}"/>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83646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E48FC80-F21E-4411-AE7D-BE7D94166634}"/>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3" name="Segnaposto piè di pagina 2">
            <a:extLst>
              <a:ext uri="{FF2B5EF4-FFF2-40B4-BE49-F238E27FC236}">
                <a16:creationId xmlns:a16="http://schemas.microsoft.com/office/drawing/2014/main" id="{D6615921-68C7-45CB-A781-0935F7217B4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1B15D82-6612-4375-B6D6-C3C4CE773A28}"/>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3229710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D992C0-BD50-4B6C-9C1D-ED6D8021FD7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7A92603-E176-4DB1-8030-46E7F28F41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249F02E-BAD4-46DD-B021-C68FE44A82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B23532E-5C9C-4043-B507-973997B17D0F}"/>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6" name="Segnaposto piè di pagina 5">
            <a:extLst>
              <a:ext uri="{FF2B5EF4-FFF2-40B4-BE49-F238E27FC236}">
                <a16:creationId xmlns:a16="http://schemas.microsoft.com/office/drawing/2014/main" id="{4CC016E4-8D14-47D3-B0CB-EE06C2DA2AE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F7A9A3A-BF40-4FFE-B28E-476153F985E9}"/>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279751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94C66C-0440-41A0-8E35-430025EF816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D732460-D7A1-4681-8375-54EBFB6AD8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29295D3-A572-458D-8D6E-3CF520234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5905020-B6F6-44B4-9445-811BC38FD11D}"/>
              </a:ext>
            </a:extLst>
          </p:cNvPr>
          <p:cNvSpPr>
            <a:spLocks noGrp="1"/>
          </p:cNvSpPr>
          <p:nvPr>
            <p:ph type="dt" sz="half" idx="10"/>
          </p:nvPr>
        </p:nvSpPr>
        <p:spPr/>
        <p:txBody>
          <a:bodyPr/>
          <a:lstStyle/>
          <a:p>
            <a:fld id="{E5B6C27E-BEC4-474B-B9CA-FD70FCAC0169}" type="datetimeFigureOut">
              <a:rPr lang="it-IT" smtClean="0"/>
              <a:t>14/01/2021</a:t>
            </a:fld>
            <a:endParaRPr lang="it-IT"/>
          </a:p>
        </p:txBody>
      </p:sp>
      <p:sp>
        <p:nvSpPr>
          <p:cNvPr id="6" name="Segnaposto piè di pagina 5">
            <a:extLst>
              <a:ext uri="{FF2B5EF4-FFF2-40B4-BE49-F238E27FC236}">
                <a16:creationId xmlns:a16="http://schemas.microsoft.com/office/drawing/2014/main" id="{AB42589F-5F7D-4F0C-A23E-1656CFB29C1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8F7E7C9-39F4-45FC-B810-C14D49D197E8}"/>
              </a:ext>
            </a:extLst>
          </p:cNvPr>
          <p:cNvSpPr>
            <a:spLocks noGrp="1"/>
          </p:cNvSpPr>
          <p:nvPr>
            <p:ph type="sldNum" sz="quarter" idx="12"/>
          </p:nvPr>
        </p:nvSpPr>
        <p:spPr/>
        <p:txBody>
          <a:bodyPr/>
          <a:lstStyle/>
          <a:p>
            <a:fld id="{4CECC0D0-550C-4E19-AEE9-7A87A582952A}" type="slidenum">
              <a:rPr lang="it-IT" smtClean="0"/>
              <a:t>‹N›</a:t>
            </a:fld>
            <a:endParaRPr lang="it-IT"/>
          </a:p>
        </p:txBody>
      </p:sp>
    </p:spTree>
    <p:extLst>
      <p:ext uri="{BB962C8B-B14F-4D97-AF65-F5344CB8AC3E}">
        <p14:creationId xmlns:p14="http://schemas.microsoft.com/office/powerpoint/2010/main" val="49032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602F05A-6FC6-4F00-87A1-CE722E79F4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8BD4282-67C5-4BC2-AFE0-B907DCF3C0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B85426C-93E9-4A6C-8855-1780B17D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6C27E-BEC4-474B-B9CA-FD70FCAC0169}" type="datetimeFigureOut">
              <a:rPr lang="it-IT" smtClean="0"/>
              <a:t>14/01/2021</a:t>
            </a:fld>
            <a:endParaRPr lang="it-IT"/>
          </a:p>
        </p:txBody>
      </p:sp>
      <p:sp>
        <p:nvSpPr>
          <p:cNvPr id="5" name="Segnaposto piè di pagina 4">
            <a:extLst>
              <a:ext uri="{FF2B5EF4-FFF2-40B4-BE49-F238E27FC236}">
                <a16:creationId xmlns:a16="http://schemas.microsoft.com/office/drawing/2014/main" id="{738D4EEE-E7A5-4461-BDE6-866AB7BAC1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BAC3331-B7C3-40D3-AD6F-4FDF438CC2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CC0D0-550C-4E19-AEE9-7A87A582952A}" type="slidenum">
              <a:rPr lang="it-IT" smtClean="0"/>
              <a:t>‹N›</a:t>
            </a:fld>
            <a:endParaRPr lang="it-IT"/>
          </a:p>
        </p:txBody>
      </p:sp>
    </p:spTree>
    <p:extLst>
      <p:ext uri="{BB962C8B-B14F-4D97-AF65-F5344CB8AC3E}">
        <p14:creationId xmlns:p14="http://schemas.microsoft.com/office/powerpoint/2010/main" val="448135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vivifir.ecocamere.i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8BE90C-2510-456B-96CC-FADA84F2B4DA}"/>
              </a:ext>
            </a:extLst>
          </p:cNvPr>
          <p:cNvSpPr>
            <a:spLocks noGrp="1"/>
          </p:cNvSpPr>
          <p:nvPr>
            <p:ph type="title"/>
          </p:nvPr>
        </p:nvSpPr>
        <p:spPr>
          <a:xfrm>
            <a:off x="838200" y="365125"/>
            <a:ext cx="10515600" cy="5781675"/>
          </a:xfrm>
        </p:spPr>
        <p:txBody>
          <a:bodyPr>
            <a:normAutofit/>
          </a:bodyPr>
          <a:lstStyle/>
          <a:p>
            <a:r>
              <a:rPr lang="it-IT" b="1" dirty="0">
                <a:solidFill>
                  <a:srgbClr val="0070C0"/>
                </a:solidFill>
              </a:rPr>
              <a:t>Vidimazione virtuale formulari</a:t>
            </a:r>
            <a:br>
              <a:rPr lang="it-IT" b="1" dirty="0">
                <a:solidFill>
                  <a:srgbClr val="0070C0"/>
                </a:solidFill>
              </a:rPr>
            </a:br>
            <a:r>
              <a:rPr lang="it-IT" b="1" dirty="0" err="1">
                <a:solidFill>
                  <a:srgbClr val="0070C0"/>
                </a:solidFill>
              </a:rPr>
              <a:t>Vi.Vi.FIR</a:t>
            </a:r>
            <a:endParaRPr lang="it-IT" b="1" dirty="0">
              <a:solidFill>
                <a:srgbClr val="0070C0"/>
              </a:solidFill>
            </a:endParaRPr>
          </a:p>
        </p:txBody>
      </p:sp>
    </p:spTree>
    <p:extLst>
      <p:ext uri="{BB962C8B-B14F-4D97-AF65-F5344CB8AC3E}">
        <p14:creationId xmlns:p14="http://schemas.microsoft.com/office/powerpoint/2010/main" val="380046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C7E56-D613-4D1D-B9CC-CD9D6303917C}"/>
              </a:ext>
            </a:extLst>
          </p:cNvPr>
          <p:cNvSpPr>
            <a:spLocks noGrp="1"/>
          </p:cNvSpPr>
          <p:nvPr>
            <p:ph type="title"/>
          </p:nvPr>
        </p:nvSpPr>
        <p:spPr>
          <a:xfrm>
            <a:off x="0" y="0"/>
            <a:ext cx="12192000" cy="681037"/>
          </a:xfrm>
          <a:solidFill>
            <a:schemeClr val="accent1">
              <a:lumMod val="75000"/>
            </a:schemeClr>
          </a:solidFill>
        </p:spPr>
        <p:txBody>
          <a:bodyPr>
            <a:normAutofit/>
          </a:bodyPr>
          <a:lstStyle/>
          <a:p>
            <a:r>
              <a:rPr lang="it-IT" sz="4000" dirty="0">
                <a:solidFill>
                  <a:schemeClr val="bg1"/>
                </a:solidFill>
              </a:rPr>
              <a:t>Nuovo art. 193 c.5</a:t>
            </a:r>
            <a:endParaRPr lang="it-IT" dirty="0"/>
          </a:p>
        </p:txBody>
      </p:sp>
      <p:sp>
        <p:nvSpPr>
          <p:cNvPr id="3" name="Segnaposto contenuto 2">
            <a:extLst>
              <a:ext uri="{FF2B5EF4-FFF2-40B4-BE49-F238E27FC236}">
                <a16:creationId xmlns:a16="http://schemas.microsoft.com/office/drawing/2014/main" id="{261F328A-79D5-4975-8016-C8B5287B57AD}"/>
              </a:ext>
            </a:extLst>
          </p:cNvPr>
          <p:cNvSpPr>
            <a:spLocks noGrp="1"/>
          </p:cNvSpPr>
          <p:nvPr>
            <p:ph idx="1"/>
          </p:nvPr>
        </p:nvSpPr>
        <p:spPr>
          <a:xfrm>
            <a:off x="616226" y="844826"/>
            <a:ext cx="10737574" cy="5332137"/>
          </a:xfrm>
        </p:spPr>
        <p:txBody>
          <a:bodyPr>
            <a:normAutofit/>
          </a:bodyPr>
          <a:lstStyle/>
          <a:p>
            <a:pPr algn="just">
              <a:lnSpc>
                <a:spcPct val="114000"/>
              </a:lnSpc>
            </a:pPr>
            <a:r>
              <a:rPr lang="it-IT" sz="2000" dirty="0">
                <a:effectLst/>
                <a:latin typeface="Calibri" panose="020F0502020204030204" pitchFamily="34" charset="0"/>
                <a:ea typeface="Calibri" panose="020F0502020204030204" pitchFamily="34" charset="0"/>
              </a:rPr>
              <a:t>L’articolo 193 del D.lgs. 152/2006 che disciplina i formulari di identificazione del rifiuto, nella nuova formulazione introdotta dal D.lgs. 116/2020 stabilisce </a:t>
            </a:r>
            <a:r>
              <a:rPr lang="it-IT" sz="2000" dirty="0">
                <a:latin typeface="Calibri" panose="020F0502020204030204" pitchFamily="34" charset="0"/>
                <a:ea typeface="Calibri" panose="020F0502020204030204" pitchFamily="34" charset="0"/>
              </a:rPr>
              <a:t>che «</a:t>
            </a:r>
            <a:r>
              <a:rPr lang="it-IT" sz="2000" i="1" dirty="0">
                <a:solidFill>
                  <a:schemeClr val="accent1">
                    <a:lumMod val="75000"/>
                  </a:schemeClr>
                </a:solidFill>
                <a:effectLst/>
                <a:latin typeface="Calibri" panose="020F0502020204030204" pitchFamily="34" charset="0"/>
                <a:ea typeface="Calibri" panose="020F0502020204030204" pitchFamily="34" charset="0"/>
              </a:rPr>
              <a:t>fino alla data di entrata in vigore del decreto di cui all'articolo 188-bis, comma 1, </a:t>
            </a:r>
            <a:r>
              <a:rPr lang="it-IT" sz="2000" b="1" i="1" dirty="0">
                <a:solidFill>
                  <a:schemeClr val="accent1">
                    <a:lumMod val="75000"/>
                  </a:schemeClr>
                </a:solidFill>
                <a:effectLst/>
                <a:latin typeface="Calibri" panose="020F0502020204030204" pitchFamily="34" charset="0"/>
                <a:ea typeface="Calibri" panose="020F0502020204030204" pitchFamily="34" charset="0"/>
              </a:rPr>
              <a:t>in alternativa alle modalità di vidimazione </a:t>
            </a:r>
            <a:r>
              <a:rPr lang="it-IT" sz="2000" i="1" dirty="0">
                <a:solidFill>
                  <a:schemeClr val="accent1">
                    <a:lumMod val="75000"/>
                  </a:schemeClr>
                </a:solidFill>
                <a:effectLst/>
                <a:latin typeface="Calibri" panose="020F0502020204030204" pitchFamily="34" charset="0"/>
                <a:ea typeface="Calibri" panose="020F0502020204030204" pitchFamily="34" charset="0"/>
              </a:rPr>
              <a:t>di cui al comma 3, il formulario di identificazione del rifiuto è prodotto in format esemplare, conforme al decreto del Ministro dell'ambiente 1° aprile 1998, n. 145, identificato da un numero univoco, tramite apposita applicazione raggiungibile attraverso i portali istituzionali delle Camere di Commercio, da stamparsi e compilarsi in duplice copia. </a:t>
            </a:r>
          </a:p>
          <a:p>
            <a:pPr algn="just">
              <a:lnSpc>
                <a:spcPct val="114000"/>
              </a:lnSpc>
            </a:pPr>
            <a:r>
              <a:rPr lang="it-IT" sz="2000" i="1" dirty="0">
                <a:solidFill>
                  <a:schemeClr val="accent1">
                    <a:lumMod val="75000"/>
                  </a:schemeClr>
                </a:solidFill>
                <a:effectLst/>
                <a:latin typeface="Calibri" panose="020F0502020204030204" pitchFamily="34" charset="0"/>
                <a:ea typeface="Calibri" panose="020F0502020204030204" pitchFamily="34" charset="0"/>
              </a:rPr>
              <a:t>La medesima applicazione rende disponibile, a coloro che utilizzano propri sistemi gestionali per la compilazione dei formulari, un accesso dedicato al servizio anche in modalità telematica al fine di consentire l'apposizione del codice univoco su ciascun formulario</a:t>
            </a:r>
          </a:p>
          <a:p>
            <a:pPr algn="just">
              <a:lnSpc>
                <a:spcPct val="114000"/>
              </a:lnSpc>
            </a:pPr>
            <a:r>
              <a:rPr lang="it-IT" sz="2000"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Una copia rimane presso il produttore e l’altra accompagna il rifiuto fino a destinazione. Il trasportatore trattiene una fotocopia del formulario compilato in tutte le sue parti. Gli altri soggetti coinvolti ricevono una fotocopia del formulario completa in tutte le sue parti. Le copie del formulario devono essere conservate per tre anni.</a:t>
            </a:r>
          </a:p>
        </p:txBody>
      </p:sp>
    </p:spTree>
    <p:extLst>
      <p:ext uri="{BB962C8B-B14F-4D97-AF65-F5344CB8AC3E}">
        <p14:creationId xmlns:p14="http://schemas.microsoft.com/office/powerpoint/2010/main" val="905415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C7E56-D613-4D1D-B9CC-CD9D6303917C}"/>
              </a:ext>
            </a:extLst>
          </p:cNvPr>
          <p:cNvSpPr>
            <a:spLocks noGrp="1"/>
          </p:cNvSpPr>
          <p:nvPr>
            <p:ph type="title"/>
          </p:nvPr>
        </p:nvSpPr>
        <p:spPr>
          <a:xfrm>
            <a:off x="0" y="0"/>
            <a:ext cx="12192000" cy="681037"/>
          </a:xfrm>
          <a:solidFill>
            <a:schemeClr val="accent1">
              <a:lumMod val="75000"/>
            </a:schemeClr>
          </a:solidFill>
        </p:spPr>
        <p:txBody>
          <a:bodyPr>
            <a:normAutofit/>
          </a:bodyPr>
          <a:lstStyle/>
          <a:p>
            <a:r>
              <a:rPr lang="it-IT" sz="4000" dirty="0">
                <a:solidFill>
                  <a:schemeClr val="bg1"/>
                </a:solidFill>
              </a:rPr>
              <a:t>Ovvero…</a:t>
            </a:r>
            <a:endParaRPr lang="it-IT" dirty="0"/>
          </a:p>
        </p:txBody>
      </p:sp>
      <p:sp>
        <p:nvSpPr>
          <p:cNvPr id="3" name="Segnaposto contenuto 2">
            <a:extLst>
              <a:ext uri="{FF2B5EF4-FFF2-40B4-BE49-F238E27FC236}">
                <a16:creationId xmlns:a16="http://schemas.microsoft.com/office/drawing/2014/main" id="{261F328A-79D5-4975-8016-C8B5287B57AD}"/>
              </a:ext>
            </a:extLst>
          </p:cNvPr>
          <p:cNvSpPr>
            <a:spLocks noGrp="1"/>
          </p:cNvSpPr>
          <p:nvPr>
            <p:ph idx="1"/>
          </p:nvPr>
        </p:nvSpPr>
        <p:spPr>
          <a:xfrm>
            <a:off x="768626" y="1040434"/>
            <a:ext cx="10515600" cy="4351338"/>
          </a:xfrm>
        </p:spPr>
        <p:txBody>
          <a:bodyPr>
            <a:normAutofit/>
          </a:bodyPr>
          <a:lstStyle/>
          <a:p>
            <a:pPr algn="just">
              <a:lnSpc>
                <a:spcPct val="114000"/>
              </a:lnSpc>
            </a:pPr>
            <a:r>
              <a:rPr lang="it-IT" sz="2000" dirty="0">
                <a:effectLst/>
                <a:latin typeface="Calibri" panose="020F0502020204030204" pitchFamily="34" charset="0"/>
                <a:ea typeface="Calibri" panose="020F0502020204030204" pitchFamily="34" charset="0"/>
                <a:cs typeface="Times New Roman" panose="02020603050405020304" pitchFamily="18" charset="0"/>
              </a:rPr>
              <a:t>Non </a:t>
            </a:r>
            <a:r>
              <a:rPr lang="it-IT" sz="2000" dirty="0">
                <a:latin typeface="Calibri" panose="020F0502020204030204" pitchFamily="34" charset="0"/>
                <a:ea typeface="Calibri" panose="020F0502020204030204" pitchFamily="34" charset="0"/>
                <a:cs typeface="Times New Roman" panose="02020603050405020304" pitchFamily="18" charset="0"/>
              </a:rPr>
              <a:t>viene </a:t>
            </a:r>
            <a:r>
              <a:rPr lang="it-IT" sz="2000" dirty="0">
                <a:effectLst/>
                <a:latin typeface="Calibri" panose="020F0502020204030204" pitchFamily="34" charset="0"/>
                <a:ea typeface="Calibri" panose="020F0502020204030204" pitchFamily="34" charset="0"/>
                <a:cs typeface="Times New Roman" panose="02020603050405020304" pitchFamily="18" charset="0"/>
              </a:rPr>
              <a:t>sostituito il formato cartaceo del documento di trasporto e non è introdotta la completa dematerializzazione del formulario di trasporto (</a:t>
            </a:r>
            <a:r>
              <a:rPr lang="it-IT" sz="2000" i="1" dirty="0">
                <a:effectLst/>
                <a:latin typeface="Calibri" panose="020F0502020204030204" pitchFamily="34" charset="0"/>
                <a:ea typeface="Calibri" panose="020F0502020204030204" pitchFamily="34" charset="0"/>
                <a:cs typeface="Times New Roman" panose="02020603050405020304" pitchFamily="18" charset="0"/>
              </a:rPr>
              <a:t>non è un </a:t>
            </a:r>
            <a:r>
              <a:rPr lang="it-IT" sz="2000" i="1" dirty="0" err="1">
                <a:effectLst/>
                <a:latin typeface="Calibri" panose="020F0502020204030204" pitchFamily="34" charset="0"/>
                <a:ea typeface="Calibri" panose="020F0502020204030204" pitchFamily="34" charset="0"/>
                <a:cs typeface="Times New Roman" panose="02020603050405020304" pitchFamily="18" charset="0"/>
              </a:rPr>
              <a:t>fir</a:t>
            </a:r>
            <a:r>
              <a:rPr lang="it-IT" sz="2000" i="1" dirty="0">
                <a:effectLst/>
                <a:latin typeface="Calibri" panose="020F0502020204030204" pitchFamily="34" charset="0"/>
                <a:ea typeface="Calibri" panose="020F0502020204030204" pitchFamily="34" charset="0"/>
                <a:cs typeface="Times New Roman" panose="02020603050405020304" pitchFamily="18" charset="0"/>
              </a:rPr>
              <a:t> digitale </a:t>
            </a:r>
            <a:r>
              <a:rPr lang="it-IT" sz="20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14000"/>
              </a:lnSpc>
            </a:pPr>
            <a:r>
              <a:rPr lang="it-IT" sz="2000" dirty="0">
                <a:latin typeface="Calibri" panose="020F0502020204030204" pitchFamily="34" charset="0"/>
                <a:ea typeface="Calibri" panose="020F0502020204030204" pitchFamily="34" charset="0"/>
                <a:cs typeface="Times New Roman" panose="02020603050405020304" pitchFamily="18" charset="0"/>
              </a:rPr>
              <a:t>Si </a:t>
            </a:r>
            <a:r>
              <a:rPr lang="it-IT" sz="2000" dirty="0">
                <a:effectLst/>
                <a:latin typeface="Calibri" panose="020F0502020204030204" pitchFamily="34" charset="0"/>
                <a:ea typeface="Calibri" panose="020F0502020204030204" pitchFamily="34" charset="0"/>
                <a:cs typeface="Times New Roman" panose="02020603050405020304" pitchFamily="18" charset="0"/>
              </a:rPr>
              <a:t>introduce la possibilità di produrre autonomamente il FIR con modalità informatiche, avvalendosi di un servizio in rete fornito dal sistema della Camere di Commercio che </a:t>
            </a:r>
            <a:r>
              <a:rPr lang="it-IT" sz="2000" i="1" dirty="0">
                <a:effectLst/>
                <a:latin typeface="Calibri" panose="020F0502020204030204" pitchFamily="34" charset="0"/>
                <a:ea typeface="Calibri" panose="020F0502020204030204" pitchFamily="34" charset="0"/>
                <a:cs typeface="Times New Roman" panose="02020603050405020304" pitchFamily="18" charset="0"/>
              </a:rPr>
              <a:t>surroga la vidimazione fisica,</a:t>
            </a:r>
            <a:r>
              <a:rPr lang="it-IT" sz="2000" dirty="0">
                <a:effectLst/>
                <a:latin typeface="Calibri" panose="020F0502020204030204" pitchFamily="34" charset="0"/>
                <a:ea typeface="Calibri" panose="020F0502020204030204" pitchFamily="34" charset="0"/>
                <a:cs typeface="Times New Roman" panose="02020603050405020304" pitchFamily="18" charset="0"/>
              </a:rPr>
              <a:t> e perciò senza la necessità di doversi recare fisicamente allo sportello della Camera di Commercio per la vidimazione dei formulari prestampati su carta chimica in 4 copie e numerati dalle tipografie autorizzate.</a:t>
            </a:r>
          </a:p>
          <a:p>
            <a:pPr algn="just">
              <a:lnSpc>
                <a:spcPct val="114000"/>
              </a:lnSpc>
            </a:pPr>
            <a:r>
              <a:rPr lang="it-IT" sz="2000" dirty="0">
                <a:effectLst/>
                <a:latin typeface="Calibri" panose="020F0502020204030204" pitchFamily="34" charset="0"/>
                <a:ea typeface="Calibri" panose="020F0502020204030204" pitchFamily="34" charset="0"/>
                <a:cs typeface="Times New Roman" panose="02020603050405020304" pitchFamily="18" charset="0"/>
              </a:rPr>
              <a:t>La vidimazione “</a:t>
            </a:r>
            <a:r>
              <a:rPr lang="it-IT" sz="2000" i="1" dirty="0">
                <a:effectLst/>
                <a:latin typeface="Calibri" panose="020F0502020204030204" pitchFamily="34" charset="0"/>
                <a:ea typeface="Calibri" panose="020F0502020204030204" pitchFamily="34" charset="0"/>
                <a:cs typeface="Times New Roman" panose="02020603050405020304" pitchFamily="18" charset="0"/>
              </a:rPr>
              <a:t>virtuale</a:t>
            </a:r>
            <a:r>
              <a:rPr lang="it-IT" sz="2000" dirty="0">
                <a:effectLst/>
                <a:latin typeface="Calibri" panose="020F0502020204030204" pitchFamily="34" charset="0"/>
                <a:ea typeface="Calibri" panose="020F0502020204030204" pitchFamily="34" charset="0"/>
                <a:cs typeface="Times New Roman" panose="02020603050405020304" pitchFamily="18" charset="0"/>
              </a:rPr>
              <a:t>” non comprende anche i registri di carico e scarico, i quali, fino all’entrata in vigore del decreto «tracciabilità» continueranno a seguire le previsioni del DM n.148/98, nonché le disposizioni relative alla numerazione e vidimazione</a:t>
            </a:r>
            <a:endParaRPr lang="it-IT" sz="2000" i="1" dirty="0"/>
          </a:p>
        </p:txBody>
      </p:sp>
    </p:spTree>
    <p:extLst>
      <p:ext uri="{BB962C8B-B14F-4D97-AF65-F5344CB8AC3E}">
        <p14:creationId xmlns:p14="http://schemas.microsoft.com/office/powerpoint/2010/main" val="2742625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C7E56-D613-4D1D-B9CC-CD9D6303917C}"/>
              </a:ext>
            </a:extLst>
          </p:cNvPr>
          <p:cNvSpPr>
            <a:spLocks noGrp="1"/>
          </p:cNvSpPr>
          <p:nvPr>
            <p:ph type="title"/>
          </p:nvPr>
        </p:nvSpPr>
        <p:spPr>
          <a:xfrm>
            <a:off x="0" y="0"/>
            <a:ext cx="12192000" cy="681037"/>
          </a:xfrm>
          <a:solidFill>
            <a:schemeClr val="accent1">
              <a:lumMod val="75000"/>
            </a:schemeClr>
          </a:solidFill>
        </p:spPr>
        <p:txBody>
          <a:bodyPr>
            <a:normAutofit/>
          </a:bodyPr>
          <a:lstStyle/>
          <a:p>
            <a:r>
              <a:rPr lang="it-IT" sz="4000" dirty="0">
                <a:solidFill>
                  <a:schemeClr val="bg1"/>
                </a:solidFill>
              </a:rPr>
              <a:t>Prospettive</a:t>
            </a:r>
            <a:endParaRPr lang="it-IT" dirty="0"/>
          </a:p>
        </p:txBody>
      </p:sp>
      <p:sp>
        <p:nvSpPr>
          <p:cNvPr id="3" name="Segnaposto contenuto 2">
            <a:extLst>
              <a:ext uri="{FF2B5EF4-FFF2-40B4-BE49-F238E27FC236}">
                <a16:creationId xmlns:a16="http://schemas.microsoft.com/office/drawing/2014/main" id="{261F328A-79D5-4975-8016-C8B5287B57AD}"/>
              </a:ext>
            </a:extLst>
          </p:cNvPr>
          <p:cNvSpPr>
            <a:spLocks noGrp="1"/>
          </p:cNvSpPr>
          <p:nvPr>
            <p:ph idx="1"/>
          </p:nvPr>
        </p:nvSpPr>
        <p:spPr>
          <a:xfrm>
            <a:off x="838200" y="858644"/>
            <a:ext cx="10515600" cy="5318319"/>
          </a:xfrm>
        </p:spPr>
        <p:txBody>
          <a:bodyPr>
            <a:normAutofit/>
          </a:bodyPr>
          <a:lstStyle/>
          <a:p>
            <a:pPr algn="just">
              <a:lnSpc>
                <a:spcPct val="150000"/>
              </a:lnSpc>
              <a:spcAft>
                <a:spcPts val="800"/>
              </a:spcAft>
            </a:pPr>
            <a:r>
              <a:rPr lang="it-IT" sz="2000" dirty="0">
                <a:latin typeface="Calibri" panose="020F0502020204030204" pitchFamily="34" charset="0"/>
                <a:ea typeface="Calibri" panose="020F0502020204030204" pitchFamily="34" charset="0"/>
                <a:cs typeface="Times New Roman" panose="02020603050405020304" pitchFamily="18" charset="0"/>
              </a:rPr>
              <a:t>La vidimazione virtuale prevista dall’articolo 193, in questa forma, rappresenta una soluzione transitoria (sino ad entrata in vigore del nuovo sistema di tracciabilità).</a:t>
            </a:r>
          </a:p>
          <a:p>
            <a:pPr algn="just">
              <a:lnSpc>
                <a:spcPct val="150000"/>
              </a:lnSpc>
              <a:spcAft>
                <a:spcPts val="800"/>
              </a:spcAft>
            </a:pPr>
            <a:r>
              <a:rPr lang="it-IT" sz="2000" dirty="0">
                <a:effectLst/>
                <a:latin typeface="Calibri" panose="020F0502020204030204" pitchFamily="34" charset="0"/>
                <a:ea typeface="Calibri" panose="020F0502020204030204" pitchFamily="34" charset="0"/>
                <a:cs typeface="Times New Roman" panose="02020603050405020304" pitchFamily="18" charset="0"/>
              </a:rPr>
              <a:t>Unioncamere, coinvolta dall’Albo Gestori nella realizzazione di un prototipo del futuro sistema di tracciabilità, ha però predisposto un progetto che prevede di utilizzare questa modalità come funzionalità  stabile del Registro Elettronico Nazionale, sia per gli utenti obbligati all’adesione sia per i non obbligati.</a:t>
            </a:r>
          </a:p>
          <a:p>
            <a:pPr marL="342900" lvl="0" indent="-342900" algn="just">
              <a:lnSpc>
                <a:spcPct val="107000"/>
              </a:lnSpc>
              <a:spcAft>
                <a:spcPts val="800"/>
              </a:spcAft>
              <a:buFont typeface="+mj-lt"/>
              <a:buAutoNum type="arabicPeriod"/>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721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C7E56-D613-4D1D-B9CC-CD9D6303917C}"/>
              </a:ext>
            </a:extLst>
          </p:cNvPr>
          <p:cNvSpPr>
            <a:spLocks noGrp="1"/>
          </p:cNvSpPr>
          <p:nvPr>
            <p:ph type="title"/>
          </p:nvPr>
        </p:nvSpPr>
        <p:spPr>
          <a:xfrm>
            <a:off x="0" y="0"/>
            <a:ext cx="12192000" cy="681037"/>
          </a:xfrm>
          <a:solidFill>
            <a:schemeClr val="accent1">
              <a:lumMod val="75000"/>
            </a:schemeClr>
          </a:solidFill>
        </p:spPr>
        <p:txBody>
          <a:bodyPr>
            <a:normAutofit/>
          </a:bodyPr>
          <a:lstStyle/>
          <a:p>
            <a:r>
              <a:rPr lang="it-IT" sz="4000" dirty="0">
                <a:solidFill>
                  <a:schemeClr val="bg1"/>
                </a:solidFill>
              </a:rPr>
              <a:t>Accesso</a:t>
            </a:r>
            <a:endParaRPr lang="it-IT" dirty="0"/>
          </a:p>
        </p:txBody>
      </p:sp>
      <p:sp>
        <p:nvSpPr>
          <p:cNvPr id="3" name="Segnaposto contenuto 2">
            <a:extLst>
              <a:ext uri="{FF2B5EF4-FFF2-40B4-BE49-F238E27FC236}">
                <a16:creationId xmlns:a16="http://schemas.microsoft.com/office/drawing/2014/main" id="{261F328A-79D5-4975-8016-C8B5287B57AD}"/>
              </a:ext>
            </a:extLst>
          </p:cNvPr>
          <p:cNvSpPr>
            <a:spLocks noGrp="1"/>
          </p:cNvSpPr>
          <p:nvPr>
            <p:ph idx="1"/>
          </p:nvPr>
        </p:nvSpPr>
        <p:spPr>
          <a:xfrm>
            <a:off x="609600" y="931102"/>
            <a:ext cx="10515600" cy="5658541"/>
          </a:xfrm>
        </p:spPr>
        <p:txBody>
          <a:bodyPr>
            <a:normAutofit fontScale="92500" lnSpcReduction="10000"/>
          </a:bodyPr>
          <a:lstStyle/>
          <a:p>
            <a:pPr marL="342900" lvl="0" indent="-342900" algn="just">
              <a:buFont typeface="Symbol" panose="05050102010706020507" pitchFamily="18" charset="2"/>
              <a:buChar char=""/>
            </a:pPr>
            <a:r>
              <a:rPr lang="it-IT" sz="2000" dirty="0">
                <a:effectLst/>
                <a:latin typeface="Calibri" panose="020F0502020204030204" pitchFamily="34" charset="0"/>
                <a:ea typeface="Calibri" panose="020F0502020204030204" pitchFamily="34" charset="0"/>
              </a:rPr>
              <a:t>Il servizio è accessibile dal portale www.ecocamere.it e sarà raggiungibile, all’indirizzo </a:t>
            </a:r>
            <a:r>
              <a:rPr lang="it-IT" sz="2000" u="sng" dirty="0">
                <a:solidFill>
                  <a:srgbClr val="0000FF"/>
                </a:solidFill>
                <a:effectLst/>
                <a:latin typeface="Calibri" panose="020F0502020204030204" pitchFamily="34" charset="0"/>
                <a:ea typeface="Calibri" panose="020F0502020204030204" pitchFamily="34" charset="0"/>
                <a:hlinkClick r:id="rId2"/>
              </a:rPr>
              <a:t>https://vivifir.ecocamere.it</a:t>
            </a:r>
            <a:r>
              <a:rPr lang="it-IT" sz="2000" dirty="0">
                <a:effectLst/>
                <a:latin typeface="Calibri" panose="020F0502020204030204" pitchFamily="34" charset="0"/>
                <a:ea typeface="Calibri" panose="020F0502020204030204" pitchFamily="34" charset="0"/>
              </a:rPr>
              <a:t> dai siti delle CCIAA.</a:t>
            </a:r>
          </a:p>
          <a:p>
            <a:pPr marL="342900" lvl="0" indent="-342900" algn="just">
              <a:buFont typeface="Symbol" panose="05050102010706020507" pitchFamily="18" charset="2"/>
              <a:buChar char=""/>
            </a:pPr>
            <a:r>
              <a:rPr lang="it-IT" sz="2000" dirty="0">
                <a:effectLst/>
                <a:latin typeface="Calibri" panose="020F0502020204030204" pitchFamily="34" charset="0"/>
                <a:ea typeface="Calibri" panose="020F0502020204030204" pitchFamily="34" charset="0"/>
              </a:rPr>
              <a:t>L’accesso viene effettuato da un utente (persona fisica) che si autentica mediante identità digitale (SPID o CNS) e indica uno o più imprese / enti per conto della quale intende operare. </a:t>
            </a:r>
          </a:p>
          <a:p>
            <a:pPr marL="342900" lvl="0" indent="-342900" algn="just">
              <a:buFont typeface="Symbol" panose="05050102010706020507" pitchFamily="18" charset="2"/>
              <a:buChar char=""/>
            </a:pPr>
            <a:r>
              <a:rPr lang="it-IT" sz="2000" dirty="0">
                <a:effectLst/>
                <a:latin typeface="Calibri" panose="020F0502020204030204" pitchFamily="34" charset="0"/>
                <a:ea typeface="Calibri" panose="020F0502020204030204" pitchFamily="34" charset="0"/>
              </a:rPr>
              <a:t>Nel caso di impresa </a:t>
            </a:r>
            <a:r>
              <a:rPr lang="it-IT" sz="2000" dirty="0" err="1">
                <a:effectLst/>
                <a:latin typeface="Calibri" panose="020F0502020204030204" pitchFamily="34" charset="0"/>
                <a:ea typeface="Calibri" panose="020F0502020204030204" pitchFamily="34" charset="0"/>
              </a:rPr>
              <a:t>Vi.Vi.FIR</a:t>
            </a:r>
            <a:r>
              <a:rPr lang="it-IT" sz="2000" dirty="0">
                <a:effectLst/>
                <a:latin typeface="Calibri" panose="020F0502020204030204" pitchFamily="34" charset="0"/>
                <a:ea typeface="Calibri" panose="020F0502020204030204" pitchFamily="34" charset="0"/>
              </a:rPr>
              <a:t> verifica, mediante interoperabilità con il Registro Imprese, che la persona abbia poteri di rappresentare l’impresa; nel caso di ente viene inviata una richiesta di conferma della delega all’indirizzo istituzionale presente in Indice PA.  Nel caso di soggetti che non sono né enti né imprese (per esempio liberi professionisti) verrà verificata l’esistenza della partita IVA mediante interazione con il sito dell’Agenzia delle Entrate.</a:t>
            </a:r>
          </a:p>
          <a:p>
            <a:pPr marL="342900" lvl="0" indent="-342900" algn="just">
              <a:buFont typeface="Symbol" panose="05050102010706020507" pitchFamily="18" charset="2"/>
              <a:buChar char=""/>
            </a:pPr>
            <a:r>
              <a:rPr lang="it-IT" sz="2000" dirty="0">
                <a:effectLst/>
                <a:latin typeface="Calibri" panose="020F0502020204030204" pitchFamily="34" charset="0"/>
                <a:ea typeface="Calibri" panose="020F0502020204030204" pitchFamily="34" charset="0"/>
              </a:rPr>
              <a:t>Il rappresentante dell’impresa o dell’ente, una volte inseriti i dati anagrafici può </a:t>
            </a:r>
          </a:p>
          <a:p>
            <a:pPr marL="742950" lvl="1" indent="-285750" algn="just">
              <a:buFont typeface="Courier New" panose="02070309020205020404" pitchFamily="49" charset="0"/>
              <a:buChar char="o"/>
            </a:pPr>
            <a:r>
              <a:rPr lang="it-IT" sz="2000" dirty="0">
                <a:effectLst/>
                <a:latin typeface="Calibri" panose="020F0502020204030204" pitchFamily="34" charset="0"/>
                <a:ea typeface="Calibri" panose="020F0502020204030204" pitchFamily="34" charset="0"/>
              </a:rPr>
              <a:t>operare in prima persona. </a:t>
            </a:r>
          </a:p>
          <a:p>
            <a:pPr marL="742950" lvl="1" indent="-285750" algn="just">
              <a:buFont typeface="Courier New" panose="02070309020205020404" pitchFamily="49" charset="0"/>
              <a:buChar char="o"/>
            </a:pPr>
            <a:r>
              <a:rPr lang="it-IT" sz="2000" dirty="0">
                <a:effectLst/>
                <a:latin typeface="Calibri" panose="020F0502020204030204" pitchFamily="34" charset="0"/>
                <a:ea typeface="Calibri" panose="020F0502020204030204" pitchFamily="34" charset="0"/>
              </a:rPr>
              <a:t>delegare un soggetto terzo, che accederà anch’esso tramite autenticazione forte, ad effettuare le successive operazioni. Questa operazione potrà essere successivamente ripetuta per abilitare altri soggetti.</a:t>
            </a:r>
          </a:p>
          <a:p>
            <a:pPr marL="742950" lvl="1" indent="-285750" algn="just">
              <a:buFont typeface="Courier New" panose="02070309020205020404" pitchFamily="49" charset="0"/>
              <a:buChar char="o"/>
            </a:pPr>
            <a:r>
              <a:rPr lang="it-IT" sz="2000" dirty="0">
                <a:effectLst/>
                <a:latin typeface="Calibri" panose="020F0502020204030204" pitchFamily="34" charset="0"/>
                <a:ea typeface="Calibri" panose="020F0502020204030204" pitchFamily="34" charset="0"/>
              </a:rPr>
              <a:t>richiedere le credenziali tecniche per l’accesso applicativo associate all’impresa / organizzazione, che dovrà fornire al software gestionale utilizzerà per consentire l’autenticazione applicativa.</a:t>
            </a:r>
          </a:p>
          <a:p>
            <a:pPr marL="342900" lvl="0" indent="-342900" algn="just">
              <a:buFont typeface="Symbol" panose="05050102010706020507" pitchFamily="18" charset="2"/>
              <a:buChar char=""/>
            </a:pPr>
            <a:r>
              <a:rPr lang="it-IT" sz="2000" dirty="0" err="1">
                <a:effectLst/>
                <a:latin typeface="Calibri" panose="020F0502020204030204" pitchFamily="34" charset="0"/>
                <a:ea typeface="Calibri" panose="020F0502020204030204" pitchFamily="34" charset="0"/>
              </a:rPr>
              <a:t>Vi.Vi.FIR</a:t>
            </a:r>
            <a:r>
              <a:rPr lang="it-IT" sz="2000" dirty="0">
                <a:effectLst/>
                <a:latin typeface="Calibri" panose="020F0502020204030204" pitchFamily="34" charset="0"/>
                <a:ea typeface="Calibri" panose="020F0502020204030204" pitchFamily="34" charset="0"/>
              </a:rPr>
              <a:t>, al momento della registrazione,  genera, su richiesta degli utenti, uno o più “fascicoli virtuali”, identificati da un codice univoco, al quale verranno poi associati, quando richiesti, tutti i numeri identificativi univoci da riportare sui formulari.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071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C7E56-D613-4D1D-B9CC-CD9D6303917C}"/>
              </a:ext>
            </a:extLst>
          </p:cNvPr>
          <p:cNvSpPr>
            <a:spLocks noGrp="1"/>
          </p:cNvSpPr>
          <p:nvPr>
            <p:ph type="title"/>
          </p:nvPr>
        </p:nvSpPr>
        <p:spPr>
          <a:xfrm>
            <a:off x="0" y="0"/>
            <a:ext cx="12192000" cy="681037"/>
          </a:xfrm>
          <a:solidFill>
            <a:schemeClr val="accent1">
              <a:lumMod val="75000"/>
            </a:schemeClr>
          </a:solidFill>
        </p:spPr>
        <p:txBody>
          <a:bodyPr>
            <a:normAutofit fontScale="90000"/>
          </a:bodyPr>
          <a:lstStyle/>
          <a:p>
            <a:r>
              <a:rPr lang="it-IT" dirty="0">
                <a:solidFill>
                  <a:schemeClr val="bg1"/>
                </a:solidFill>
              </a:rPr>
              <a:t>Vidimazione</a:t>
            </a:r>
          </a:p>
        </p:txBody>
      </p:sp>
      <p:sp>
        <p:nvSpPr>
          <p:cNvPr id="3" name="Segnaposto contenuto 2">
            <a:extLst>
              <a:ext uri="{FF2B5EF4-FFF2-40B4-BE49-F238E27FC236}">
                <a16:creationId xmlns:a16="http://schemas.microsoft.com/office/drawing/2014/main" id="{261F328A-79D5-4975-8016-C8B5287B57AD}"/>
              </a:ext>
            </a:extLst>
          </p:cNvPr>
          <p:cNvSpPr>
            <a:spLocks noGrp="1"/>
          </p:cNvSpPr>
          <p:nvPr>
            <p:ph idx="1"/>
          </p:nvPr>
        </p:nvSpPr>
        <p:spPr>
          <a:xfrm>
            <a:off x="838200" y="858644"/>
            <a:ext cx="10515600" cy="5760817"/>
          </a:xfrm>
        </p:spPr>
        <p:txBody>
          <a:bodyPr tIns="0" bIns="0">
            <a:normAutofit/>
          </a:bodyPr>
          <a:lstStyle/>
          <a:p>
            <a:pPr algn="just"/>
            <a:r>
              <a:rPr lang="it-IT" sz="1900" dirty="0">
                <a:effectLst/>
                <a:latin typeface="Calibri" panose="020F0502020204030204" pitchFamily="34" charset="0"/>
                <a:ea typeface="Calibri" panose="020F0502020204030204" pitchFamily="34" charset="0"/>
              </a:rPr>
              <a:t>L’utente potrà richiedere la produzione del numero univoco da riportare sul proprio formulario di identificazione del rifiuto,  in sostituzione della vidimazione digitale, in due modalità:</a:t>
            </a:r>
          </a:p>
          <a:p>
            <a:pPr marL="342900" lvl="0" indent="-342900" algn="just">
              <a:buFont typeface="Calibri" panose="020F0502020204030204" pitchFamily="34" charset="0"/>
              <a:buChar char="-"/>
              <a:tabLst>
                <a:tab pos="457200" algn="l"/>
              </a:tabLst>
            </a:pPr>
            <a:r>
              <a:rPr lang="it-IT" sz="1900" b="1" dirty="0">
                <a:effectLst/>
                <a:latin typeface="Calibri" panose="020F0502020204030204" pitchFamily="34" charset="0"/>
                <a:ea typeface="Calibri" panose="020F0502020204030204" pitchFamily="34" charset="0"/>
                <a:cs typeface="Times New Roman" panose="02020603050405020304" pitchFamily="18" charset="0"/>
              </a:rPr>
              <a:t>On line</a:t>
            </a:r>
            <a:r>
              <a:rPr lang="it-IT" sz="1900" dirty="0">
                <a:effectLst/>
                <a:latin typeface="Calibri" panose="020F0502020204030204" pitchFamily="34" charset="0"/>
                <a:ea typeface="Calibri" panose="020F0502020204030204" pitchFamily="34" charset="0"/>
                <a:cs typeface="Times New Roman" panose="02020603050405020304" pitchFamily="18" charset="0"/>
              </a:rPr>
              <a:t> accedendo al portale web </a:t>
            </a:r>
            <a:r>
              <a:rPr lang="it-IT" sz="1900" dirty="0" err="1">
                <a:effectLst/>
                <a:latin typeface="Calibri" panose="020F0502020204030204" pitchFamily="34" charset="0"/>
                <a:ea typeface="Calibri" panose="020F0502020204030204" pitchFamily="34" charset="0"/>
                <a:cs typeface="Times New Roman" panose="02020603050405020304" pitchFamily="18" charset="0"/>
              </a:rPr>
              <a:t>Vi.Vi.FIR</a:t>
            </a:r>
            <a:r>
              <a:rPr lang="it-IT" sz="1900" dirty="0">
                <a:effectLst/>
                <a:latin typeface="Calibri" panose="020F0502020204030204" pitchFamily="34" charset="0"/>
                <a:ea typeface="Calibri" panose="020F0502020204030204" pitchFamily="34" charset="0"/>
                <a:cs typeface="Times New Roman" panose="02020603050405020304" pitchFamily="18" charset="0"/>
              </a:rPr>
              <a:t>; il sistema dopo avere generato il numero univoco del formulario consente all’utente di produrre un modello </a:t>
            </a:r>
            <a:r>
              <a:rPr lang="it-IT" sz="1900" dirty="0" err="1">
                <a:effectLst/>
                <a:latin typeface="Calibri" panose="020F0502020204030204" pitchFamily="34" charset="0"/>
                <a:ea typeface="Calibri" panose="020F0502020204030204" pitchFamily="34" charset="0"/>
                <a:cs typeface="Times New Roman" panose="02020603050405020304" pitchFamily="18" charset="0"/>
              </a:rPr>
              <a:t>prefincato</a:t>
            </a:r>
            <a:r>
              <a:rPr lang="it-IT" sz="1900" dirty="0">
                <a:effectLst/>
                <a:latin typeface="Calibri" panose="020F0502020204030204" pitchFamily="34" charset="0"/>
                <a:ea typeface="Calibri" panose="020F0502020204030204" pitchFamily="34" charset="0"/>
                <a:cs typeface="Times New Roman" panose="02020603050405020304" pitchFamily="18" charset="0"/>
              </a:rPr>
              <a:t>, in formato </a:t>
            </a:r>
            <a:r>
              <a:rPr lang="it-IT" sz="1900" i="1" dirty="0">
                <a:effectLst/>
                <a:latin typeface="Calibri" panose="020F0502020204030204" pitchFamily="34" charset="0"/>
                <a:ea typeface="Calibri" panose="020F0502020204030204" pitchFamily="34" charset="0"/>
                <a:cs typeface="Times New Roman" panose="02020603050405020304" pitchFamily="18" charset="0"/>
              </a:rPr>
              <a:t>conforme al decreto del Ministro dell'ambiente 1° aprile 1998, n. 145</a:t>
            </a:r>
            <a:r>
              <a:rPr lang="it-IT" sz="1900" dirty="0">
                <a:effectLst/>
                <a:latin typeface="Calibri" panose="020F0502020204030204" pitchFamily="34" charset="0"/>
                <a:ea typeface="Calibri" panose="020F0502020204030204" pitchFamily="34" charset="0"/>
                <a:cs typeface="Times New Roman" panose="02020603050405020304" pitchFamily="18" charset="0"/>
              </a:rPr>
              <a:t>” e contraddistinto dalla presenza di un QR Code. L’utente può stampare il formulario e compilarlo manualmente oppure stampare sul formulario i dati contenuti nel gestionale;</a:t>
            </a:r>
          </a:p>
          <a:p>
            <a:pPr marL="342900" lvl="0" indent="-342900" algn="just">
              <a:buFont typeface="Wingdings" panose="05000000000000000000" pitchFamily="2" charset="2"/>
              <a:buChar char=""/>
              <a:tabLst>
                <a:tab pos="457200" algn="l"/>
              </a:tabLst>
            </a:pPr>
            <a:r>
              <a:rPr lang="it-IT" sz="1900" b="1" dirty="0">
                <a:effectLst/>
                <a:latin typeface="Calibri" panose="020F0502020204030204" pitchFamily="34" charset="0"/>
                <a:ea typeface="Calibri" panose="020F0502020204030204" pitchFamily="34" charset="0"/>
              </a:rPr>
              <a:t>Applicativamente</a:t>
            </a:r>
            <a:r>
              <a:rPr lang="it-IT" sz="1900" dirty="0">
                <a:effectLst/>
                <a:latin typeface="Calibri" panose="020F0502020204030204" pitchFamily="34" charset="0"/>
                <a:ea typeface="Calibri" panose="020F0502020204030204" pitchFamily="34" charset="0"/>
              </a:rPr>
              <a:t> attraverso il proprio sistema informatico. In questo caso, interfacciandosi ai servizi applicativi, il sistema informativo gestionale dovrà autenticarsi con le credenziali tecniche e richiedere l’emissione dell’identificativo univoco da riprodurre, attraverso il proprio gestionale, sul formulario.</a:t>
            </a:r>
          </a:p>
          <a:p>
            <a:pPr marL="342900" lvl="0" indent="-342900" algn="just">
              <a:buFont typeface="Arial" panose="020B0604020202020204" pitchFamily="34" charset="0"/>
              <a:buChar char="•"/>
              <a:tabLst>
                <a:tab pos="457200" algn="l"/>
              </a:tabLst>
            </a:pPr>
            <a:r>
              <a:rPr lang="it-IT" sz="1900" dirty="0">
                <a:effectLst/>
                <a:latin typeface="Calibri" panose="020F0502020204030204" pitchFamily="34" charset="0"/>
                <a:ea typeface="Calibri" panose="020F0502020204030204" pitchFamily="34" charset="0"/>
                <a:cs typeface="Times New Roman" panose="02020603050405020304" pitchFamily="18" charset="0"/>
              </a:rPr>
              <a:t>I FIR in formato PDF/A prodotti attraverso il portale web conterranno anche l’identificativo univoco in chiaro, e riporteranno in formato QR code le informazioni estese che sono contenute nell’identificativo stesso.</a:t>
            </a:r>
          </a:p>
        </p:txBody>
      </p:sp>
    </p:spTree>
    <p:extLst>
      <p:ext uri="{BB962C8B-B14F-4D97-AF65-F5344CB8AC3E}">
        <p14:creationId xmlns:p14="http://schemas.microsoft.com/office/powerpoint/2010/main" val="753670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C7E56-D613-4D1D-B9CC-CD9D6303917C}"/>
              </a:ext>
            </a:extLst>
          </p:cNvPr>
          <p:cNvSpPr>
            <a:spLocks noGrp="1"/>
          </p:cNvSpPr>
          <p:nvPr>
            <p:ph type="title"/>
          </p:nvPr>
        </p:nvSpPr>
        <p:spPr>
          <a:xfrm>
            <a:off x="0" y="0"/>
            <a:ext cx="12192000" cy="681037"/>
          </a:xfrm>
          <a:solidFill>
            <a:schemeClr val="accent1">
              <a:lumMod val="75000"/>
            </a:schemeClr>
          </a:solidFill>
        </p:spPr>
        <p:txBody>
          <a:bodyPr>
            <a:normAutofit fontScale="90000"/>
          </a:bodyPr>
          <a:lstStyle/>
          <a:p>
            <a:r>
              <a:rPr lang="it-IT" dirty="0">
                <a:solidFill>
                  <a:schemeClr val="bg1"/>
                </a:solidFill>
              </a:rPr>
              <a:t>Servizi del portale web</a:t>
            </a:r>
          </a:p>
        </p:txBody>
      </p:sp>
      <p:sp>
        <p:nvSpPr>
          <p:cNvPr id="3" name="Segnaposto contenuto 2">
            <a:extLst>
              <a:ext uri="{FF2B5EF4-FFF2-40B4-BE49-F238E27FC236}">
                <a16:creationId xmlns:a16="http://schemas.microsoft.com/office/drawing/2014/main" id="{261F328A-79D5-4975-8016-C8B5287B57AD}"/>
              </a:ext>
            </a:extLst>
          </p:cNvPr>
          <p:cNvSpPr>
            <a:spLocks noGrp="1"/>
          </p:cNvSpPr>
          <p:nvPr>
            <p:ph idx="1"/>
          </p:nvPr>
        </p:nvSpPr>
        <p:spPr>
          <a:xfrm>
            <a:off x="520148" y="967975"/>
            <a:ext cx="10515600" cy="5318319"/>
          </a:xfrm>
        </p:spPr>
        <p:txBody>
          <a:bodyPr tIns="0" bIns="0">
            <a:normAutofit/>
          </a:bodyPr>
          <a:lstStyle/>
          <a:p>
            <a:pPr algn="just">
              <a:lnSpc>
                <a:spcPct val="150000"/>
              </a:lnSpc>
              <a:spcAft>
                <a:spcPts val="800"/>
              </a:spcAft>
            </a:pPr>
            <a:r>
              <a:rPr lang="it-IT" sz="1900" dirty="0" err="1">
                <a:effectLst/>
                <a:latin typeface="Calibri" panose="020F0502020204030204" pitchFamily="34" charset="0"/>
                <a:ea typeface="Calibri" panose="020F0502020204030204" pitchFamily="34" charset="0"/>
                <a:cs typeface="Times New Roman" panose="02020603050405020304" pitchFamily="18" charset="0"/>
              </a:rPr>
              <a:t>Vi.Vi.FIR</a:t>
            </a:r>
            <a:r>
              <a:rPr lang="it-IT" sz="1900" dirty="0">
                <a:effectLst/>
                <a:latin typeface="Calibri" panose="020F0502020204030204" pitchFamily="34" charset="0"/>
                <a:ea typeface="Calibri" panose="020F0502020204030204" pitchFamily="34" charset="0"/>
                <a:cs typeface="Times New Roman" panose="02020603050405020304" pitchFamily="18" charset="0"/>
              </a:rPr>
              <a:t> espone una funzione che consente la validazione di un identificativo univoco, a partire dalla lettura del QR code stampato sul FIR. La validazione espone le informazioni temporali in cui è stato prodotto l’identificativo, e le informazioni anagrafiche associate all’identità del titolare del formulario digitale, che in sostanza sono presenti anche nel formulario stesso.</a:t>
            </a:r>
          </a:p>
          <a:p>
            <a:pPr algn="just">
              <a:lnSpc>
                <a:spcPct val="150000"/>
              </a:lnSpc>
              <a:spcAft>
                <a:spcPts val="800"/>
              </a:spcAft>
            </a:pPr>
            <a:r>
              <a:rPr lang="it-IT" sz="1900" dirty="0">
                <a:latin typeface="Calibri" panose="020F0502020204030204" pitchFamily="34" charset="0"/>
                <a:cs typeface="Times New Roman" panose="02020603050405020304" pitchFamily="18" charset="0"/>
              </a:rPr>
              <a:t>Gli identificativi univoci prodotti, sia applicativamente che attraverso il portale web, sono conservati all’interno dell’area riservata dell’utente, associati all’impresa, dove poter verificare l’attività svolta ed eventualmente poter richiedere il blocco all’emissione di ulteriori identificativi o l’annullamento di uno o più formulari. </a:t>
            </a:r>
            <a:r>
              <a:rPr lang="it-IT" sz="1900" dirty="0">
                <a:effectLst/>
                <a:latin typeface="Calibri" panose="020F0502020204030204" pitchFamily="34" charset="0"/>
                <a:ea typeface="Calibri" panose="020F0502020204030204" pitchFamily="34" charset="0"/>
                <a:cs typeface="Times New Roman" panose="02020603050405020304" pitchFamily="18" charset="0"/>
              </a:rPr>
              <a:t>Non è prevista una scadenza dei numeri di FIR generati</a:t>
            </a:r>
            <a:endParaRPr lang="it-IT" sz="1900" dirty="0">
              <a:latin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3996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0C7E56-D613-4D1D-B9CC-CD9D6303917C}"/>
              </a:ext>
            </a:extLst>
          </p:cNvPr>
          <p:cNvSpPr>
            <a:spLocks noGrp="1"/>
          </p:cNvSpPr>
          <p:nvPr>
            <p:ph type="title"/>
          </p:nvPr>
        </p:nvSpPr>
        <p:spPr>
          <a:xfrm>
            <a:off x="0" y="0"/>
            <a:ext cx="12192000" cy="681037"/>
          </a:xfrm>
          <a:solidFill>
            <a:schemeClr val="accent1">
              <a:lumMod val="75000"/>
            </a:schemeClr>
          </a:solidFill>
        </p:spPr>
        <p:txBody>
          <a:bodyPr>
            <a:normAutofit fontScale="90000"/>
          </a:bodyPr>
          <a:lstStyle/>
          <a:p>
            <a:r>
              <a:rPr lang="it-IT" dirty="0">
                <a:solidFill>
                  <a:schemeClr val="bg1"/>
                </a:solidFill>
              </a:rPr>
              <a:t>In sintesi</a:t>
            </a:r>
          </a:p>
        </p:txBody>
      </p:sp>
      <p:sp>
        <p:nvSpPr>
          <p:cNvPr id="3" name="Segnaposto contenuto 2">
            <a:extLst>
              <a:ext uri="{FF2B5EF4-FFF2-40B4-BE49-F238E27FC236}">
                <a16:creationId xmlns:a16="http://schemas.microsoft.com/office/drawing/2014/main" id="{261F328A-79D5-4975-8016-C8B5287B57AD}"/>
              </a:ext>
            </a:extLst>
          </p:cNvPr>
          <p:cNvSpPr>
            <a:spLocks noGrp="1"/>
          </p:cNvSpPr>
          <p:nvPr>
            <p:ph idx="1"/>
          </p:nvPr>
        </p:nvSpPr>
        <p:spPr>
          <a:xfrm>
            <a:off x="838200" y="858644"/>
            <a:ext cx="10515600" cy="5318319"/>
          </a:xfrm>
        </p:spPr>
        <p:txBody>
          <a:bodyPr tIns="0" bIns="0">
            <a:normAutofit/>
          </a:bodyPr>
          <a:lstStyle/>
          <a:p>
            <a:pPr marL="0" lvl="0" indent="0">
              <a:buNone/>
            </a:pPr>
            <a:r>
              <a:rPr lang="it-IT" sz="2000" b="1" dirty="0">
                <a:effectLst/>
                <a:latin typeface="Calibri" panose="020F0502020204030204" pitchFamily="34" charset="0"/>
                <a:ea typeface="Calibri" panose="020F0502020204030204" pitchFamily="34" charset="0"/>
              </a:rPr>
              <a:t>Cosa consente di fare </a:t>
            </a:r>
            <a:r>
              <a:rPr lang="it-IT" sz="2000" b="1" dirty="0" err="1">
                <a:effectLst/>
                <a:latin typeface="Calibri" panose="020F0502020204030204" pitchFamily="34" charset="0"/>
                <a:ea typeface="Calibri" panose="020F0502020204030204" pitchFamily="34" charset="0"/>
              </a:rPr>
              <a:t>Vi.Vi.FIR</a:t>
            </a:r>
            <a:r>
              <a:rPr lang="it-IT" sz="2000" b="1" dirty="0">
                <a:effectLst/>
                <a:latin typeface="Calibri" panose="020F0502020204030204" pitchFamily="34" charset="0"/>
                <a:ea typeface="Calibri" panose="020F0502020204030204" pitchFamily="34" charset="0"/>
              </a:rPr>
              <a:t>  ?</a:t>
            </a:r>
          </a:p>
          <a:p>
            <a:pPr marL="342900" lvl="0" indent="-342900" algn="just">
              <a:buFont typeface="+mj-lt"/>
              <a:buAutoNum type="alphaLcParenR"/>
            </a:pPr>
            <a:r>
              <a:rPr lang="it-IT" sz="2000" dirty="0">
                <a:effectLst/>
                <a:latin typeface="Calibri" panose="020F0502020204030204" pitchFamily="34" charset="0"/>
                <a:ea typeface="Calibri" panose="020F0502020204030204" pitchFamily="34" charset="0"/>
              </a:rPr>
              <a:t>ottenere, via applicativa,  il numero e il “marchio” (che sostituiscono la vidimazione e la numerazione attribuita dalle tipografie autorizzate) da stampare;</a:t>
            </a:r>
          </a:p>
          <a:p>
            <a:pPr marL="342900" lvl="0" indent="-342900" algn="just">
              <a:buFont typeface="+mj-lt"/>
              <a:buAutoNum type="alphaLcParenR"/>
            </a:pPr>
            <a:r>
              <a:rPr lang="it-IT" sz="2000" dirty="0">
                <a:effectLst/>
                <a:latin typeface="Calibri" panose="020F0502020204030204" pitchFamily="34" charset="0"/>
                <a:ea typeface="Calibri" panose="020F0502020204030204" pitchFamily="34" charset="0"/>
              </a:rPr>
              <a:t>produrre un file </a:t>
            </a:r>
            <a:r>
              <a:rPr lang="it-IT" sz="2000" dirty="0" err="1">
                <a:effectLst/>
                <a:latin typeface="Calibri" panose="020F0502020204030204" pitchFamily="34" charset="0"/>
                <a:ea typeface="Calibri" panose="020F0502020204030204" pitchFamily="34" charset="0"/>
              </a:rPr>
              <a:t>pre</a:t>
            </a:r>
            <a:r>
              <a:rPr lang="it-IT" sz="2000" dirty="0">
                <a:effectLst/>
                <a:latin typeface="Calibri" panose="020F0502020204030204" pitchFamily="34" charset="0"/>
                <a:ea typeface="Calibri" panose="020F0502020204030204" pitchFamily="34" charset="0"/>
              </a:rPr>
              <a:t>-fincato con numero e QR Code che va successivamente compilato a mano;</a:t>
            </a:r>
          </a:p>
          <a:p>
            <a:pPr marL="0" lvl="0" indent="0" algn="just">
              <a:buNone/>
            </a:pPr>
            <a:r>
              <a:rPr lang="it-IT" sz="2000" b="1">
                <a:latin typeface="Calibri" panose="020F0502020204030204" pitchFamily="34" charset="0"/>
                <a:ea typeface="Calibri" panose="020F0502020204030204" pitchFamily="34" charset="0"/>
              </a:rPr>
              <a:t>Cosa </a:t>
            </a:r>
            <a:r>
              <a:rPr lang="it-IT" sz="2000" b="1" dirty="0">
                <a:latin typeface="Calibri" panose="020F0502020204030204" pitchFamily="34" charset="0"/>
                <a:ea typeface="Calibri" panose="020F0502020204030204" pitchFamily="34" charset="0"/>
              </a:rPr>
              <a:t>non consente di fare ?</a:t>
            </a:r>
            <a:endParaRPr lang="it-IT" sz="2000" b="1" dirty="0">
              <a:effectLst/>
              <a:latin typeface="Calibri" panose="020F0502020204030204" pitchFamily="34" charset="0"/>
              <a:ea typeface="Calibri" panose="020F0502020204030204" pitchFamily="34" charset="0"/>
            </a:endParaRPr>
          </a:p>
          <a:p>
            <a:pPr marL="342900" indent="-342900" algn="just">
              <a:lnSpc>
                <a:spcPct val="100000"/>
              </a:lnSpc>
              <a:spcAft>
                <a:spcPts val="800"/>
              </a:spcAft>
              <a:buFont typeface="+mj-lt"/>
              <a:buAutoNum type="alphaLcParenR"/>
            </a:pPr>
            <a:r>
              <a:rPr lang="it-IT" sz="2000" dirty="0">
                <a:latin typeface="Calibri" panose="020F0502020204030204" pitchFamily="34" charset="0"/>
              </a:rPr>
              <a:t>compilare on line il formulario;</a:t>
            </a:r>
          </a:p>
          <a:p>
            <a:pPr marL="342900" indent="-342900" algn="just">
              <a:lnSpc>
                <a:spcPct val="100000"/>
              </a:lnSpc>
              <a:spcAft>
                <a:spcPts val="800"/>
              </a:spcAft>
              <a:buFont typeface="+mj-lt"/>
              <a:buAutoNum type="alphaLcParenR"/>
            </a:pPr>
            <a:r>
              <a:rPr lang="it-IT" sz="2000" dirty="0">
                <a:latin typeface="Calibri" panose="020F0502020204030204" pitchFamily="34" charset="0"/>
              </a:rPr>
              <a:t>produrre un formulario digitale;</a:t>
            </a:r>
          </a:p>
          <a:p>
            <a:pPr marL="342900" indent="-342900" algn="just">
              <a:lnSpc>
                <a:spcPct val="100000"/>
              </a:lnSpc>
              <a:spcAft>
                <a:spcPts val="800"/>
              </a:spcAft>
              <a:buFont typeface="+mj-lt"/>
              <a:buAutoNum type="alphaLcParenR"/>
            </a:pPr>
            <a:r>
              <a:rPr lang="it-IT" sz="2000" dirty="0">
                <a:latin typeface="Calibri" panose="020F0502020204030204" pitchFamily="34" charset="0"/>
              </a:rPr>
              <a:t>raccogliere dal gestionale l’informazione relativa all’effettivo utilizzo del FIR emesso per un trasporto di rifiuti,  e quindi non è in grado di assicurare che il FIR sia stato effettivamente utilizzato .</a:t>
            </a:r>
          </a:p>
          <a:p>
            <a:pPr marL="342900" lvl="0" indent="-342900" algn="just">
              <a:lnSpc>
                <a:spcPct val="107000"/>
              </a:lnSpc>
              <a:spcAft>
                <a:spcPts val="800"/>
              </a:spcAft>
              <a:buFont typeface="+mj-lt"/>
              <a:buAutoNum type="alphaLcParen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809497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1111</Words>
  <Application>Microsoft Office PowerPoint</Application>
  <PresentationFormat>Widescreen</PresentationFormat>
  <Paragraphs>37</Paragraphs>
  <Slides>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Arial</vt:lpstr>
      <vt:lpstr>Calibri</vt:lpstr>
      <vt:lpstr>Calibri Light</vt:lpstr>
      <vt:lpstr>Courier New</vt:lpstr>
      <vt:lpstr>Symbol</vt:lpstr>
      <vt:lpstr>Wingdings</vt:lpstr>
      <vt:lpstr>Tema di Office</vt:lpstr>
      <vt:lpstr>Vidimazione virtuale formulari Vi.Vi.FIR</vt:lpstr>
      <vt:lpstr>Nuovo art. 193 c.5</vt:lpstr>
      <vt:lpstr>Ovvero…</vt:lpstr>
      <vt:lpstr>Prospettive</vt:lpstr>
      <vt:lpstr>Accesso</vt:lpstr>
      <vt:lpstr>Vidimazione</vt:lpstr>
      <vt:lpstr>Servizi del portale web</vt:lpstr>
      <vt:lpstr>In sintesi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Realizzazione di un prototipo funzionale del registro elettronico nazionale</dc:title>
  <dc:creator>Marco Botteri</dc:creator>
  <cp:lastModifiedBy>Marco Botteri</cp:lastModifiedBy>
  <cp:revision>11</cp:revision>
  <dcterms:created xsi:type="dcterms:W3CDTF">2020-09-11T07:57:05Z</dcterms:created>
  <dcterms:modified xsi:type="dcterms:W3CDTF">2021-01-14T11:23:36Z</dcterms:modified>
</cp:coreProperties>
</file>